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3"/>
  </p:notesMasterIdLst>
  <p:sldIdLst>
    <p:sldId id="256" r:id="rId2"/>
    <p:sldId id="309" r:id="rId3"/>
    <p:sldId id="307" r:id="rId4"/>
    <p:sldId id="308" r:id="rId5"/>
    <p:sldId id="385" r:id="rId6"/>
    <p:sldId id="380" r:id="rId7"/>
    <p:sldId id="384" r:id="rId8"/>
    <p:sldId id="378" r:id="rId9"/>
    <p:sldId id="382" r:id="rId10"/>
    <p:sldId id="383" r:id="rId11"/>
    <p:sldId id="386" r:id="rId12"/>
    <p:sldId id="387" r:id="rId13"/>
    <p:sldId id="374" r:id="rId14"/>
    <p:sldId id="396" r:id="rId15"/>
    <p:sldId id="401" r:id="rId16"/>
    <p:sldId id="390" r:id="rId17"/>
    <p:sldId id="310" r:id="rId18"/>
    <p:sldId id="388" r:id="rId19"/>
    <p:sldId id="391" r:id="rId20"/>
    <p:sldId id="393" r:id="rId21"/>
    <p:sldId id="282" r:id="rId22"/>
    <p:sldId id="392" r:id="rId23"/>
    <p:sldId id="317" r:id="rId24"/>
    <p:sldId id="258" r:id="rId25"/>
    <p:sldId id="408" r:id="rId26"/>
    <p:sldId id="406" r:id="rId27"/>
    <p:sldId id="399" r:id="rId28"/>
    <p:sldId id="395" r:id="rId29"/>
    <p:sldId id="400" r:id="rId30"/>
    <p:sldId id="405" r:id="rId31"/>
    <p:sldId id="257" r:id="rId32"/>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296"/>
  </p:normalViewPr>
  <p:slideViewPr>
    <p:cSldViewPr snapToGrid="0" snapToObjects="1">
      <p:cViewPr varScale="1">
        <p:scale>
          <a:sx n="67" d="100"/>
          <a:sy n="67" d="100"/>
        </p:scale>
        <p:origin x="6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A1E39-59FB-4E82-ACA6-77F9604A29B4}"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BF1489C4-1553-41A2-B636-A5F067BB4148}">
      <dgm:prSet/>
      <dgm:spPr/>
      <dgm:t>
        <a:bodyPr/>
        <a:lstStyle/>
        <a:p>
          <a:r>
            <a:rPr lang="en-KE" dirty="0"/>
            <a:t>Why do we have an African human rights system? </a:t>
          </a:r>
          <a:endParaRPr lang="en-US" dirty="0"/>
        </a:p>
      </dgm:t>
    </dgm:pt>
    <dgm:pt modelId="{6EB0BA25-ED0D-42E8-9E37-CC8AE48ADA8D}" type="parTrans" cxnId="{6E5C5213-E123-4025-8262-FE9D5D67BF9C}">
      <dgm:prSet/>
      <dgm:spPr/>
      <dgm:t>
        <a:bodyPr/>
        <a:lstStyle/>
        <a:p>
          <a:endParaRPr lang="en-US"/>
        </a:p>
      </dgm:t>
    </dgm:pt>
    <dgm:pt modelId="{7ABA76F2-B8CD-4C21-8E6A-1253B11B930F}" type="sibTrans" cxnId="{6E5C5213-E123-4025-8262-FE9D5D67BF9C}">
      <dgm:prSet/>
      <dgm:spPr/>
      <dgm:t>
        <a:bodyPr/>
        <a:lstStyle/>
        <a:p>
          <a:endParaRPr lang="en-US"/>
        </a:p>
      </dgm:t>
    </dgm:pt>
    <dgm:pt modelId="{45155E73-EF48-46BA-9577-B79B493E9F76}">
      <dgm:prSet/>
      <dgm:spPr/>
      <dgm:t>
        <a:bodyPr/>
        <a:lstStyle/>
        <a:p>
          <a:r>
            <a:rPr lang="en-KE" dirty="0"/>
            <a:t>Why do we have specific women’s rights norms?</a:t>
          </a:r>
          <a:endParaRPr lang="en-US" dirty="0"/>
        </a:p>
      </dgm:t>
    </dgm:pt>
    <dgm:pt modelId="{F7EF7114-6C4D-4B43-900A-49C9721295F0}" type="parTrans" cxnId="{B81576F2-DEA0-4900-912C-B32C57C2CC43}">
      <dgm:prSet/>
      <dgm:spPr/>
      <dgm:t>
        <a:bodyPr/>
        <a:lstStyle/>
        <a:p>
          <a:endParaRPr lang="en-US"/>
        </a:p>
      </dgm:t>
    </dgm:pt>
    <dgm:pt modelId="{8633F6A9-F9E5-4237-BFFF-2C4CE75CDFE4}" type="sibTrans" cxnId="{B81576F2-DEA0-4900-912C-B32C57C2CC43}">
      <dgm:prSet/>
      <dgm:spPr/>
      <dgm:t>
        <a:bodyPr/>
        <a:lstStyle/>
        <a:p>
          <a:endParaRPr lang="en-US"/>
        </a:p>
      </dgm:t>
    </dgm:pt>
    <dgm:pt modelId="{9D443BC5-2C37-2F47-9295-A28DECC2722E}" type="pres">
      <dgm:prSet presAssocID="{DA9A1E39-59FB-4E82-ACA6-77F9604A29B4}" presName="hierChild1" presStyleCnt="0">
        <dgm:presLayoutVars>
          <dgm:chPref val="1"/>
          <dgm:dir/>
          <dgm:animOne val="branch"/>
          <dgm:animLvl val="lvl"/>
          <dgm:resizeHandles/>
        </dgm:presLayoutVars>
      </dgm:prSet>
      <dgm:spPr/>
    </dgm:pt>
    <dgm:pt modelId="{7069D3AC-FCD0-E741-89B6-6153BA10C2CF}" type="pres">
      <dgm:prSet presAssocID="{BF1489C4-1553-41A2-B636-A5F067BB4148}" presName="hierRoot1" presStyleCnt="0"/>
      <dgm:spPr/>
    </dgm:pt>
    <dgm:pt modelId="{84C3C774-2BB0-014D-9F5B-16F09FAB1886}" type="pres">
      <dgm:prSet presAssocID="{BF1489C4-1553-41A2-B636-A5F067BB4148}" presName="composite" presStyleCnt="0"/>
      <dgm:spPr/>
    </dgm:pt>
    <dgm:pt modelId="{174E8948-0C86-CB4C-AAE3-2571FEAC2F33}" type="pres">
      <dgm:prSet presAssocID="{BF1489C4-1553-41A2-B636-A5F067BB4148}" presName="background" presStyleLbl="node0" presStyleIdx="0" presStyleCnt="2"/>
      <dgm:spPr/>
    </dgm:pt>
    <dgm:pt modelId="{213141D0-8C5E-4A42-8986-EF677091DC41}" type="pres">
      <dgm:prSet presAssocID="{BF1489C4-1553-41A2-B636-A5F067BB4148}" presName="text" presStyleLbl="fgAcc0" presStyleIdx="0" presStyleCnt="2">
        <dgm:presLayoutVars>
          <dgm:chPref val="3"/>
        </dgm:presLayoutVars>
      </dgm:prSet>
      <dgm:spPr/>
    </dgm:pt>
    <dgm:pt modelId="{FF77DE49-ADFC-D740-8996-7FF5E7A6E320}" type="pres">
      <dgm:prSet presAssocID="{BF1489C4-1553-41A2-B636-A5F067BB4148}" presName="hierChild2" presStyleCnt="0"/>
      <dgm:spPr/>
    </dgm:pt>
    <dgm:pt modelId="{640C2603-1608-F344-AA21-94B3F28D5242}" type="pres">
      <dgm:prSet presAssocID="{45155E73-EF48-46BA-9577-B79B493E9F76}" presName="hierRoot1" presStyleCnt="0"/>
      <dgm:spPr/>
    </dgm:pt>
    <dgm:pt modelId="{7B9AF642-8678-D84D-BF76-90E43499579E}" type="pres">
      <dgm:prSet presAssocID="{45155E73-EF48-46BA-9577-B79B493E9F76}" presName="composite" presStyleCnt="0"/>
      <dgm:spPr/>
    </dgm:pt>
    <dgm:pt modelId="{B75F06E9-C102-7C46-A37F-94410FDA865E}" type="pres">
      <dgm:prSet presAssocID="{45155E73-EF48-46BA-9577-B79B493E9F76}" presName="background" presStyleLbl="node0" presStyleIdx="1" presStyleCnt="2"/>
      <dgm:spPr/>
    </dgm:pt>
    <dgm:pt modelId="{43EB1A93-6CC5-374F-9C58-AEDFFBEFC437}" type="pres">
      <dgm:prSet presAssocID="{45155E73-EF48-46BA-9577-B79B493E9F76}" presName="text" presStyleLbl="fgAcc0" presStyleIdx="1" presStyleCnt="2">
        <dgm:presLayoutVars>
          <dgm:chPref val="3"/>
        </dgm:presLayoutVars>
      </dgm:prSet>
      <dgm:spPr/>
    </dgm:pt>
    <dgm:pt modelId="{F8444F2F-6999-D141-A80E-7E6DC3181C52}" type="pres">
      <dgm:prSet presAssocID="{45155E73-EF48-46BA-9577-B79B493E9F76}" presName="hierChild2" presStyleCnt="0"/>
      <dgm:spPr/>
    </dgm:pt>
  </dgm:ptLst>
  <dgm:cxnLst>
    <dgm:cxn modelId="{615A6411-1B8A-214A-8F88-B93BAE942E97}" type="presOf" srcId="{BF1489C4-1553-41A2-B636-A5F067BB4148}" destId="{213141D0-8C5E-4A42-8986-EF677091DC41}" srcOrd="0" destOrd="0" presId="urn:microsoft.com/office/officeart/2005/8/layout/hierarchy1"/>
    <dgm:cxn modelId="{6E5C5213-E123-4025-8262-FE9D5D67BF9C}" srcId="{DA9A1E39-59FB-4E82-ACA6-77F9604A29B4}" destId="{BF1489C4-1553-41A2-B636-A5F067BB4148}" srcOrd="0" destOrd="0" parTransId="{6EB0BA25-ED0D-42E8-9E37-CC8AE48ADA8D}" sibTransId="{7ABA76F2-B8CD-4C21-8E6A-1253B11B930F}"/>
    <dgm:cxn modelId="{75522A7A-7983-914B-B9C2-BB7B097E71E1}" type="presOf" srcId="{DA9A1E39-59FB-4E82-ACA6-77F9604A29B4}" destId="{9D443BC5-2C37-2F47-9295-A28DECC2722E}" srcOrd="0" destOrd="0" presId="urn:microsoft.com/office/officeart/2005/8/layout/hierarchy1"/>
    <dgm:cxn modelId="{3A9FA2DD-D779-5648-A409-346202F42757}" type="presOf" srcId="{45155E73-EF48-46BA-9577-B79B493E9F76}" destId="{43EB1A93-6CC5-374F-9C58-AEDFFBEFC437}" srcOrd="0" destOrd="0" presId="urn:microsoft.com/office/officeart/2005/8/layout/hierarchy1"/>
    <dgm:cxn modelId="{B81576F2-DEA0-4900-912C-B32C57C2CC43}" srcId="{DA9A1E39-59FB-4E82-ACA6-77F9604A29B4}" destId="{45155E73-EF48-46BA-9577-B79B493E9F76}" srcOrd="1" destOrd="0" parTransId="{F7EF7114-6C4D-4B43-900A-49C9721295F0}" sibTransId="{8633F6A9-F9E5-4237-BFFF-2C4CE75CDFE4}"/>
    <dgm:cxn modelId="{F94D20EB-387E-B44A-BFA7-E1758C934583}" type="presParOf" srcId="{9D443BC5-2C37-2F47-9295-A28DECC2722E}" destId="{7069D3AC-FCD0-E741-89B6-6153BA10C2CF}" srcOrd="0" destOrd="0" presId="urn:microsoft.com/office/officeart/2005/8/layout/hierarchy1"/>
    <dgm:cxn modelId="{2CE73150-76F4-3A49-8327-BD5D69A6B962}" type="presParOf" srcId="{7069D3AC-FCD0-E741-89B6-6153BA10C2CF}" destId="{84C3C774-2BB0-014D-9F5B-16F09FAB1886}" srcOrd="0" destOrd="0" presId="urn:microsoft.com/office/officeart/2005/8/layout/hierarchy1"/>
    <dgm:cxn modelId="{45D2E6FF-EF34-DC4F-977D-5AF1ADC963CC}" type="presParOf" srcId="{84C3C774-2BB0-014D-9F5B-16F09FAB1886}" destId="{174E8948-0C86-CB4C-AAE3-2571FEAC2F33}" srcOrd="0" destOrd="0" presId="urn:microsoft.com/office/officeart/2005/8/layout/hierarchy1"/>
    <dgm:cxn modelId="{630C9092-5520-ED42-8B21-D4FD0EDDE7EF}" type="presParOf" srcId="{84C3C774-2BB0-014D-9F5B-16F09FAB1886}" destId="{213141D0-8C5E-4A42-8986-EF677091DC41}" srcOrd="1" destOrd="0" presId="urn:microsoft.com/office/officeart/2005/8/layout/hierarchy1"/>
    <dgm:cxn modelId="{61948845-537D-B54F-94EC-D612CFA92CF5}" type="presParOf" srcId="{7069D3AC-FCD0-E741-89B6-6153BA10C2CF}" destId="{FF77DE49-ADFC-D740-8996-7FF5E7A6E320}" srcOrd="1" destOrd="0" presId="urn:microsoft.com/office/officeart/2005/8/layout/hierarchy1"/>
    <dgm:cxn modelId="{DDCBC2CB-F917-5D41-8361-7D470045A4C1}" type="presParOf" srcId="{9D443BC5-2C37-2F47-9295-A28DECC2722E}" destId="{640C2603-1608-F344-AA21-94B3F28D5242}" srcOrd="1" destOrd="0" presId="urn:microsoft.com/office/officeart/2005/8/layout/hierarchy1"/>
    <dgm:cxn modelId="{29F8C199-CB29-0244-A143-0574AE3A49BD}" type="presParOf" srcId="{640C2603-1608-F344-AA21-94B3F28D5242}" destId="{7B9AF642-8678-D84D-BF76-90E43499579E}" srcOrd="0" destOrd="0" presId="urn:microsoft.com/office/officeart/2005/8/layout/hierarchy1"/>
    <dgm:cxn modelId="{BC06C4BF-9241-D84B-A0EE-1E31710E5A0D}" type="presParOf" srcId="{7B9AF642-8678-D84D-BF76-90E43499579E}" destId="{B75F06E9-C102-7C46-A37F-94410FDA865E}" srcOrd="0" destOrd="0" presId="urn:microsoft.com/office/officeart/2005/8/layout/hierarchy1"/>
    <dgm:cxn modelId="{ABA6EC94-0C25-954A-97F8-35C64E0AE90A}" type="presParOf" srcId="{7B9AF642-8678-D84D-BF76-90E43499579E}" destId="{43EB1A93-6CC5-374F-9C58-AEDFFBEFC437}" srcOrd="1" destOrd="0" presId="urn:microsoft.com/office/officeart/2005/8/layout/hierarchy1"/>
    <dgm:cxn modelId="{ED662635-9833-804C-BE90-B867AC83DF3C}" type="presParOf" srcId="{640C2603-1608-F344-AA21-94B3F28D5242}" destId="{F8444F2F-6999-D141-A80E-7E6DC3181C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FB599A-D690-9849-A3BA-7084D11A8380}"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GB"/>
        </a:p>
      </dgm:t>
    </dgm:pt>
    <dgm:pt modelId="{BAB3D44D-4A97-E04A-862C-1544B9E53DB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solidFill>
                <a:schemeClr val="tx1"/>
              </a:solidFill>
            </a:rPr>
            <a:t>Is a </a:t>
          </a:r>
          <a:r>
            <a:rPr lang="en-GB" b="1" dirty="0">
              <a:solidFill>
                <a:schemeClr val="tx1"/>
              </a:solidFill>
            </a:rPr>
            <a:t>standard</a:t>
          </a:r>
          <a:r>
            <a:rPr lang="en-GB" dirty="0">
              <a:solidFill>
                <a:schemeClr val="tx1"/>
              </a:solidFill>
            </a:rPr>
            <a:t> that refers to the equal rights, responsibilities and opportunities of women and men, girls and boys. Equality does not mean that womn and men will become the same but that human rights, responsibilities and opportunities will not depend on how someone is born or sex assigned at birth.</a:t>
          </a:r>
          <a:endParaRPr lang="en-KE" dirty="0">
            <a:solidFill>
              <a:schemeClr val="tx1"/>
            </a:solidFill>
          </a:endParaRPr>
        </a:p>
        <a:p>
          <a:pPr marL="0" lvl="0" defTabSz="1244600">
            <a:lnSpc>
              <a:spcPct val="90000"/>
            </a:lnSpc>
            <a:spcBef>
              <a:spcPct val="0"/>
            </a:spcBef>
            <a:spcAft>
              <a:spcPct val="35000"/>
            </a:spcAft>
            <a:buNone/>
          </a:pPr>
          <a:endParaRPr lang="en-KE" dirty="0">
            <a:solidFill>
              <a:schemeClr val="tx1"/>
            </a:solidFill>
          </a:endParaRPr>
        </a:p>
      </dgm:t>
    </dgm:pt>
    <dgm:pt modelId="{2B4F61BD-CC8E-5B45-ADDD-84517A816FB1}" type="parTrans" cxnId="{7A16911D-032A-724F-9245-8726D13FD5FB}">
      <dgm:prSet/>
      <dgm:spPr/>
      <dgm:t>
        <a:bodyPr/>
        <a:lstStyle/>
        <a:p>
          <a:endParaRPr lang="en-GB"/>
        </a:p>
      </dgm:t>
    </dgm:pt>
    <dgm:pt modelId="{BFA219AD-F6D4-A742-BA08-5A5D60C38A7A}" type="sibTrans" cxnId="{7A16911D-032A-724F-9245-8726D13FD5FB}">
      <dgm:prSet/>
      <dgm:spPr/>
      <dgm:t>
        <a:bodyPr/>
        <a:lstStyle/>
        <a:p>
          <a:endParaRPr lang="en-GB"/>
        </a:p>
      </dgm:t>
    </dgm:pt>
    <dgm:pt modelId="{13D594AC-5938-084A-82E4-F0ED22511369}" type="pres">
      <dgm:prSet presAssocID="{00FB599A-D690-9849-A3BA-7084D11A8380}" presName="linear" presStyleCnt="0">
        <dgm:presLayoutVars>
          <dgm:animLvl val="lvl"/>
          <dgm:resizeHandles val="exact"/>
        </dgm:presLayoutVars>
      </dgm:prSet>
      <dgm:spPr/>
    </dgm:pt>
    <dgm:pt modelId="{5FFF2639-F191-684E-AFFA-8CA2C9C1073C}" type="pres">
      <dgm:prSet presAssocID="{BAB3D44D-4A97-E04A-862C-1544B9E53DB4}" presName="parentText" presStyleLbl="node1" presStyleIdx="0" presStyleCnt="1" custLinFactY="8810" custLinFactNeighborY="100000">
        <dgm:presLayoutVars>
          <dgm:chMax val="0"/>
          <dgm:bulletEnabled val="1"/>
        </dgm:presLayoutVars>
      </dgm:prSet>
      <dgm:spPr/>
    </dgm:pt>
  </dgm:ptLst>
  <dgm:cxnLst>
    <dgm:cxn modelId="{7A16911D-032A-724F-9245-8726D13FD5FB}" srcId="{00FB599A-D690-9849-A3BA-7084D11A8380}" destId="{BAB3D44D-4A97-E04A-862C-1544B9E53DB4}" srcOrd="0" destOrd="0" parTransId="{2B4F61BD-CC8E-5B45-ADDD-84517A816FB1}" sibTransId="{BFA219AD-F6D4-A742-BA08-5A5D60C38A7A}"/>
    <dgm:cxn modelId="{0AF2565F-7343-3340-82EE-C0D2B3B59C69}" type="presOf" srcId="{00FB599A-D690-9849-A3BA-7084D11A8380}" destId="{13D594AC-5938-084A-82E4-F0ED22511369}" srcOrd="0" destOrd="0" presId="urn:microsoft.com/office/officeart/2005/8/layout/vList2"/>
    <dgm:cxn modelId="{6FB68592-179B-E24E-A43E-8743EAA9C9EA}" type="presOf" srcId="{BAB3D44D-4A97-E04A-862C-1544B9E53DB4}" destId="{5FFF2639-F191-684E-AFFA-8CA2C9C1073C}" srcOrd="0" destOrd="0" presId="urn:microsoft.com/office/officeart/2005/8/layout/vList2"/>
    <dgm:cxn modelId="{78D37C08-02A9-C14D-951F-DE69B87CDE0E}" type="presParOf" srcId="{13D594AC-5938-084A-82E4-F0ED22511369}" destId="{5FFF2639-F191-684E-AFFA-8CA2C9C1073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AB33E0-517F-4078-BC7C-4380A502180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BE5BD2B-FC94-4165-99E9-BA7E048480E6}">
      <dgm:prSet/>
      <dgm:spPr/>
      <dgm:t>
        <a:bodyPr/>
        <a:lstStyle/>
        <a:p>
          <a:r>
            <a:rPr lang="en-KE"/>
            <a:t>Reflections </a:t>
          </a:r>
          <a:endParaRPr lang="en-US"/>
        </a:p>
      </dgm:t>
    </dgm:pt>
    <dgm:pt modelId="{1F3FBC76-D0C0-447C-957A-1B7D68F4E08B}" type="parTrans" cxnId="{962394D1-68A5-409B-905C-AC15ED89BA3F}">
      <dgm:prSet/>
      <dgm:spPr/>
      <dgm:t>
        <a:bodyPr/>
        <a:lstStyle/>
        <a:p>
          <a:endParaRPr lang="en-US"/>
        </a:p>
      </dgm:t>
    </dgm:pt>
    <dgm:pt modelId="{F550FA2E-A73C-41DE-8331-1B580AD48869}" type="sibTrans" cxnId="{962394D1-68A5-409B-905C-AC15ED89BA3F}">
      <dgm:prSet/>
      <dgm:spPr/>
      <dgm:t>
        <a:bodyPr/>
        <a:lstStyle/>
        <a:p>
          <a:endParaRPr lang="en-US"/>
        </a:p>
      </dgm:t>
    </dgm:pt>
    <dgm:pt modelId="{76165CF6-77CA-418B-A876-B443D79DC364}">
      <dgm:prSet/>
      <dgm:spPr/>
      <dgm:t>
        <a:bodyPr/>
        <a:lstStyle/>
        <a:p>
          <a:r>
            <a:rPr lang="en-KE"/>
            <a:t>Questions for clarification </a:t>
          </a:r>
          <a:endParaRPr lang="en-US"/>
        </a:p>
      </dgm:t>
    </dgm:pt>
    <dgm:pt modelId="{7403AB39-346E-4CE8-A503-0E7803271CC3}" type="parTrans" cxnId="{285F6148-807B-4BA0-96C8-BE0B66A286AF}">
      <dgm:prSet/>
      <dgm:spPr/>
      <dgm:t>
        <a:bodyPr/>
        <a:lstStyle/>
        <a:p>
          <a:endParaRPr lang="en-US"/>
        </a:p>
      </dgm:t>
    </dgm:pt>
    <dgm:pt modelId="{AB1296EE-706B-4E25-B549-DACBDEE85A75}" type="sibTrans" cxnId="{285F6148-807B-4BA0-96C8-BE0B66A286AF}">
      <dgm:prSet/>
      <dgm:spPr/>
      <dgm:t>
        <a:bodyPr/>
        <a:lstStyle/>
        <a:p>
          <a:endParaRPr lang="en-US"/>
        </a:p>
      </dgm:t>
    </dgm:pt>
    <dgm:pt modelId="{69B41693-CEF3-4D19-99BD-E3FBA1B3B411}" type="pres">
      <dgm:prSet presAssocID="{94AB33E0-517F-4078-BC7C-4380A502180E}" presName="root" presStyleCnt="0">
        <dgm:presLayoutVars>
          <dgm:dir/>
          <dgm:resizeHandles val="exact"/>
        </dgm:presLayoutVars>
      </dgm:prSet>
      <dgm:spPr/>
    </dgm:pt>
    <dgm:pt modelId="{80E7CF9D-6424-4589-AC92-CF32A2294A94}" type="pres">
      <dgm:prSet presAssocID="{BBE5BD2B-FC94-4165-99E9-BA7E048480E6}" presName="compNode" presStyleCnt="0"/>
      <dgm:spPr/>
    </dgm:pt>
    <dgm:pt modelId="{BD599065-C15B-4C1E-92BC-8D57FB062C5C}" type="pres">
      <dgm:prSet presAssocID="{BBE5BD2B-FC94-4165-99E9-BA7E048480E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B7FA4C66-DA7D-49C2-8327-5CA98413F8E6}" type="pres">
      <dgm:prSet presAssocID="{BBE5BD2B-FC94-4165-99E9-BA7E048480E6}" presName="spaceRect" presStyleCnt="0"/>
      <dgm:spPr/>
    </dgm:pt>
    <dgm:pt modelId="{6F587288-8CB7-4024-BCA9-3941F2D12291}" type="pres">
      <dgm:prSet presAssocID="{BBE5BD2B-FC94-4165-99E9-BA7E048480E6}" presName="textRect" presStyleLbl="revTx" presStyleIdx="0" presStyleCnt="2">
        <dgm:presLayoutVars>
          <dgm:chMax val="1"/>
          <dgm:chPref val="1"/>
        </dgm:presLayoutVars>
      </dgm:prSet>
      <dgm:spPr/>
    </dgm:pt>
    <dgm:pt modelId="{F807E99C-544C-4766-93D5-C08C827D8121}" type="pres">
      <dgm:prSet presAssocID="{F550FA2E-A73C-41DE-8331-1B580AD48869}" presName="sibTrans" presStyleCnt="0"/>
      <dgm:spPr/>
    </dgm:pt>
    <dgm:pt modelId="{C1A0A7CC-E4F0-4D59-A460-58F9D6C9ED88}" type="pres">
      <dgm:prSet presAssocID="{76165CF6-77CA-418B-A876-B443D79DC364}" presName="compNode" presStyleCnt="0"/>
      <dgm:spPr/>
    </dgm:pt>
    <dgm:pt modelId="{8015E8EE-2FB8-45D2-B200-5163BC88D2D0}" type="pres">
      <dgm:prSet presAssocID="{76165CF6-77CA-418B-A876-B443D79DC36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E05D300A-9DE0-4A00-AC8D-E7143855B71B}" type="pres">
      <dgm:prSet presAssocID="{76165CF6-77CA-418B-A876-B443D79DC364}" presName="spaceRect" presStyleCnt="0"/>
      <dgm:spPr/>
    </dgm:pt>
    <dgm:pt modelId="{89977F1E-3BDD-4833-8DED-285BBD44297E}" type="pres">
      <dgm:prSet presAssocID="{76165CF6-77CA-418B-A876-B443D79DC364}" presName="textRect" presStyleLbl="revTx" presStyleIdx="1" presStyleCnt="2">
        <dgm:presLayoutVars>
          <dgm:chMax val="1"/>
          <dgm:chPref val="1"/>
        </dgm:presLayoutVars>
      </dgm:prSet>
      <dgm:spPr/>
    </dgm:pt>
  </dgm:ptLst>
  <dgm:cxnLst>
    <dgm:cxn modelId="{285F6148-807B-4BA0-96C8-BE0B66A286AF}" srcId="{94AB33E0-517F-4078-BC7C-4380A502180E}" destId="{76165CF6-77CA-418B-A876-B443D79DC364}" srcOrd="1" destOrd="0" parTransId="{7403AB39-346E-4CE8-A503-0E7803271CC3}" sibTransId="{AB1296EE-706B-4E25-B549-DACBDEE85A75}"/>
    <dgm:cxn modelId="{98340991-A2B1-4443-AD92-B6C249DDC76F}" type="presOf" srcId="{94AB33E0-517F-4078-BC7C-4380A502180E}" destId="{69B41693-CEF3-4D19-99BD-E3FBA1B3B411}" srcOrd="0" destOrd="0" presId="urn:microsoft.com/office/officeart/2018/2/layout/IconLabelList"/>
    <dgm:cxn modelId="{A767699B-4916-428D-A5DD-679E004DA562}" type="presOf" srcId="{BBE5BD2B-FC94-4165-99E9-BA7E048480E6}" destId="{6F587288-8CB7-4024-BCA9-3941F2D12291}" srcOrd="0" destOrd="0" presId="urn:microsoft.com/office/officeart/2018/2/layout/IconLabelList"/>
    <dgm:cxn modelId="{962394D1-68A5-409B-905C-AC15ED89BA3F}" srcId="{94AB33E0-517F-4078-BC7C-4380A502180E}" destId="{BBE5BD2B-FC94-4165-99E9-BA7E048480E6}" srcOrd="0" destOrd="0" parTransId="{1F3FBC76-D0C0-447C-957A-1B7D68F4E08B}" sibTransId="{F550FA2E-A73C-41DE-8331-1B580AD48869}"/>
    <dgm:cxn modelId="{0BD9C6D2-DF55-46B1-ADF6-149A7ED36276}" type="presOf" srcId="{76165CF6-77CA-418B-A876-B443D79DC364}" destId="{89977F1E-3BDD-4833-8DED-285BBD44297E}" srcOrd="0" destOrd="0" presId="urn:microsoft.com/office/officeart/2018/2/layout/IconLabelList"/>
    <dgm:cxn modelId="{CEA72959-964B-47D2-B058-6650F50A6341}" type="presParOf" srcId="{69B41693-CEF3-4D19-99BD-E3FBA1B3B411}" destId="{80E7CF9D-6424-4589-AC92-CF32A2294A94}" srcOrd="0" destOrd="0" presId="urn:microsoft.com/office/officeart/2018/2/layout/IconLabelList"/>
    <dgm:cxn modelId="{2DB52C2F-C0F1-4A71-9E3B-68E2DD2C8392}" type="presParOf" srcId="{80E7CF9D-6424-4589-AC92-CF32A2294A94}" destId="{BD599065-C15B-4C1E-92BC-8D57FB062C5C}" srcOrd="0" destOrd="0" presId="urn:microsoft.com/office/officeart/2018/2/layout/IconLabelList"/>
    <dgm:cxn modelId="{050AA0B7-8FE6-4AF7-9F91-98BAD8E5D93D}" type="presParOf" srcId="{80E7CF9D-6424-4589-AC92-CF32A2294A94}" destId="{B7FA4C66-DA7D-49C2-8327-5CA98413F8E6}" srcOrd="1" destOrd="0" presId="urn:microsoft.com/office/officeart/2018/2/layout/IconLabelList"/>
    <dgm:cxn modelId="{03EB0DA5-6146-4064-8C2D-792DA44E08C2}" type="presParOf" srcId="{80E7CF9D-6424-4589-AC92-CF32A2294A94}" destId="{6F587288-8CB7-4024-BCA9-3941F2D12291}" srcOrd="2" destOrd="0" presId="urn:microsoft.com/office/officeart/2018/2/layout/IconLabelList"/>
    <dgm:cxn modelId="{4C9692ED-6EAA-4610-9B6D-5792178208AF}" type="presParOf" srcId="{69B41693-CEF3-4D19-99BD-E3FBA1B3B411}" destId="{F807E99C-544C-4766-93D5-C08C827D8121}" srcOrd="1" destOrd="0" presId="urn:microsoft.com/office/officeart/2018/2/layout/IconLabelList"/>
    <dgm:cxn modelId="{450623AD-F2CA-440F-9A92-2CA97A34B7A5}" type="presParOf" srcId="{69B41693-CEF3-4D19-99BD-E3FBA1B3B411}" destId="{C1A0A7CC-E4F0-4D59-A460-58F9D6C9ED88}" srcOrd="2" destOrd="0" presId="urn:microsoft.com/office/officeart/2018/2/layout/IconLabelList"/>
    <dgm:cxn modelId="{63DF8256-486E-4266-AF81-E5BFE9322F25}" type="presParOf" srcId="{C1A0A7CC-E4F0-4D59-A460-58F9D6C9ED88}" destId="{8015E8EE-2FB8-45D2-B200-5163BC88D2D0}" srcOrd="0" destOrd="0" presId="urn:microsoft.com/office/officeart/2018/2/layout/IconLabelList"/>
    <dgm:cxn modelId="{B623D138-6F08-4915-BE0C-AB976ADBE6A3}" type="presParOf" srcId="{C1A0A7CC-E4F0-4D59-A460-58F9D6C9ED88}" destId="{E05D300A-9DE0-4A00-AC8D-E7143855B71B}" srcOrd="1" destOrd="0" presId="urn:microsoft.com/office/officeart/2018/2/layout/IconLabelList"/>
    <dgm:cxn modelId="{B88174DC-EC58-4BFE-AED7-24C4AE44761A}" type="presParOf" srcId="{C1A0A7CC-E4F0-4D59-A460-58F9D6C9ED88}" destId="{89977F1E-3BDD-4833-8DED-285BBD44297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490516-01DE-B542-A130-2DFE3623BFDA}" type="doc">
      <dgm:prSet loTypeId="urn:microsoft.com/office/officeart/2005/8/layout/vList6" loCatId="" qsTypeId="urn:microsoft.com/office/officeart/2005/8/quickstyle/simple2" qsCatId="simple" csTypeId="urn:microsoft.com/office/officeart/2005/8/colors/accent3_2" csCatId="accent3" phldr="1"/>
      <dgm:spPr/>
      <dgm:t>
        <a:bodyPr/>
        <a:lstStyle/>
        <a:p>
          <a:endParaRPr lang="en-US"/>
        </a:p>
      </dgm:t>
    </dgm:pt>
    <dgm:pt modelId="{1C86D029-BD38-7943-AB83-72A211F9B23A}">
      <dgm:prSet phldrT="[Text]"/>
      <dgm:spPr/>
      <dgm:t>
        <a:bodyPr/>
        <a:lstStyle/>
        <a:p>
          <a:r>
            <a:rPr lang="en-US" dirty="0">
              <a:highlight>
                <a:srgbClr val="0000FF"/>
              </a:highlight>
            </a:rPr>
            <a:t>Normative </a:t>
          </a:r>
          <a:r>
            <a:rPr lang="en-US" dirty="0"/>
            <a:t>framework</a:t>
          </a:r>
        </a:p>
      </dgm:t>
    </dgm:pt>
    <dgm:pt modelId="{76F57DD4-38F8-A54B-AD79-1C0D740DA878}" type="parTrans" cxnId="{76838F57-8458-C44A-A0BB-960F620AAFA6}">
      <dgm:prSet/>
      <dgm:spPr/>
      <dgm:t>
        <a:bodyPr/>
        <a:lstStyle/>
        <a:p>
          <a:endParaRPr lang="en-US"/>
        </a:p>
      </dgm:t>
    </dgm:pt>
    <dgm:pt modelId="{7EFD8357-55C0-F04A-B5F0-FF9B9BC77E58}" type="sibTrans" cxnId="{76838F57-8458-C44A-A0BB-960F620AAFA6}">
      <dgm:prSet/>
      <dgm:spPr/>
      <dgm:t>
        <a:bodyPr/>
        <a:lstStyle/>
        <a:p>
          <a:endParaRPr lang="en-US"/>
        </a:p>
      </dgm:t>
    </dgm:pt>
    <dgm:pt modelId="{3B680C8B-F1CF-074A-B4C5-0FF806DF7DCE}">
      <dgm:prSet phldrT="[Text]"/>
      <dgm:spPr/>
      <dgm:t>
        <a:bodyPr/>
        <a:lstStyle/>
        <a:p>
          <a:r>
            <a:rPr lang="en-US" dirty="0"/>
            <a:t>African Court’s Protocol (Protocol to the African Charter on Human and Peoples’ Rights on the Establishment of the African Court on Human and Peoples’ Rights)</a:t>
          </a:r>
        </a:p>
      </dgm:t>
    </dgm:pt>
    <dgm:pt modelId="{BB31C393-7044-3642-93F6-70E570F98740}" type="parTrans" cxnId="{2EA26D65-0821-234C-8E73-FEE53CFAD788}">
      <dgm:prSet/>
      <dgm:spPr/>
      <dgm:t>
        <a:bodyPr/>
        <a:lstStyle/>
        <a:p>
          <a:endParaRPr lang="en-US"/>
        </a:p>
      </dgm:t>
    </dgm:pt>
    <dgm:pt modelId="{241B6F9C-5AF1-794E-80D3-737F64DEE00D}" type="sibTrans" cxnId="{2EA26D65-0821-234C-8E73-FEE53CFAD788}">
      <dgm:prSet/>
      <dgm:spPr/>
      <dgm:t>
        <a:bodyPr/>
        <a:lstStyle/>
        <a:p>
          <a:endParaRPr lang="en-US"/>
        </a:p>
      </dgm:t>
    </dgm:pt>
    <dgm:pt modelId="{27BB504E-1288-6946-B251-A2D01DBA66F4}">
      <dgm:prSet phldrT="[Text]"/>
      <dgm:spPr/>
      <dgm:t>
        <a:bodyPr/>
        <a:lstStyle/>
        <a:p>
          <a:r>
            <a:rPr lang="en-US" b="1" dirty="0"/>
            <a:t>Maputo Protocol (Protocol to the African Charter on Human and People’s Rights on the Rights of Women in Africa)</a:t>
          </a:r>
        </a:p>
      </dgm:t>
    </dgm:pt>
    <dgm:pt modelId="{CD6E5CC5-8D67-9B4D-AF95-54C809B82B72}" type="parTrans" cxnId="{DE6DB6AD-8C06-6E4C-B985-37FE7A0851E8}">
      <dgm:prSet/>
      <dgm:spPr/>
      <dgm:t>
        <a:bodyPr/>
        <a:lstStyle/>
        <a:p>
          <a:endParaRPr lang="en-US"/>
        </a:p>
      </dgm:t>
    </dgm:pt>
    <dgm:pt modelId="{EDECC6F3-F416-0C44-A4C6-680C390EB1D4}" type="sibTrans" cxnId="{DE6DB6AD-8C06-6E4C-B985-37FE7A0851E8}">
      <dgm:prSet/>
      <dgm:spPr/>
      <dgm:t>
        <a:bodyPr/>
        <a:lstStyle/>
        <a:p>
          <a:endParaRPr lang="en-US"/>
        </a:p>
      </dgm:t>
    </dgm:pt>
    <dgm:pt modelId="{625C9841-65B5-AA40-B14D-5CBDAC9BB08E}">
      <dgm:prSet phldrT="[Text]"/>
      <dgm:spPr/>
      <dgm:t>
        <a:bodyPr/>
        <a:lstStyle/>
        <a:p>
          <a:r>
            <a:rPr lang="en-US" b="1" dirty="0"/>
            <a:t>African Charter on the Rights and Welfare of the Child </a:t>
          </a:r>
        </a:p>
      </dgm:t>
    </dgm:pt>
    <dgm:pt modelId="{BB66A641-A635-424F-BDD3-A05BDCE43D24}" type="parTrans" cxnId="{E535B28A-9339-1740-AF9B-3B354D229D9B}">
      <dgm:prSet/>
      <dgm:spPr/>
      <dgm:t>
        <a:bodyPr/>
        <a:lstStyle/>
        <a:p>
          <a:endParaRPr lang="en-US"/>
        </a:p>
      </dgm:t>
    </dgm:pt>
    <dgm:pt modelId="{522074AE-35D2-4A48-A7E0-D4EB025472EE}" type="sibTrans" cxnId="{E535B28A-9339-1740-AF9B-3B354D229D9B}">
      <dgm:prSet/>
      <dgm:spPr/>
      <dgm:t>
        <a:bodyPr/>
        <a:lstStyle/>
        <a:p>
          <a:endParaRPr lang="en-US"/>
        </a:p>
      </dgm:t>
    </dgm:pt>
    <dgm:pt modelId="{A4111D2A-04C0-AC46-9C79-D857F6087807}">
      <dgm:prSet phldrT="[Text]"/>
      <dgm:spPr/>
      <dgm:t>
        <a:bodyPr/>
        <a:lstStyle/>
        <a:p>
          <a:r>
            <a:rPr lang="en-US"/>
            <a:t>AU Convention for the Protection and Assistance of Internally Displaced Persons (Kampala Convention)</a:t>
          </a:r>
        </a:p>
      </dgm:t>
    </dgm:pt>
    <dgm:pt modelId="{9872705A-8594-A248-A42E-E5EC8F91A278}" type="parTrans" cxnId="{8BC8E5E3-1C36-0345-958E-EBAC610808E8}">
      <dgm:prSet/>
      <dgm:spPr/>
      <dgm:t>
        <a:bodyPr/>
        <a:lstStyle/>
        <a:p>
          <a:endParaRPr lang="en-US"/>
        </a:p>
      </dgm:t>
    </dgm:pt>
    <dgm:pt modelId="{CAB401AE-61B7-514F-8B72-EC5C34C29B3F}" type="sibTrans" cxnId="{8BC8E5E3-1C36-0345-958E-EBAC610808E8}">
      <dgm:prSet/>
      <dgm:spPr/>
      <dgm:t>
        <a:bodyPr/>
        <a:lstStyle/>
        <a:p>
          <a:endParaRPr lang="en-US"/>
        </a:p>
      </dgm:t>
    </dgm:pt>
    <dgm:pt modelId="{1594AB86-6D49-A845-8E78-96267C0B7500}">
      <dgm:prSet/>
      <dgm:spPr/>
      <dgm:t>
        <a:bodyPr/>
        <a:lstStyle/>
        <a:p>
          <a:r>
            <a:rPr lang="en-US"/>
            <a:t>Protocol to the African Charter on the Rights of Persons with Disabilities </a:t>
          </a:r>
        </a:p>
      </dgm:t>
    </dgm:pt>
    <dgm:pt modelId="{070836F3-4C52-D343-903C-5B0CEDDCFDD0}" type="parTrans" cxnId="{0FBDDBFB-60C2-8046-9C6D-FDFB3D4F3BFB}">
      <dgm:prSet/>
      <dgm:spPr/>
      <dgm:t>
        <a:bodyPr/>
        <a:lstStyle/>
        <a:p>
          <a:endParaRPr lang="en-US"/>
        </a:p>
      </dgm:t>
    </dgm:pt>
    <dgm:pt modelId="{65380E61-77BB-7A41-A596-0520006711F5}" type="sibTrans" cxnId="{0FBDDBFB-60C2-8046-9C6D-FDFB3D4F3BFB}">
      <dgm:prSet/>
      <dgm:spPr/>
      <dgm:t>
        <a:bodyPr/>
        <a:lstStyle/>
        <a:p>
          <a:endParaRPr lang="en-US"/>
        </a:p>
      </dgm:t>
    </dgm:pt>
    <dgm:pt modelId="{0AE01920-2986-BC44-BAD2-9D0F6051075E}">
      <dgm:prSet/>
      <dgm:spPr/>
      <dgm:t>
        <a:bodyPr/>
        <a:lstStyle/>
        <a:p>
          <a:r>
            <a:rPr lang="en-US" dirty="0"/>
            <a:t>Protocol to the African Charter on the Rights of Older Persons </a:t>
          </a:r>
        </a:p>
      </dgm:t>
    </dgm:pt>
    <dgm:pt modelId="{21D61587-6813-B548-8004-97DEC4636417}" type="parTrans" cxnId="{D3C3B173-5C0D-B24C-9009-47682861ADD9}">
      <dgm:prSet/>
      <dgm:spPr/>
      <dgm:t>
        <a:bodyPr/>
        <a:lstStyle/>
        <a:p>
          <a:endParaRPr lang="en-US"/>
        </a:p>
      </dgm:t>
    </dgm:pt>
    <dgm:pt modelId="{D26F1660-95B8-634D-B690-E205673FD419}" type="sibTrans" cxnId="{D3C3B173-5C0D-B24C-9009-47682861ADD9}">
      <dgm:prSet/>
      <dgm:spPr/>
      <dgm:t>
        <a:bodyPr/>
        <a:lstStyle/>
        <a:p>
          <a:endParaRPr lang="en-US"/>
        </a:p>
      </dgm:t>
    </dgm:pt>
    <dgm:pt modelId="{F22090FC-138D-7A40-BF4B-9DBD09FCF92A}">
      <dgm:prSet phldrT="[Text]"/>
      <dgm:spPr/>
      <dgm:t>
        <a:bodyPr/>
        <a:lstStyle/>
        <a:p>
          <a:r>
            <a:rPr lang="en-US" b="1" dirty="0"/>
            <a:t>African Charter on Human and Peoples’ Rights</a:t>
          </a:r>
        </a:p>
      </dgm:t>
    </dgm:pt>
    <dgm:pt modelId="{A5942459-2411-A241-9E8C-A23633C16A29}" type="parTrans" cxnId="{416E0B7C-346F-4D4F-ACD6-1E45C08C30D5}">
      <dgm:prSet/>
      <dgm:spPr/>
      <dgm:t>
        <a:bodyPr/>
        <a:lstStyle/>
        <a:p>
          <a:endParaRPr lang="en-US"/>
        </a:p>
      </dgm:t>
    </dgm:pt>
    <dgm:pt modelId="{3D34F625-8455-3241-8230-6480FE5A031D}" type="sibTrans" cxnId="{416E0B7C-346F-4D4F-ACD6-1E45C08C30D5}">
      <dgm:prSet/>
      <dgm:spPr/>
      <dgm:t>
        <a:bodyPr/>
        <a:lstStyle/>
        <a:p>
          <a:endParaRPr lang="en-US"/>
        </a:p>
      </dgm:t>
    </dgm:pt>
    <dgm:pt modelId="{C2B88627-82ED-8845-83DA-F42A0E76FDD1}" type="pres">
      <dgm:prSet presAssocID="{A0490516-01DE-B542-A130-2DFE3623BFDA}" presName="Name0" presStyleCnt="0">
        <dgm:presLayoutVars>
          <dgm:dir/>
          <dgm:animLvl val="lvl"/>
          <dgm:resizeHandles/>
        </dgm:presLayoutVars>
      </dgm:prSet>
      <dgm:spPr/>
    </dgm:pt>
    <dgm:pt modelId="{329064B1-77FC-2F48-83EB-0368741C0C5F}" type="pres">
      <dgm:prSet presAssocID="{1C86D029-BD38-7943-AB83-72A211F9B23A}" presName="linNode" presStyleCnt="0"/>
      <dgm:spPr/>
    </dgm:pt>
    <dgm:pt modelId="{38696E6C-4E04-3646-BFFE-2C3DD95EDDAB}" type="pres">
      <dgm:prSet presAssocID="{1C86D029-BD38-7943-AB83-72A211F9B23A}" presName="parentShp" presStyleLbl="node1" presStyleIdx="0" presStyleCnt="1">
        <dgm:presLayoutVars>
          <dgm:bulletEnabled val="1"/>
        </dgm:presLayoutVars>
      </dgm:prSet>
      <dgm:spPr/>
    </dgm:pt>
    <dgm:pt modelId="{EF9D2F24-5D77-774A-86DD-D72B0F46EE8B}" type="pres">
      <dgm:prSet presAssocID="{1C86D029-BD38-7943-AB83-72A211F9B23A}" presName="childShp" presStyleLbl="bgAccFollowNode1" presStyleIdx="0" presStyleCnt="1">
        <dgm:presLayoutVars>
          <dgm:bulletEnabled val="1"/>
        </dgm:presLayoutVars>
      </dgm:prSet>
      <dgm:spPr/>
    </dgm:pt>
  </dgm:ptLst>
  <dgm:cxnLst>
    <dgm:cxn modelId="{EC40F81F-62D0-1C40-B340-B3F8C65BCF83}" type="presOf" srcId="{3B680C8B-F1CF-074A-B4C5-0FF806DF7DCE}" destId="{EF9D2F24-5D77-774A-86DD-D72B0F46EE8B}" srcOrd="0" destOrd="3" presId="urn:microsoft.com/office/officeart/2005/8/layout/vList6"/>
    <dgm:cxn modelId="{ADC3B25C-AAB7-DC47-B07B-6FC67612551E}" type="presOf" srcId="{625C9841-65B5-AA40-B14D-5CBDAC9BB08E}" destId="{EF9D2F24-5D77-774A-86DD-D72B0F46EE8B}" srcOrd="0" destOrd="2" presId="urn:microsoft.com/office/officeart/2005/8/layout/vList6"/>
    <dgm:cxn modelId="{2EA26D65-0821-234C-8E73-FEE53CFAD788}" srcId="{1C86D029-BD38-7943-AB83-72A211F9B23A}" destId="{3B680C8B-F1CF-074A-B4C5-0FF806DF7DCE}" srcOrd="3" destOrd="0" parTransId="{BB31C393-7044-3642-93F6-70E570F98740}" sibTransId="{241B6F9C-5AF1-794E-80D3-737F64DEE00D}"/>
    <dgm:cxn modelId="{6568B14B-5D03-3141-BEDB-1AB5B3E0A683}" type="presOf" srcId="{1594AB86-6D49-A845-8E78-96267C0B7500}" destId="{EF9D2F24-5D77-774A-86DD-D72B0F46EE8B}" srcOrd="0" destOrd="5" presId="urn:microsoft.com/office/officeart/2005/8/layout/vList6"/>
    <dgm:cxn modelId="{D3C3B173-5C0D-B24C-9009-47682861ADD9}" srcId="{1C86D029-BD38-7943-AB83-72A211F9B23A}" destId="{0AE01920-2986-BC44-BAD2-9D0F6051075E}" srcOrd="6" destOrd="0" parTransId="{21D61587-6813-B548-8004-97DEC4636417}" sibTransId="{D26F1660-95B8-634D-B690-E205673FD419}"/>
    <dgm:cxn modelId="{D4560B54-2602-FB4D-800F-80CDF3377121}" type="presOf" srcId="{1C86D029-BD38-7943-AB83-72A211F9B23A}" destId="{38696E6C-4E04-3646-BFFE-2C3DD95EDDAB}" srcOrd="0" destOrd="0" presId="urn:microsoft.com/office/officeart/2005/8/layout/vList6"/>
    <dgm:cxn modelId="{76838F57-8458-C44A-A0BB-960F620AAFA6}" srcId="{A0490516-01DE-B542-A130-2DFE3623BFDA}" destId="{1C86D029-BD38-7943-AB83-72A211F9B23A}" srcOrd="0" destOrd="0" parTransId="{76F57DD4-38F8-A54B-AD79-1C0D740DA878}" sibTransId="{7EFD8357-55C0-F04A-B5F0-FF9B9BC77E58}"/>
    <dgm:cxn modelId="{416E0B7C-346F-4D4F-ACD6-1E45C08C30D5}" srcId="{1C86D029-BD38-7943-AB83-72A211F9B23A}" destId="{F22090FC-138D-7A40-BF4B-9DBD09FCF92A}" srcOrd="0" destOrd="0" parTransId="{A5942459-2411-A241-9E8C-A23633C16A29}" sibTransId="{3D34F625-8455-3241-8230-6480FE5A031D}"/>
    <dgm:cxn modelId="{E535B28A-9339-1740-AF9B-3B354D229D9B}" srcId="{1C86D029-BD38-7943-AB83-72A211F9B23A}" destId="{625C9841-65B5-AA40-B14D-5CBDAC9BB08E}" srcOrd="2" destOrd="0" parTransId="{BB66A641-A635-424F-BDD3-A05BDCE43D24}" sibTransId="{522074AE-35D2-4A48-A7E0-D4EB025472EE}"/>
    <dgm:cxn modelId="{C4ACCAAA-FA64-044D-9562-E425502D6398}" type="presOf" srcId="{A0490516-01DE-B542-A130-2DFE3623BFDA}" destId="{C2B88627-82ED-8845-83DA-F42A0E76FDD1}" srcOrd="0" destOrd="0" presId="urn:microsoft.com/office/officeart/2005/8/layout/vList6"/>
    <dgm:cxn modelId="{DE6DB6AD-8C06-6E4C-B985-37FE7A0851E8}" srcId="{1C86D029-BD38-7943-AB83-72A211F9B23A}" destId="{27BB504E-1288-6946-B251-A2D01DBA66F4}" srcOrd="1" destOrd="0" parTransId="{CD6E5CC5-8D67-9B4D-AF95-54C809B82B72}" sibTransId="{EDECC6F3-F416-0C44-A4C6-680C390EB1D4}"/>
    <dgm:cxn modelId="{221D58AE-4D90-8A4B-B277-E33708019467}" type="presOf" srcId="{A4111D2A-04C0-AC46-9C79-D857F6087807}" destId="{EF9D2F24-5D77-774A-86DD-D72B0F46EE8B}" srcOrd="0" destOrd="4" presId="urn:microsoft.com/office/officeart/2005/8/layout/vList6"/>
    <dgm:cxn modelId="{0C1962B2-1D2C-3745-9D4B-AF64586012BE}" type="presOf" srcId="{0AE01920-2986-BC44-BAD2-9D0F6051075E}" destId="{EF9D2F24-5D77-774A-86DD-D72B0F46EE8B}" srcOrd="0" destOrd="6" presId="urn:microsoft.com/office/officeart/2005/8/layout/vList6"/>
    <dgm:cxn modelId="{F633A7B5-C39F-9445-88EE-1B35916BC349}" type="presOf" srcId="{F22090FC-138D-7A40-BF4B-9DBD09FCF92A}" destId="{EF9D2F24-5D77-774A-86DD-D72B0F46EE8B}" srcOrd="0" destOrd="0" presId="urn:microsoft.com/office/officeart/2005/8/layout/vList6"/>
    <dgm:cxn modelId="{EDAF50D5-97D3-044C-BD9C-CC2195395687}" type="presOf" srcId="{27BB504E-1288-6946-B251-A2D01DBA66F4}" destId="{EF9D2F24-5D77-774A-86DD-D72B0F46EE8B}" srcOrd="0" destOrd="1" presId="urn:microsoft.com/office/officeart/2005/8/layout/vList6"/>
    <dgm:cxn modelId="{8BC8E5E3-1C36-0345-958E-EBAC610808E8}" srcId="{1C86D029-BD38-7943-AB83-72A211F9B23A}" destId="{A4111D2A-04C0-AC46-9C79-D857F6087807}" srcOrd="4" destOrd="0" parTransId="{9872705A-8594-A248-A42E-E5EC8F91A278}" sibTransId="{CAB401AE-61B7-514F-8B72-EC5C34C29B3F}"/>
    <dgm:cxn modelId="{0FBDDBFB-60C2-8046-9C6D-FDFB3D4F3BFB}" srcId="{1C86D029-BD38-7943-AB83-72A211F9B23A}" destId="{1594AB86-6D49-A845-8E78-96267C0B7500}" srcOrd="5" destOrd="0" parTransId="{070836F3-4C52-D343-903C-5B0CEDDCFDD0}" sibTransId="{65380E61-77BB-7A41-A596-0520006711F5}"/>
    <dgm:cxn modelId="{C4F5F0A2-BE87-674D-9265-6C7938943D62}" type="presParOf" srcId="{C2B88627-82ED-8845-83DA-F42A0E76FDD1}" destId="{329064B1-77FC-2F48-83EB-0368741C0C5F}" srcOrd="0" destOrd="0" presId="urn:microsoft.com/office/officeart/2005/8/layout/vList6"/>
    <dgm:cxn modelId="{7C00F3C9-AB1D-D440-A254-6B2ED444E69F}" type="presParOf" srcId="{329064B1-77FC-2F48-83EB-0368741C0C5F}" destId="{38696E6C-4E04-3646-BFFE-2C3DD95EDDAB}" srcOrd="0" destOrd="0" presId="urn:microsoft.com/office/officeart/2005/8/layout/vList6"/>
    <dgm:cxn modelId="{02C79374-5CEF-3B40-BBAF-F0B9F12C7B9C}" type="presParOf" srcId="{329064B1-77FC-2F48-83EB-0368741C0C5F}" destId="{EF9D2F24-5D77-774A-86DD-D72B0F46EE8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4AFCE3-DDA7-473A-BD00-306CADE1299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181D691-CF62-4619-BB53-EFB39B1FBD07}">
      <dgm:prSet custT="1"/>
      <dgm:spPr/>
      <dgm:t>
        <a:bodyPr/>
        <a:lstStyle/>
        <a:p>
          <a:r>
            <a:rPr lang="en-KE" sz="2400" dirty="0"/>
            <a:t>What women’s rights issues calls for our urgent intervention within our country context? (after discusing, select one issue)</a:t>
          </a:r>
          <a:endParaRPr lang="en-US" sz="2400" dirty="0"/>
        </a:p>
      </dgm:t>
    </dgm:pt>
    <dgm:pt modelId="{1FB429A3-8778-4771-863D-C73127555EB9}" type="parTrans" cxnId="{54C0298B-8326-4DD3-9F1C-75674E7B2BAD}">
      <dgm:prSet/>
      <dgm:spPr/>
      <dgm:t>
        <a:bodyPr/>
        <a:lstStyle/>
        <a:p>
          <a:endParaRPr lang="en-US"/>
        </a:p>
      </dgm:t>
    </dgm:pt>
    <dgm:pt modelId="{682FF701-95DB-41AF-97D4-1A8328CDCE90}" type="sibTrans" cxnId="{54C0298B-8326-4DD3-9F1C-75674E7B2BAD}">
      <dgm:prSet/>
      <dgm:spPr/>
      <dgm:t>
        <a:bodyPr/>
        <a:lstStyle/>
        <a:p>
          <a:endParaRPr lang="en-US"/>
        </a:p>
      </dgm:t>
    </dgm:pt>
    <dgm:pt modelId="{1840110C-DC95-41C8-982A-F2139050226D}">
      <dgm:prSet custT="1"/>
      <dgm:spPr/>
      <dgm:t>
        <a:bodyPr/>
        <a:lstStyle/>
        <a:p>
          <a:r>
            <a:rPr lang="en-KE" sz="2400" dirty="0"/>
            <a:t>Bring a case to the African Court of Human and Peoples’Rights from the issue selected above:</a:t>
          </a:r>
        </a:p>
        <a:p>
          <a:r>
            <a:rPr lang="en-KE" sz="2400" dirty="0"/>
            <a:t>- What types of human rights violations can be alledged? </a:t>
          </a:r>
        </a:p>
        <a:p>
          <a:r>
            <a:rPr lang="en-KE" sz="2400" dirty="0"/>
            <a:t>- What Remedy will you seek from the court? </a:t>
          </a:r>
        </a:p>
        <a:p>
          <a:endParaRPr lang="en-KE" sz="2300" dirty="0"/>
        </a:p>
      </dgm:t>
    </dgm:pt>
    <dgm:pt modelId="{F7FF8355-9157-4F87-8A25-746EFD13C24F}" type="parTrans" cxnId="{7873D9E3-0739-4A24-A964-9D22DCB3A9F6}">
      <dgm:prSet/>
      <dgm:spPr/>
      <dgm:t>
        <a:bodyPr/>
        <a:lstStyle/>
        <a:p>
          <a:endParaRPr lang="en-US"/>
        </a:p>
      </dgm:t>
    </dgm:pt>
    <dgm:pt modelId="{F85D7A9D-B15C-4740-BEC8-5E7603F835E4}" type="sibTrans" cxnId="{7873D9E3-0739-4A24-A964-9D22DCB3A9F6}">
      <dgm:prSet/>
      <dgm:spPr/>
      <dgm:t>
        <a:bodyPr/>
        <a:lstStyle/>
        <a:p>
          <a:endParaRPr lang="en-US"/>
        </a:p>
      </dgm:t>
    </dgm:pt>
    <dgm:pt modelId="{72D947AE-422A-3C42-8A20-7A855F427CEA}" type="pres">
      <dgm:prSet presAssocID="{6D4AFCE3-DDA7-473A-BD00-306CADE12999}" presName="vert0" presStyleCnt="0">
        <dgm:presLayoutVars>
          <dgm:dir/>
          <dgm:animOne val="branch"/>
          <dgm:animLvl val="lvl"/>
        </dgm:presLayoutVars>
      </dgm:prSet>
      <dgm:spPr/>
    </dgm:pt>
    <dgm:pt modelId="{F9AA0515-2A2B-DF4E-8E48-155CD34AFB4B}" type="pres">
      <dgm:prSet presAssocID="{0181D691-CF62-4619-BB53-EFB39B1FBD07}" presName="thickLine" presStyleLbl="alignNode1" presStyleIdx="0" presStyleCnt="2"/>
      <dgm:spPr/>
    </dgm:pt>
    <dgm:pt modelId="{5B1C0C3E-CB7E-1846-84F5-0CE40AEC23DF}" type="pres">
      <dgm:prSet presAssocID="{0181D691-CF62-4619-BB53-EFB39B1FBD07}" presName="horz1" presStyleCnt="0"/>
      <dgm:spPr/>
    </dgm:pt>
    <dgm:pt modelId="{F51E83B8-0D4F-2C43-A0A7-5ADD362BFE10}" type="pres">
      <dgm:prSet presAssocID="{0181D691-CF62-4619-BB53-EFB39B1FBD07}" presName="tx1" presStyleLbl="revTx" presStyleIdx="0" presStyleCnt="2"/>
      <dgm:spPr/>
    </dgm:pt>
    <dgm:pt modelId="{49BF6D77-63B8-1542-B599-56A53705A479}" type="pres">
      <dgm:prSet presAssocID="{0181D691-CF62-4619-BB53-EFB39B1FBD07}" presName="vert1" presStyleCnt="0"/>
      <dgm:spPr/>
    </dgm:pt>
    <dgm:pt modelId="{852E1422-5B56-7943-8A9B-5F1565CBFCEB}" type="pres">
      <dgm:prSet presAssocID="{1840110C-DC95-41C8-982A-F2139050226D}" presName="thickLine" presStyleLbl="alignNode1" presStyleIdx="1" presStyleCnt="2"/>
      <dgm:spPr/>
    </dgm:pt>
    <dgm:pt modelId="{F77BC50B-E40F-8A4F-86A4-8D3120C3F1FB}" type="pres">
      <dgm:prSet presAssocID="{1840110C-DC95-41C8-982A-F2139050226D}" presName="horz1" presStyleCnt="0"/>
      <dgm:spPr/>
    </dgm:pt>
    <dgm:pt modelId="{ABBDAB37-EB51-1C41-AE54-656EE925A2FB}" type="pres">
      <dgm:prSet presAssocID="{1840110C-DC95-41C8-982A-F2139050226D}" presName="tx1" presStyleLbl="revTx" presStyleIdx="1" presStyleCnt="2" custScaleY="179666"/>
      <dgm:spPr/>
    </dgm:pt>
    <dgm:pt modelId="{41403676-4D1C-DA40-8DEE-98B3C8FE8FFB}" type="pres">
      <dgm:prSet presAssocID="{1840110C-DC95-41C8-982A-F2139050226D}" presName="vert1" presStyleCnt="0"/>
      <dgm:spPr/>
    </dgm:pt>
  </dgm:ptLst>
  <dgm:cxnLst>
    <dgm:cxn modelId="{6F89975F-D7C7-6848-A80B-2106591F3773}" type="presOf" srcId="{6D4AFCE3-DDA7-473A-BD00-306CADE12999}" destId="{72D947AE-422A-3C42-8A20-7A855F427CEA}" srcOrd="0" destOrd="0" presId="urn:microsoft.com/office/officeart/2008/layout/LinedList"/>
    <dgm:cxn modelId="{54C0298B-8326-4DD3-9F1C-75674E7B2BAD}" srcId="{6D4AFCE3-DDA7-473A-BD00-306CADE12999}" destId="{0181D691-CF62-4619-BB53-EFB39B1FBD07}" srcOrd="0" destOrd="0" parTransId="{1FB429A3-8778-4771-863D-C73127555EB9}" sibTransId="{682FF701-95DB-41AF-97D4-1A8328CDCE90}"/>
    <dgm:cxn modelId="{0F36F3DD-5199-CD44-B897-B534CE6FE1B6}" type="presOf" srcId="{0181D691-CF62-4619-BB53-EFB39B1FBD07}" destId="{F51E83B8-0D4F-2C43-A0A7-5ADD362BFE10}" srcOrd="0" destOrd="0" presId="urn:microsoft.com/office/officeart/2008/layout/LinedList"/>
    <dgm:cxn modelId="{7873D9E3-0739-4A24-A964-9D22DCB3A9F6}" srcId="{6D4AFCE3-DDA7-473A-BD00-306CADE12999}" destId="{1840110C-DC95-41C8-982A-F2139050226D}" srcOrd="1" destOrd="0" parTransId="{F7FF8355-9157-4F87-8A25-746EFD13C24F}" sibTransId="{F85D7A9D-B15C-4740-BEC8-5E7603F835E4}"/>
    <dgm:cxn modelId="{71167CE7-CF21-034F-9F02-2F778354987F}" type="presOf" srcId="{1840110C-DC95-41C8-982A-F2139050226D}" destId="{ABBDAB37-EB51-1C41-AE54-656EE925A2FB}" srcOrd="0" destOrd="0" presId="urn:microsoft.com/office/officeart/2008/layout/LinedList"/>
    <dgm:cxn modelId="{DB6A9E79-B21A-2843-9A64-DE43090EC6F2}" type="presParOf" srcId="{72D947AE-422A-3C42-8A20-7A855F427CEA}" destId="{F9AA0515-2A2B-DF4E-8E48-155CD34AFB4B}" srcOrd="0" destOrd="0" presId="urn:microsoft.com/office/officeart/2008/layout/LinedList"/>
    <dgm:cxn modelId="{9FD791E2-FDB7-344B-B4D6-C8EC6E631035}" type="presParOf" srcId="{72D947AE-422A-3C42-8A20-7A855F427CEA}" destId="{5B1C0C3E-CB7E-1846-84F5-0CE40AEC23DF}" srcOrd="1" destOrd="0" presId="urn:microsoft.com/office/officeart/2008/layout/LinedList"/>
    <dgm:cxn modelId="{D5B38AF8-8F2B-AC43-92DC-AEB24392C712}" type="presParOf" srcId="{5B1C0C3E-CB7E-1846-84F5-0CE40AEC23DF}" destId="{F51E83B8-0D4F-2C43-A0A7-5ADD362BFE10}" srcOrd="0" destOrd="0" presId="urn:microsoft.com/office/officeart/2008/layout/LinedList"/>
    <dgm:cxn modelId="{AAF4CA00-CD60-924F-ACA8-1E1A82D3E2E1}" type="presParOf" srcId="{5B1C0C3E-CB7E-1846-84F5-0CE40AEC23DF}" destId="{49BF6D77-63B8-1542-B599-56A53705A479}" srcOrd="1" destOrd="0" presId="urn:microsoft.com/office/officeart/2008/layout/LinedList"/>
    <dgm:cxn modelId="{0C27A235-7A60-394F-90A5-1CCCC380A0C5}" type="presParOf" srcId="{72D947AE-422A-3C42-8A20-7A855F427CEA}" destId="{852E1422-5B56-7943-8A9B-5F1565CBFCEB}" srcOrd="2" destOrd="0" presId="urn:microsoft.com/office/officeart/2008/layout/LinedList"/>
    <dgm:cxn modelId="{9583931E-A00B-D246-A05C-6E51DF6CAFDA}" type="presParOf" srcId="{72D947AE-422A-3C42-8A20-7A855F427CEA}" destId="{F77BC50B-E40F-8A4F-86A4-8D3120C3F1FB}" srcOrd="3" destOrd="0" presId="urn:microsoft.com/office/officeart/2008/layout/LinedList"/>
    <dgm:cxn modelId="{E9999B0F-0FD5-B545-AC70-67C332B64074}" type="presParOf" srcId="{F77BC50B-E40F-8A4F-86A4-8D3120C3F1FB}" destId="{ABBDAB37-EB51-1C41-AE54-656EE925A2FB}" srcOrd="0" destOrd="0" presId="urn:microsoft.com/office/officeart/2008/layout/LinedList"/>
    <dgm:cxn modelId="{CE898501-729F-CB45-A231-A8975DE7CAFF}" type="presParOf" srcId="{F77BC50B-E40F-8A4F-86A4-8D3120C3F1FB}" destId="{41403676-4D1C-DA40-8DEE-98B3C8FE8FF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9A1E39-59FB-4E82-ACA6-77F9604A29B4}"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BF1489C4-1553-41A2-B636-A5F067BB4148}">
      <dgm:prSet/>
      <dgm:spPr/>
      <dgm:t>
        <a:bodyPr/>
        <a:lstStyle/>
        <a:p>
          <a:r>
            <a:rPr lang="en-KE" dirty="0"/>
            <a:t>Why do we have an African human rights system? </a:t>
          </a:r>
          <a:endParaRPr lang="en-US" dirty="0"/>
        </a:p>
      </dgm:t>
    </dgm:pt>
    <dgm:pt modelId="{6EB0BA25-ED0D-42E8-9E37-CC8AE48ADA8D}" type="parTrans" cxnId="{6E5C5213-E123-4025-8262-FE9D5D67BF9C}">
      <dgm:prSet/>
      <dgm:spPr/>
      <dgm:t>
        <a:bodyPr/>
        <a:lstStyle/>
        <a:p>
          <a:endParaRPr lang="en-US"/>
        </a:p>
      </dgm:t>
    </dgm:pt>
    <dgm:pt modelId="{7ABA76F2-B8CD-4C21-8E6A-1253B11B930F}" type="sibTrans" cxnId="{6E5C5213-E123-4025-8262-FE9D5D67BF9C}">
      <dgm:prSet/>
      <dgm:spPr/>
      <dgm:t>
        <a:bodyPr/>
        <a:lstStyle/>
        <a:p>
          <a:endParaRPr lang="en-US"/>
        </a:p>
      </dgm:t>
    </dgm:pt>
    <dgm:pt modelId="{45155E73-EF48-46BA-9577-B79B493E9F76}">
      <dgm:prSet/>
      <dgm:spPr/>
      <dgm:t>
        <a:bodyPr/>
        <a:lstStyle/>
        <a:p>
          <a:r>
            <a:rPr lang="en-KE" dirty="0"/>
            <a:t>Why do we have specific women’s rights norms?</a:t>
          </a:r>
          <a:endParaRPr lang="en-US" dirty="0"/>
        </a:p>
      </dgm:t>
    </dgm:pt>
    <dgm:pt modelId="{F7EF7114-6C4D-4B43-900A-49C9721295F0}" type="parTrans" cxnId="{B81576F2-DEA0-4900-912C-B32C57C2CC43}">
      <dgm:prSet/>
      <dgm:spPr/>
      <dgm:t>
        <a:bodyPr/>
        <a:lstStyle/>
        <a:p>
          <a:endParaRPr lang="en-US"/>
        </a:p>
      </dgm:t>
    </dgm:pt>
    <dgm:pt modelId="{8633F6A9-F9E5-4237-BFFF-2C4CE75CDFE4}" type="sibTrans" cxnId="{B81576F2-DEA0-4900-912C-B32C57C2CC43}">
      <dgm:prSet/>
      <dgm:spPr/>
      <dgm:t>
        <a:bodyPr/>
        <a:lstStyle/>
        <a:p>
          <a:endParaRPr lang="en-US"/>
        </a:p>
      </dgm:t>
    </dgm:pt>
    <dgm:pt modelId="{9D443BC5-2C37-2F47-9295-A28DECC2722E}" type="pres">
      <dgm:prSet presAssocID="{DA9A1E39-59FB-4E82-ACA6-77F9604A29B4}" presName="hierChild1" presStyleCnt="0">
        <dgm:presLayoutVars>
          <dgm:chPref val="1"/>
          <dgm:dir/>
          <dgm:animOne val="branch"/>
          <dgm:animLvl val="lvl"/>
          <dgm:resizeHandles/>
        </dgm:presLayoutVars>
      </dgm:prSet>
      <dgm:spPr/>
    </dgm:pt>
    <dgm:pt modelId="{7069D3AC-FCD0-E741-89B6-6153BA10C2CF}" type="pres">
      <dgm:prSet presAssocID="{BF1489C4-1553-41A2-B636-A5F067BB4148}" presName="hierRoot1" presStyleCnt="0"/>
      <dgm:spPr/>
    </dgm:pt>
    <dgm:pt modelId="{84C3C774-2BB0-014D-9F5B-16F09FAB1886}" type="pres">
      <dgm:prSet presAssocID="{BF1489C4-1553-41A2-B636-A5F067BB4148}" presName="composite" presStyleCnt="0"/>
      <dgm:spPr/>
    </dgm:pt>
    <dgm:pt modelId="{174E8948-0C86-CB4C-AAE3-2571FEAC2F33}" type="pres">
      <dgm:prSet presAssocID="{BF1489C4-1553-41A2-B636-A5F067BB4148}" presName="background" presStyleLbl="node0" presStyleIdx="0" presStyleCnt="2"/>
      <dgm:spPr/>
    </dgm:pt>
    <dgm:pt modelId="{213141D0-8C5E-4A42-8986-EF677091DC41}" type="pres">
      <dgm:prSet presAssocID="{BF1489C4-1553-41A2-B636-A5F067BB4148}" presName="text" presStyleLbl="fgAcc0" presStyleIdx="0" presStyleCnt="2">
        <dgm:presLayoutVars>
          <dgm:chPref val="3"/>
        </dgm:presLayoutVars>
      </dgm:prSet>
      <dgm:spPr/>
    </dgm:pt>
    <dgm:pt modelId="{FF77DE49-ADFC-D740-8996-7FF5E7A6E320}" type="pres">
      <dgm:prSet presAssocID="{BF1489C4-1553-41A2-B636-A5F067BB4148}" presName="hierChild2" presStyleCnt="0"/>
      <dgm:spPr/>
    </dgm:pt>
    <dgm:pt modelId="{640C2603-1608-F344-AA21-94B3F28D5242}" type="pres">
      <dgm:prSet presAssocID="{45155E73-EF48-46BA-9577-B79B493E9F76}" presName="hierRoot1" presStyleCnt="0"/>
      <dgm:spPr/>
    </dgm:pt>
    <dgm:pt modelId="{7B9AF642-8678-D84D-BF76-90E43499579E}" type="pres">
      <dgm:prSet presAssocID="{45155E73-EF48-46BA-9577-B79B493E9F76}" presName="composite" presStyleCnt="0"/>
      <dgm:spPr/>
    </dgm:pt>
    <dgm:pt modelId="{B75F06E9-C102-7C46-A37F-94410FDA865E}" type="pres">
      <dgm:prSet presAssocID="{45155E73-EF48-46BA-9577-B79B493E9F76}" presName="background" presStyleLbl="node0" presStyleIdx="1" presStyleCnt="2"/>
      <dgm:spPr/>
    </dgm:pt>
    <dgm:pt modelId="{43EB1A93-6CC5-374F-9C58-AEDFFBEFC437}" type="pres">
      <dgm:prSet presAssocID="{45155E73-EF48-46BA-9577-B79B493E9F76}" presName="text" presStyleLbl="fgAcc0" presStyleIdx="1" presStyleCnt="2">
        <dgm:presLayoutVars>
          <dgm:chPref val="3"/>
        </dgm:presLayoutVars>
      </dgm:prSet>
      <dgm:spPr/>
    </dgm:pt>
    <dgm:pt modelId="{F8444F2F-6999-D141-A80E-7E6DC3181C52}" type="pres">
      <dgm:prSet presAssocID="{45155E73-EF48-46BA-9577-B79B493E9F76}" presName="hierChild2" presStyleCnt="0"/>
      <dgm:spPr/>
    </dgm:pt>
  </dgm:ptLst>
  <dgm:cxnLst>
    <dgm:cxn modelId="{615A6411-1B8A-214A-8F88-B93BAE942E97}" type="presOf" srcId="{BF1489C4-1553-41A2-B636-A5F067BB4148}" destId="{213141D0-8C5E-4A42-8986-EF677091DC41}" srcOrd="0" destOrd="0" presId="urn:microsoft.com/office/officeart/2005/8/layout/hierarchy1"/>
    <dgm:cxn modelId="{6E5C5213-E123-4025-8262-FE9D5D67BF9C}" srcId="{DA9A1E39-59FB-4E82-ACA6-77F9604A29B4}" destId="{BF1489C4-1553-41A2-B636-A5F067BB4148}" srcOrd="0" destOrd="0" parTransId="{6EB0BA25-ED0D-42E8-9E37-CC8AE48ADA8D}" sibTransId="{7ABA76F2-B8CD-4C21-8E6A-1253B11B930F}"/>
    <dgm:cxn modelId="{75522A7A-7983-914B-B9C2-BB7B097E71E1}" type="presOf" srcId="{DA9A1E39-59FB-4E82-ACA6-77F9604A29B4}" destId="{9D443BC5-2C37-2F47-9295-A28DECC2722E}" srcOrd="0" destOrd="0" presId="urn:microsoft.com/office/officeart/2005/8/layout/hierarchy1"/>
    <dgm:cxn modelId="{3A9FA2DD-D779-5648-A409-346202F42757}" type="presOf" srcId="{45155E73-EF48-46BA-9577-B79B493E9F76}" destId="{43EB1A93-6CC5-374F-9C58-AEDFFBEFC437}" srcOrd="0" destOrd="0" presId="urn:microsoft.com/office/officeart/2005/8/layout/hierarchy1"/>
    <dgm:cxn modelId="{B81576F2-DEA0-4900-912C-B32C57C2CC43}" srcId="{DA9A1E39-59FB-4E82-ACA6-77F9604A29B4}" destId="{45155E73-EF48-46BA-9577-B79B493E9F76}" srcOrd="1" destOrd="0" parTransId="{F7EF7114-6C4D-4B43-900A-49C9721295F0}" sibTransId="{8633F6A9-F9E5-4237-BFFF-2C4CE75CDFE4}"/>
    <dgm:cxn modelId="{F94D20EB-387E-B44A-BFA7-E1758C934583}" type="presParOf" srcId="{9D443BC5-2C37-2F47-9295-A28DECC2722E}" destId="{7069D3AC-FCD0-E741-89B6-6153BA10C2CF}" srcOrd="0" destOrd="0" presId="urn:microsoft.com/office/officeart/2005/8/layout/hierarchy1"/>
    <dgm:cxn modelId="{2CE73150-76F4-3A49-8327-BD5D69A6B962}" type="presParOf" srcId="{7069D3AC-FCD0-E741-89B6-6153BA10C2CF}" destId="{84C3C774-2BB0-014D-9F5B-16F09FAB1886}" srcOrd="0" destOrd="0" presId="urn:microsoft.com/office/officeart/2005/8/layout/hierarchy1"/>
    <dgm:cxn modelId="{45D2E6FF-EF34-DC4F-977D-5AF1ADC963CC}" type="presParOf" srcId="{84C3C774-2BB0-014D-9F5B-16F09FAB1886}" destId="{174E8948-0C86-CB4C-AAE3-2571FEAC2F33}" srcOrd="0" destOrd="0" presId="urn:microsoft.com/office/officeart/2005/8/layout/hierarchy1"/>
    <dgm:cxn modelId="{630C9092-5520-ED42-8B21-D4FD0EDDE7EF}" type="presParOf" srcId="{84C3C774-2BB0-014D-9F5B-16F09FAB1886}" destId="{213141D0-8C5E-4A42-8986-EF677091DC41}" srcOrd="1" destOrd="0" presId="urn:microsoft.com/office/officeart/2005/8/layout/hierarchy1"/>
    <dgm:cxn modelId="{61948845-537D-B54F-94EC-D612CFA92CF5}" type="presParOf" srcId="{7069D3AC-FCD0-E741-89B6-6153BA10C2CF}" destId="{FF77DE49-ADFC-D740-8996-7FF5E7A6E320}" srcOrd="1" destOrd="0" presId="urn:microsoft.com/office/officeart/2005/8/layout/hierarchy1"/>
    <dgm:cxn modelId="{DDCBC2CB-F917-5D41-8361-7D470045A4C1}" type="presParOf" srcId="{9D443BC5-2C37-2F47-9295-A28DECC2722E}" destId="{640C2603-1608-F344-AA21-94B3F28D5242}" srcOrd="1" destOrd="0" presId="urn:microsoft.com/office/officeart/2005/8/layout/hierarchy1"/>
    <dgm:cxn modelId="{29F8C199-CB29-0244-A143-0574AE3A49BD}" type="presParOf" srcId="{640C2603-1608-F344-AA21-94B3F28D5242}" destId="{7B9AF642-8678-D84D-BF76-90E43499579E}" srcOrd="0" destOrd="0" presId="urn:microsoft.com/office/officeart/2005/8/layout/hierarchy1"/>
    <dgm:cxn modelId="{BC06C4BF-9241-D84B-A0EE-1E31710E5A0D}" type="presParOf" srcId="{7B9AF642-8678-D84D-BF76-90E43499579E}" destId="{B75F06E9-C102-7C46-A37F-94410FDA865E}" srcOrd="0" destOrd="0" presId="urn:microsoft.com/office/officeart/2005/8/layout/hierarchy1"/>
    <dgm:cxn modelId="{ABA6EC94-0C25-954A-97F8-35C64E0AE90A}" type="presParOf" srcId="{7B9AF642-8678-D84D-BF76-90E43499579E}" destId="{43EB1A93-6CC5-374F-9C58-AEDFFBEFC437}" srcOrd="1" destOrd="0" presId="urn:microsoft.com/office/officeart/2005/8/layout/hierarchy1"/>
    <dgm:cxn modelId="{ED662635-9833-804C-BE90-B867AC83DF3C}" type="presParOf" srcId="{640C2603-1608-F344-AA21-94B3F28D5242}" destId="{F8444F2F-6999-D141-A80E-7E6DC3181C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4AFCE3-DDA7-473A-BD00-306CADE1299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181D691-CF62-4619-BB53-EFB39B1FBD07}">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dirty="0">
              <a:effectLst/>
              <a:latin typeface="Cambria" panose="02040503050406030204" pitchFamily="18" charset="0"/>
              <a:ea typeface="Calibri" panose="020F0502020204030204" pitchFamily="34" charset="0"/>
              <a:cs typeface="Times New Roman" panose="02020603050405020304" pitchFamily="18" charset="0"/>
            </a:rPr>
            <a:t>What are the  challenges standing in the way of </a:t>
          </a:r>
          <a:r>
            <a:rPr lang="en-GB" sz="2400" b="1" dirty="0">
              <a:effectLst/>
              <a:latin typeface="Cambria" panose="02040503050406030204" pitchFamily="18" charset="0"/>
              <a:ea typeface="Calibri" panose="020F0502020204030204" pitchFamily="34" charset="0"/>
              <a:cs typeface="Times New Roman" panose="02020603050405020304" pitchFamily="18" charset="0"/>
            </a:rPr>
            <a:t>effectiveness</a:t>
          </a:r>
          <a:r>
            <a:rPr lang="en-GB" sz="2400" dirty="0">
              <a:effectLst/>
              <a:latin typeface="Cambria" panose="02040503050406030204" pitchFamily="18" charset="0"/>
              <a:ea typeface="Calibri" panose="020F0502020204030204" pitchFamily="34" charset="0"/>
              <a:cs typeface="Times New Roman" panose="02020603050405020304" pitchFamily="18" charset="0"/>
            </a:rPr>
            <a:t> of the African court  to </a:t>
          </a:r>
          <a:r>
            <a:rPr lang="en-GB" sz="2400" b="1" dirty="0">
              <a:effectLst/>
              <a:latin typeface="Cambria" panose="02040503050406030204" pitchFamily="18" charset="0"/>
              <a:ea typeface="Calibri" panose="020F0502020204030204" pitchFamily="34" charset="0"/>
              <a:cs typeface="Times New Roman" panose="02020603050405020304" pitchFamily="18" charset="0"/>
            </a:rPr>
            <a:t>fully address </a:t>
          </a:r>
          <a:r>
            <a:rPr lang="en-GB" sz="2400" dirty="0">
              <a:effectLst/>
              <a:latin typeface="Cambria" panose="02040503050406030204" pitchFamily="18" charset="0"/>
              <a:ea typeface="Calibri" panose="020F0502020204030204" pitchFamily="34" charset="0"/>
              <a:cs typeface="Times New Roman" panose="02020603050405020304" pitchFamily="18" charset="0"/>
            </a:rPr>
            <a:t>women’s rights violations in Africa? </a:t>
          </a:r>
          <a:endParaRPr lang="en-KE" sz="24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1FB429A3-8778-4771-863D-C73127555EB9}" type="parTrans" cxnId="{54C0298B-8326-4DD3-9F1C-75674E7B2BAD}">
      <dgm:prSet/>
      <dgm:spPr/>
      <dgm:t>
        <a:bodyPr/>
        <a:lstStyle/>
        <a:p>
          <a:endParaRPr lang="en-US"/>
        </a:p>
      </dgm:t>
    </dgm:pt>
    <dgm:pt modelId="{682FF701-95DB-41AF-97D4-1A8328CDCE90}" type="sibTrans" cxnId="{54C0298B-8326-4DD3-9F1C-75674E7B2BAD}">
      <dgm:prSet/>
      <dgm:spPr/>
      <dgm:t>
        <a:bodyPr/>
        <a:lstStyle/>
        <a:p>
          <a:endParaRPr lang="en-US"/>
        </a:p>
      </dgm:t>
    </dgm:pt>
    <dgm:pt modelId="{1840110C-DC95-41C8-982A-F2139050226D}">
      <dgm:prSet custT="1"/>
      <dgm:spPr/>
      <dgm:t>
        <a:bodyPr/>
        <a:lstStyle/>
        <a:p>
          <a:pPr>
            <a:buFont typeface="Courier New" panose="02070309020205020404" pitchFamily="49" charset="0"/>
            <a:buChar char="o"/>
          </a:pPr>
          <a:r>
            <a:rPr lang="en-GB" sz="2400" dirty="0">
              <a:effectLst/>
              <a:latin typeface="Cambria" panose="02040503050406030204" pitchFamily="18" charset="0"/>
              <a:ea typeface="Calibri" panose="020F0502020204030204" pitchFamily="34" charset="0"/>
              <a:cs typeface="Times New Roman" panose="02020603050405020304" pitchFamily="18" charset="0"/>
            </a:rPr>
            <a:t>What is the </a:t>
          </a:r>
          <a:r>
            <a:rPr lang="en-GB" sz="2400" b="1" dirty="0">
              <a:effectLst/>
              <a:latin typeface="Cambria" panose="02040503050406030204" pitchFamily="18" charset="0"/>
              <a:ea typeface="Calibri" panose="020F0502020204030204" pitchFamily="34" charset="0"/>
              <a:cs typeface="Times New Roman" panose="02020603050405020304" pitchFamily="18" charset="0"/>
            </a:rPr>
            <a:t>role of the different actors</a:t>
          </a:r>
          <a:r>
            <a:rPr lang="en-GB" sz="2400" dirty="0">
              <a:effectLst/>
              <a:latin typeface="Cambria" panose="02040503050406030204" pitchFamily="18" charset="0"/>
              <a:ea typeface="Calibri" panose="020F0502020204030204" pitchFamily="34" charset="0"/>
              <a:cs typeface="Times New Roman" panose="02020603050405020304" pitchFamily="18" charset="0"/>
            </a:rPr>
            <a:t>? &amp; how can different actors (NHRI’s, CSOs, individuals, progressive states) </a:t>
          </a:r>
          <a:r>
            <a:rPr lang="en-GB" sz="2400" b="1" dirty="0">
              <a:effectLst/>
              <a:latin typeface="Cambria" panose="02040503050406030204" pitchFamily="18" charset="0"/>
              <a:ea typeface="Calibri" panose="020F0502020204030204" pitchFamily="34" charset="0"/>
              <a:cs typeface="Times New Roman" panose="02020603050405020304" pitchFamily="18" charset="0"/>
            </a:rPr>
            <a:t>collectively</a:t>
          </a:r>
          <a:r>
            <a:rPr lang="en-GB" sz="2400" dirty="0">
              <a:effectLst/>
              <a:latin typeface="Cambria" panose="02040503050406030204" pitchFamily="18" charset="0"/>
              <a:ea typeface="Calibri" panose="020F0502020204030204" pitchFamily="34" charset="0"/>
              <a:cs typeface="Times New Roman" panose="02020603050405020304" pitchFamily="18" charset="0"/>
            </a:rPr>
            <a:t> </a:t>
          </a:r>
          <a:r>
            <a:rPr lang="en-GB" sz="2400" b="1" dirty="0">
              <a:effectLst/>
              <a:latin typeface="Cambria" panose="02040503050406030204" pitchFamily="18" charset="0"/>
              <a:ea typeface="Calibri" panose="020F0502020204030204" pitchFamily="34" charset="0"/>
              <a:cs typeface="Times New Roman" panose="02020603050405020304" pitchFamily="18" charset="0"/>
            </a:rPr>
            <a:t>strengthen the effectiveness</a:t>
          </a:r>
          <a:r>
            <a:rPr lang="en-GB" sz="2400" dirty="0">
              <a:effectLst/>
              <a:latin typeface="Cambria" panose="02040503050406030204" pitchFamily="18" charset="0"/>
              <a:ea typeface="Calibri" panose="020F0502020204030204" pitchFamily="34" charset="0"/>
              <a:cs typeface="Times New Roman" panose="02020603050405020304" pitchFamily="18" charset="0"/>
            </a:rPr>
            <a:t> of the African Court?</a:t>
          </a:r>
          <a:endParaRPr lang="en-KE" sz="2400" dirty="0"/>
        </a:p>
        <a:p>
          <a:endParaRPr lang="en-KE" sz="2300" dirty="0"/>
        </a:p>
      </dgm:t>
    </dgm:pt>
    <dgm:pt modelId="{F7FF8355-9157-4F87-8A25-746EFD13C24F}" type="parTrans" cxnId="{7873D9E3-0739-4A24-A964-9D22DCB3A9F6}">
      <dgm:prSet/>
      <dgm:spPr/>
      <dgm:t>
        <a:bodyPr/>
        <a:lstStyle/>
        <a:p>
          <a:endParaRPr lang="en-US"/>
        </a:p>
      </dgm:t>
    </dgm:pt>
    <dgm:pt modelId="{F85D7A9D-B15C-4740-BEC8-5E7603F835E4}" type="sibTrans" cxnId="{7873D9E3-0739-4A24-A964-9D22DCB3A9F6}">
      <dgm:prSet/>
      <dgm:spPr/>
      <dgm:t>
        <a:bodyPr/>
        <a:lstStyle/>
        <a:p>
          <a:endParaRPr lang="en-US"/>
        </a:p>
      </dgm:t>
    </dgm:pt>
    <dgm:pt modelId="{72D947AE-422A-3C42-8A20-7A855F427CEA}" type="pres">
      <dgm:prSet presAssocID="{6D4AFCE3-DDA7-473A-BD00-306CADE12999}" presName="vert0" presStyleCnt="0">
        <dgm:presLayoutVars>
          <dgm:dir/>
          <dgm:animOne val="branch"/>
          <dgm:animLvl val="lvl"/>
        </dgm:presLayoutVars>
      </dgm:prSet>
      <dgm:spPr/>
    </dgm:pt>
    <dgm:pt modelId="{F9AA0515-2A2B-DF4E-8E48-155CD34AFB4B}" type="pres">
      <dgm:prSet presAssocID="{0181D691-CF62-4619-BB53-EFB39B1FBD07}" presName="thickLine" presStyleLbl="alignNode1" presStyleIdx="0" presStyleCnt="2"/>
      <dgm:spPr/>
    </dgm:pt>
    <dgm:pt modelId="{5B1C0C3E-CB7E-1846-84F5-0CE40AEC23DF}" type="pres">
      <dgm:prSet presAssocID="{0181D691-CF62-4619-BB53-EFB39B1FBD07}" presName="horz1" presStyleCnt="0"/>
      <dgm:spPr/>
    </dgm:pt>
    <dgm:pt modelId="{F51E83B8-0D4F-2C43-A0A7-5ADD362BFE10}" type="pres">
      <dgm:prSet presAssocID="{0181D691-CF62-4619-BB53-EFB39B1FBD07}" presName="tx1" presStyleLbl="revTx" presStyleIdx="0" presStyleCnt="2"/>
      <dgm:spPr/>
    </dgm:pt>
    <dgm:pt modelId="{49BF6D77-63B8-1542-B599-56A53705A479}" type="pres">
      <dgm:prSet presAssocID="{0181D691-CF62-4619-BB53-EFB39B1FBD07}" presName="vert1" presStyleCnt="0"/>
      <dgm:spPr/>
    </dgm:pt>
    <dgm:pt modelId="{852E1422-5B56-7943-8A9B-5F1565CBFCEB}" type="pres">
      <dgm:prSet presAssocID="{1840110C-DC95-41C8-982A-F2139050226D}" presName="thickLine" presStyleLbl="alignNode1" presStyleIdx="1" presStyleCnt="2"/>
      <dgm:spPr/>
    </dgm:pt>
    <dgm:pt modelId="{F77BC50B-E40F-8A4F-86A4-8D3120C3F1FB}" type="pres">
      <dgm:prSet presAssocID="{1840110C-DC95-41C8-982A-F2139050226D}" presName="horz1" presStyleCnt="0"/>
      <dgm:spPr/>
    </dgm:pt>
    <dgm:pt modelId="{ABBDAB37-EB51-1C41-AE54-656EE925A2FB}" type="pres">
      <dgm:prSet presAssocID="{1840110C-DC95-41C8-982A-F2139050226D}" presName="tx1" presStyleLbl="revTx" presStyleIdx="1" presStyleCnt="2" custScaleY="179666"/>
      <dgm:spPr/>
    </dgm:pt>
    <dgm:pt modelId="{41403676-4D1C-DA40-8DEE-98B3C8FE8FFB}" type="pres">
      <dgm:prSet presAssocID="{1840110C-DC95-41C8-982A-F2139050226D}" presName="vert1" presStyleCnt="0"/>
      <dgm:spPr/>
    </dgm:pt>
  </dgm:ptLst>
  <dgm:cxnLst>
    <dgm:cxn modelId="{6F89975F-D7C7-6848-A80B-2106591F3773}" type="presOf" srcId="{6D4AFCE3-DDA7-473A-BD00-306CADE12999}" destId="{72D947AE-422A-3C42-8A20-7A855F427CEA}" srcOrd="0" destOrd="0" presId="urn:microsoft.com/office/officeart/2008/layout/LinedList"/>
    <dgm:cxn modelId="{54C0298B-8326-4DD3-9F1C-75674E7B2BAD}" srcId="{6D4AFCE3-DDA7-473A-BD00-306CADE12999}" destId="{0181D691-CF62-4619-BB53-EFB39B1FBD07}" srcOrd="0" destOrd="0" parTransId="{1FB429A3-8778-4771-863D-C73127555EB9}" sibTransId="{682FF701-95DB-41AF-97D4-1A8328CDCE90}"/>
    <dgm:cxn modelId="{0F36F3DD-5199-CD44-B897-B534CE6FE1B6}" type="presOf" srcId="{0181D691-CF62-4619-BB53-EFB39B1FBD07}" destId="{F51E83B8-0D4F-2C43-A0A7-5ADD362BFE10}" srcOrd="0" destOrd="0" presId="urn:microsoft.com/office/officeart/2008/layout/LinedList"/>
    <dgm:cxn modelId="{7873D9E3-0739-4A24-A964-9D22DCB3A9F6}" srcId="{6D4AFCE3-DDA7-473A-BD00-306CADE12999}" destId="{1840110C-DC95-41C8-982A-F2139050226D}" srcOrd="1" destOrd="0" parTransId="{F7FF8355-9157-4F87-8A25-746EFD13C24F}" sibTransId="{F85D7A9D-B15C-4740-BEC8-5E7603F835E4}"/>
    <dgm:cxn modelId="{71167CE7-CF21-034F-9F02-2F778354987F}" type="presOf" srcId="{1840110C-DC95-41C8-982A-F2139050226D}" destId="{ABBDAB37-EB51-1C41-AE54-656EE925A2FB}" srcOrd="0" destOrd="0" presId="urn:microsoft.com/office/officeart/2008/layout/LinedList"/>
    <dgm:cxn modelId="{DB6A9E79-B21A-2843-9A64-DE43090EC6F2}" type="presParOf" srcId="{72D947AE-422A-3C42-8A20-7A855F427CEA}" destId="{F9AA0515-2A2B-DF4E-8E48-155CD34AFB4B}" srcOrd="0" destOrd="0" presId="urn:microsoft.com/office/officeart/2008/layout/LinedList"/>
    <dgm:cxn modelId="{9FD791E2-FDB7-344B-B4D6-C8EC6E631035}" type="presParOf" srcId="{72D947AE-422A-3C42-8A20-7A855F427CEA}" destId="{5B1C0C3E-CB7E-1846-84F5-0CE40AEC23DF}" srcOrd="1" destOrd="0" presId="urn:microsoft.com/office/officeart/2008/layout/LinedList"/>
    <dgm:cxn modelId="{D5B38AF8-8F2B-AC43-92DC-AEB24392C712}" type="presParOf" srcId="{5B1C0C3E-CB7E-1846-84F5-0CE40AEC23DF}" destId="{F51E83B8-0D4F-2C43-A0A7-5ADD362BFE10}" srcOrd="0" destOrd="0" presId="urn:microsoft.com/office/officeart/2008/layout/LinedList"/>
    <dgm:cxn modelId="{AAF4CA00-CD60-924F-ACA8-1E1A82D3E2E1}" type="presParOf" srcId="{5B1C0C3E-CB7E-1846-84F5-0CE40AEC23DF}" destId="{49BF6D77-63B8-1542-B599-56A53705A479}" srcOrd="1" destOrd="0" presId="urn:microsoft.com/office/officeart/2008/layout/LinedList"/>
    <dgm:cxn modelId="{0C27A235-7A60-394F-90A5-1CCCC380A0C5}" type="presParOf" srcId="{72D947AE-422A-3C42-8A20-7A855F427CEA}" destId="{852E1422-5B56-7943-8A9B-5F1565CBFCEB}" srcOrd="2" destOrd="0" presId="urn:microsoft.com/office/officeart/2008/layout/LinedList"/>
    <dgm:cxn modelId="{9583931E-A00B-D246-A05C-6E51DF6CAFDA}" type="presParOf" srcId="{72D947AE-422A-3C42-8A20-7A855F427CEA}" destId="{F77BC50B-E40F-8A4F-86A4-8D3120C3F1FB}" srcOrd="3" destOrd="0" presId="urn:microsoft.com/office/officeart/2008/layout/LinedList"/>
    <dgm:cxn modelId="{E9999B0F-0FD5-B545-AC70-67C332B64074}" type="presParOf" srcId="{F77BC50B-E40F-8A4F-86A4-8D3120C3F1FB}" destId="{ABBDAB37-EB51-1C41-AE54-656EE925A2FB}" srcOrd="0" destOrd="0" presId="urn:microsoft.com/office/officeart/2008/layout/LinedList"/>
    <dgm:cxn modelId="{CE898501-729F-CB45-A231-A8975DE7CAFF}" type="presParOf" srcId="{F77BC50B-E40F-8A4F-86A4-8D3120C3F1FB}" destId="{41403676-4D1C-DA40-8DEE-98B3C8FE8FF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E8948-0C86-CB4C-AAE3-2571FEAC2F33}">
      <dsp:nvSpPr>
        <dsp:cNvPr id="0" name=""/>
        <dsp:cNvSpPr/>
      </dsp:nvSpPr>
      <dsp:spPr>
        <a:xfrm>
          <a:off x="1283" y="405750"/>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141D0-8C5E-4A42-8986-EF677091DC41}">
      <dsp:nvSpPr>
        <dsp:cNvPr id="0" name=""/>
        <dsp:cNvSpPr/>
      </dsp:nvSpPr>
      <dsp:spPr>
        <a:xfrm>
          <a:off x="501904" y="8813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KE" sz="4200" kern="1200" dirty="0"/>
            <a:t>Why do we have an African human rights system? </a:t>
          </a:r>
          <a:endParaRPr lang="en-US" sz="4200" kern="1200" dirty="0"/>
        </a:p>
      </dsp:txBody>
      <dsp:txXfrm>
        <a:off x="585701" y="965137"/>
        <a:ext cx="4337991" cy="2693452"/>
      </dsp:txXfrm>
    </dsp:sp>
    <dsp:sp modelId="{B75F06E9-C102-7C46-A37F-94410FDA865E}">
      <dsp:nvSpPr>
        <dsp:cNvPr id="0" name=""/>
        <dsp:cNvSpPr/>
      </dsp:nvSpPr>
      <dsp:spPr>
        <a:xfrm>
          <a:off x="5508110" y="405750"/>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B1A93-6CC5-374F-9C58-AEDFFBEFC437}">
      <dsp:nvSpPr>
        <dsp:cNvPr id="0" name=""/>
        <dsp:cNvSpPr/>
      </dsp:nvSpPr>
      <dsp:spPr>
        <a:xfrm>
          <a:off x="6008730" y="8813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KE" sz="4200" kern="1200" dirty="0"/>
            <a:t>Why do we have specific women’s rights norms?</a:t>
          </a:r>
          <a:endParaRPr lang="en-US" sz="4200" kern="1200" dirty="0"/>
        </a:p>
      </dsp:txBody>
      <dsp:txXfrm>
        <a:off x="6092527" y="965137"/>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F2639-F191-684E-AFFA-8CA2C9C1073C}">
      <dsp:nvSpPr>
        <dsp:cNvPr id="0" name=""/>
        <dsp:cNvSpPr/>
      </dsp:nvSpPr>
      <dsp:spPr>
        <a:xfrm>
          <a:off x="0" y="125143"/>
          <a:ext cx="11958792" cy="522287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3600" kern="1200" dirty="0">
              <a:solidFill>
                <a:schemeClr val="tx1"/>
              </a:solidFill>
            </a:rPr>
            <a:t>Is a </a:t>
          </a:r>
          <a:r>
            <a:rPr lang="en-GB" sz="3600" b="1" kern="1200" dirty="0">
              <a:solidFill>
                <a:schemeClr val="tx1"/>
              </a:solidFill>
            </a:rPr>
            <a:t>standard</a:t>
          </a:r>
          <a:r>
            <a:rPr lang="en-GB" sz="3600" kern="1200" dirty="0">
              <a:solidFill>
                <a:schemeClr val="tx1"/>
              </a:solidFill>
            </a:rPr>
            <a:t> that refers to the equal rights, responsibilities and opportunities of women and men, girls and boys. Equality does not mean that womn and men will become the same but that human rights, responsibilities and opportunities will not depend on how someone is born or sex assigned at birth.</a:t>
          </a:r>
          <a:endParaRPr lang="en-KE" sz="3600" kern="1200" dirty="0">
            <a:solidFill>
              <a:schemeClr val="tx1"/>
            </a:solidFill>
          </a:endParaRPr>
        </a:p>
        <a:p>
          <a:pPr marL="0" lvl="0" algn="l" defTabSz="1244600">
            <a:lnSpc>
              <a:spcPct val="90000"/>
            </a:lnSpc>
            <a:spcBef>
              <a:spcPct val="0"/>
            </a:spcBef>
            <a:spcAft>
              <a:spcPct val="35000"/>
            </a:spcAft>
            <a:buNone/>
          </a:pPr>
          <a:endParaRPr lang="en-KE" sz="3600" kern="1200" dirty="0">
            <a:solidFill>
              <a:schemeClr val="tx1"/>
            </a:solidFill>
          </a:endParaRPr>
        </a:p>
      </dsp:txBody>
      <dsp:txXfrm>
        <a:off x="254960" y="380103"/>
        <a:ext cx="11448872" cy="4712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99065-C15B-4C1E-92BC-8D57FB062C5C}">
      <dsp:nvSpPr>
        <dsp:cNvPr id="0" name=""/>
        <dsp:cNvSpPr/>
      </dsp:nvSpPr>
      <dsp:spPr>
        <a:xfrm>
          <a:off x="1747800" y="51327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587288-8CB7-4024-BCA9-3941F2D12291}">
      <dsp:nvSpPr>
        <dsp:cNvPr id="0" name=""/>
        <dsp:cNvSpPr/>
      </dsp:nvSpPr>
      <dsp:spPr>
        <a:xfrm>
          <a:off x="559800" y="292756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KE" sz="2700" kern="1200"/>
            <a:t>Reflections </a:t>
          </a:r>
          <a:endParaRPr lang="en-US" sz="2700" kern="1200"/>
        </a:p>
      </dsp:txBody>
      <dsp:txXfrm>
        <a:off x="559800" y="2927562"/>
        <a:ext cx="4320000" cy="720000"/>
      </dsp:txXfrm>
    </dsp:sp>
    <dsp:sp modelId="{8015E8EE-2FB8-45D2-B200-5163BC88D2D0}">
      <dsp:nvSpPr>
        <dsp:cNvPr id="0" name=""/>
        <dsp:cNvSpPr/>
      </dsp:nvSpPr>
      <dsp:spPr>
        <a:xfrm>
          <a:off x="6823800" y="51327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977F1E-3BDD-4833-8DED-285BBD44297E}">
      <dsp:nvSpPr>
        <dsp:cNvPr id="0" name=""/>
        <dsp:cNvSpPr/>
      </dsp:nvSpPr>
      <dsp:spPr>
        <a:xfrm>
          <a:off x="5635800" y="292756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KE" sz="2700" kern="1200"/>
            <a:t>Questions for clarification </a:t>
          </a:r>
          <a:endParaRPr lang="en-US" sz="2700" kern="1200"/>
        </a:p>
      </dsp:txBody>
      <dsp:txXfrm>
        <a:off x="5635800" y="2927562"/>
        <a:ext cx="432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D2F24-5D77-774A-86DD-D72B0F46EE8B}">
      <dsp:nvSpPr>
        <dsp:cNvPr id="0" name=""/>
        <dsp:cNvSpPr/>
      </dsp:nvSpPr>
      <dsp:spPr>
        <a:xfrm>
          <a:off x="4362026" y="0"/>
          <a:ext cx="6543039" cy="4936886"/>
        </a:xfrm>
        <a:prstGeom prst="rightArrow">
          <a:avLst>
            <a:gd name="adj1" fmla="val 75000"/>
            <a:gd name="adj2" fmla="val 5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African Charter on Human and Peoples’ Rights</a:t>
          </a:r>
        </a:p>
        <a:p>
          <a:pPr marL="114300" lvl="1" indent="-114300" algn="l" defTabSz="622300">
            <a:lnSpc>
              <a:spcPct val="90000"/>
            </a:lnSpc>
            <a:spcBef>
              <a:spcPct val="0"/>
            </a:spcBef>
            <a:spcAft>
              <a:spcPct val="15000"/>
            </a:spcAft>
            <a:buChar char="•"/>
          </a:pPr>
          <a:r>
            <a:rPr lang="en-US" sz="1400" b="1" kern="1200" dirty="0"/>
            <a:t>Maputo Protocol (Protocol to the African Charter on Human and People’s Rights on the Rights of Women in Africa)</a:t>
          </a:r>
        </a:p>
        <a:p>
          <a:pPr marL="114300" lvl="1" indent="-114300" algn="l" defTabSz="622300">
            <a:lnSpc>
              <a:spcPct val="90000"/>
            </a:lnSpc>
            <a:spcBef>
              <a:spcPct val="0"/>
            </a:spcBef>
            <a:spcAft>
              <a:spcPct val="15000"/>
            </a:spcAft>
            <a:buChar char="•"/>
          </a:pPr>
          <a:r>
            <a:rPr lang="en-US" sz="1400" b="1" kern="1200" dirty="0"/>
            <a:t>African Charter on the Rights and Welfare of the Child </a:t>
          </a:r>
        </a:p>
        <a:p>
          <a:pPr marL="114300" lvl="1" indent="-114300" algn="l" defTabSz="622300">
            <a:lnSpc>
              <a:spcPct val="90000"/>
            </a:lnSpc>
            <a:spcBef>
              <a:spcPct val="0"/>
            </a:spcBef>
            <a:spcAft>
              <a:spcPct val="15000"/>
            </a:spcAft>
            <a:buChar char="•"/>
          </a:pPr>
          <a:r>
            <a:rPr lang="en-US" sz="1400" kern="1200" dirty="0"/>
            <a:t>African Court’s Protocol (Protocol to the African Charter on Human and Peoples’ Rights on the Establishment of the African Court on Human and Peoples’ Rights)</a:t>
          </a:r>
        </a:p>
        <a:p>
          <a:pPr marL="114300" lvl="1" indent="-114300" algn="l" defTabSz="622300">
            <a:lnSpc>
              <a:spcPct val="90000"/>
            </a:lnSpc>
            <a:spcBef>
              <a:spcPct val="0"/>
            </a:spcBef>
            <a:spcAft>
              <a:spcPct val="15000"/>
            </a:spcAft>
            <a:buChar char="•"/>
          </a:pPr>
          <a:r>
            <a:rPr lang="en-US" sz="1400" kern="1200"/>
            <a:t>AU Convention for the Protection and Assistance of Internally Displaced Persons (Kampala Convention)</a:t>
          </a:r>
        </a:p>
        <a:p>
          <a:pPr marL="114300" lvl="1" indent="-114300" algn="l" defTabSz="622300">
            <a:lnSpc>
              <a:spcPct val="90000"/>
            </a:lnSpc>
            <a:spcBef>
              <a:spcPct val="0"/>
            </a:spcBef>
            <a:spcAft>
              <a:spcPct val="15000"/>
            </a:spcAft>
            <a:buChar char="•"/>
          </a:pPr>
          <a:r>
            <a:rPr lang="en-US" sz="1400" kern="1200"/>
            <a:t>Protocol to the African Charter on the Rights of Persons with Disabilities </a:t>
          </a:r>
        </a:p>
        <a:p>
          <a:pPr marL="114300" lvl="1" indent="-114300" algn="l" defTabSz="622300">
            <a:lnSpc>
              <a:spcPct val="90000"/>
            </a:lnSpc>
            <a:spcBef>
              <a:spcPct val="0"/>
            </a:spcBef>
            <a:spcAft>
              <a:spcPct val="15000"/>
            </a:spcAft>
            <a:buChar char="•"/>
          </a:pPr>
          <a:r>
            <a:rPr lang="en-US" sz="1400" kern="1200" dirty="0"/>
            <a:t>Protocol to the African Charter on the Rights of Older Persons </a:t>
          </a:r>
        </a:p>
      </dsp:txBody>
      <dsp:txXfrm>
        <a:off x="4362026" y="617111"/>
        <a:ext cx="4691707" cy="3702664"/>
      </dsp:txXfrm>
    </dsp:sp>
    <dsp:sp modelId="{38696E6C-4E04-3646-BFFE-2C3DD95EDDAB}">
      <dsp:nvSpPr>
        <dsp:cNvPr id="0" name=""/>
        <dsp:cNvSpPr/>
      </dsp:nvSpPr>
      <dsp:spPr>
        <a:xfrm>
          <a:off x="0" y="0"/>
          <a:ext cx="4362026" cy="493688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dirty="0">
              <a:highlight>
                <a:srgbClr val="0000FF"/>
              </a:highlight>
            </a:rPr>
            <a:t>Normative </a:t>
          </a:r>
          <a:r>
            <a:rPr lang="en-US" sz="5300" kern="1200" dirty="0"/>
            <a:t>framework</a:t>
          </a:r>
        </a:p>
      </dsp:txBody>
      <dsp:txXfrm>
        <a:off x="212937" y="212937"/>
        <a:ext cx="3936152" cy="45110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0515-2A2B-DF4E-8E48-155CD34AFB4B}">
      <dsp:nvSpPr>
        <dsp:cNvPr id="0" name=""/>
        <dsp:cNvSpPr/>
      </dsp:nvSpPr>
      <dsp:spPr>
        <a:xfrm>
          <a:off x="0" y="89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E83B8-0D4F-2C43-A0A7-5ADD362BFE10}">
      <dsp:nvSpPr>
        <dsp:cNvPr id="0" name=""/>
        <dsp:cNvSpPr/>
      </dsp:nvSpPr>
      <dsp:spPr>
        <a:xfrm>
          <a:off x="0" y="893"/>
          <a:ext cx="10515600" cy="1548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KE" sz="2400" kern="1200" dirty="0"/>
            <a:t>What women’s rights issues calls for our urgent intervention within our country context? (after discusing, select one issue)</a:t>
          </a:r>
          <a:endParaRPr lang="en-US" sz="2400" kern="1200" dirty="0"/>
        </a:p>
      </dsp:txBody>
      <dsp:txXfrm>
        <a:off x="0" y="893"/>
        <a:ext cx="10515600" cy="1548669"/>
      </dsp:txXfrm>
    </dsp:sp>
    <dsp:sp modelId="{852E1422-5B56-7943-8A9B-5F1565CBFCEB}">
      <dsp:nvSpPr>
        <dsp:cNvPr id="0" name=""/>
        <dsp:cNvSpPr/>
      </dsp:nvSpPr>
      <dsp:spPr>
        <a:xfrm>
          <a:off x="0" y="154956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DAB37-EB51-1C41-AE54-656EE925A2FB}">
      <dsp:nvSpPr>
        <dsp:cNvPr id="0" name=""/>
        <dsp:cNvSpPr/>
      </dsp:nvSpPr>
      <dsp:spPr>
        <a:xfrm>
          <a:off x="0" y="1549563"/>
          <a:ext cx="10505330" cy="278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KE" sz="2400" kern="1200" dirty="0"/>
            <a:t>Bring a case to the African Court of Human and Peoples’Rights from the issue selected above:</a:t>
          </a:r>
        </a:p>
        <a:p>
          <a:pPr marL="0" lvl="0" indent="0" algn="l" defTabSz="1066800">
            <a:lnSpc>
              <a:spcPct val="90000"/>
            </a:lnSpc>
            <a:spcBef>
              <a:spcPct val="0"/>
            </a:spcBef>
            <a:spcAft>
              <a:spcPct val="35000"/>
            </a:spcAft>
            <a:buNone/>
          </a:pPr>
          <a:r>
            <a:rPr lang="en-KE" sz="2400" kern="1200" dirty="0"/>
            <a:t>- What types of human rights violations can be alledged? </a:t>
          </a:r>
        </a:p>
        <a:p>
          <a:pPr marL="0" lvl="0" indent="0" algn="l" defTabSz="1066800">
            <a:lnSpc>
              <a:spcPct val="90000"/>
            </a:lnSpc>
            <a:spcBef>
              <a:spcPct val="0"/>
            </a:spcBef>
            <a:spcAft>
              <a:spcPct val="35000"/>
            </a:spcAft>
            <a:buNone/>
          </a:pPr>
          <a:r>
            <a:rPr lang="en-KE" sz="2400" kern="1200" dirty="0"/>
            <a:t>- What Remedy will you seek from the court? </a:t>
          </a:r>
        </a:p>
        <a:p>
          <a:pPr marL="0" lvl="0" indent="0" algn="l" defTabSz="1066800">
            <a:lnSpc>
              <a:spcPct val="90000"/>
            </a:lnSpc>
            <a:spcBef>
              <a:spcPct val="0"/>
            </a:spcBef>
            <a:spcAft>
              <a:spcPct val="35000"/>
            </a:spcAft>
            <a:buNone/>
          </a:pPr>
          <a:endParaRPr lang="en-KE" sz="2300" kern="1200" dirty="0"/>
        </a:p>
      </dsp:txBody>
      <dsp:txXfrm>
        <a:off x="0" y="1549563"/>
        <a:ext cx="10505330" cy="27824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E8948-0C86-CB4C-AAE3-2571FEAC2F33}">
      <dsp:nvSpPr>
        <dsp:cNvPr id="0" name=""/>
        <dsp:cNvSpPr/>
      </dsp:nvSpPr>
      <dsp:spPr>
        <a:xfrm>
          <a:off x="1283" y="405750"/>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141D0-8C5E-4A42-8986-EF677091DC41}">
      <dsp:nvSpPr>
        <dsp:cNvPr id="0" name=""/>
        <dsp:cNvSpPr/>
      </dsp:nvSpPr>
      <dsp:spPr>
        <a:xfrm>
          <a:off x="501904" y="8813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KE" sz="4200" kern="1200" dirty="0"/>
            <a:t>Why do we have an African human rights system? </a:t>
          </a:r>
          <a:endParaRPr lang="en-US" sz="4200" kern="1200" dirty="0"/>
        </a:p>
      </dsp:txBody>
      <dsp:txXfrm>
        <a:off x="585701" y="965137"/>
        <a:ext cx="4337991" cy="2693452"/>
      </dsp:txXfrm>
    </dsp:sp>
    <dsp:sp modelId="{B75F06E9-C102-7C46-A37F-94410FDA865E}">
      <dsp:nvSpPr>
        <dsp:cNvPr id="0" name=""/>
        <dsp:cNvSpPr/>
      </dsp:nvSpPr>
      <dsp:spPr>
        <a:xfrm>
          <a:off x="5508110" y="405750"/>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B1A93-6CC5-374F-9C58-AEDFFBEFC437}">
      <dsp:nvSpPr>
        <dsp:cNvPr id="0" name=""/>
        <dsp:cNvSpPr/>
      </dsp:nvSpPr>
      <dsp:spPr>
        <a:xfrm>
          <a:off x="6008730" y="8813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KE" sz="4200" kern="1200" dirty="0"/>
            <a:t>Why do we have specific women’s rights norms?</a:t>
          </a:r>
          <a:endParaRPr lang="en-US" sz="4200" kern="1200" dirty="0"/>
        </a:p>
      </dsp:txBody>
      <dsp:txXfrm>
        <a:off x="6092527" y="965137"/>
        <a:ext cx="4337991" cy="26934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0515-2A2B-DF4E-8E48-155CD34AFB4B}">
      <dsp:nvSpPr>
        <dsp:cNvPr id="0" name=""/>
        <dsp:cNvSpPr/>
      </dsp:nvSpPr>
      <dsp:spPr>
        <a:xfrm>
          <a:off x="0" y="924"/>
          <a:ext cx="107547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E83B8-0D4F-2C43-A0A7-5ADD362BFE10}">
      <dsp:nvSpPr>
        <dsp:cNvPr id="0" name=""/>
        <dsp:cNvSpPr/>
      </dsp:nvSpPr>
      <dsp:spPr>
        <a:xfrm>
          <a:off x="0" y="924"/>
          <a:ext cx="10754710" cy="1601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2400" kern="1200" dirty="0">
              <a:effectLst/>
              <a:latin typeface="Cambria" panose="02040503050406030204" pitchFamily="18" charset="0"/>
              <a:ea typeface="Calibri" panose="020F0502020204030204" pitchFamily="34" charset="0"/>
              <a:cs typeface="Times New Roman" panose="02020603050405020304" pitchFamily="18" charset="0"/>
            </a:rPr>
            <a:t>What are the  challenges standing in the way of </a:t>
          </a:r>
          <a:r>
            <a:rPr lang="en-GB" sz="2400" b="1" kern="1200" dirty="0">
              <a:effectLst/>
              <a:latin typeface="Cambria" panose="02040503050406030204" pitchFamily="18" charset="0"/>
              <a:ea typeface="Calibri" panose="020F0502020204030204" pitchFamily="34" charset="0"/>
              <a:cs typeface="Times New Roman" panose="02020603050405020304" pitchFamily="18" charset="0"/>
            </a:rPr>
            <a:t>effectiveness</a:t>
          </a:r>
          <a:r>
            <a:rPr lang="en-GB" sz="2400" kern="1200" dirty="0">
              <a:effectLst/>
              <a:latin typeface="Cambria" panose="02040503050406030204" pitchFamily="18" charset="0"/>
              <a:ea typeface="Calibri" panose="020F0502020204030204" pitchFamily="34" charset="0"/>
              <a:cs typeface="Times New Roman" panose="02020603050405020304" pitchFamily="18" charset="0"/>
            </a:rPr>
            <a:t> of the African court  to </a:t>
          </a:r>
          <a:r>
            <a:rPr lang="en-GB" sz="2400" b="1" kern="1200" dirty="0">
              <a:effectLst/>
              <a:latin typeface="Cambria" panose="02040503050406030204" pitchFamily="18" charset="0"/>
              <a:ea typeface="Calibri" panose="020F0502020204030204" pitchFamily="34" charset="0"/>
              <a:cs typeface="Times New Roman" panose="02020603050405020304" pitchFamily="18" charset="0"/>
            </a:rPr>
            <a:t>fully address </a:t>
          </a:r>
          <a:r>
            <a:rPr lang="en-GB" sz="2400" kern="1200" dirty="0">
              <a:effectLst/>
              <a:latin typeface="Cambria" panose="02040503050406030204" pitchFamily="18" charset="0"/>
              <a:ea typeface="Calibri" panose="020F0502020204030204" pitchFamily="34" charset="0"/>
              <a:cs typeface="Times New Roman" panose="02020603050405020304" pitchFamily="18" charset="0"/>
            </a:rPr>
            <a:t>women’s rights violations in Africa? </a:t>
          </a:r>
          <a:endParaRPr lang="en-KE" sz="24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0" y="924"/>
        <a:ext cx="10754710" cy="1601790"/>
      </dsp:txXfrm>
    </dsp:sp>
    <dsp:sp modelId="{852E1422-5B56-7943-8A9B-5F1565CBFCEB}">
      <dsp:nvSpPr>
        <dsp:cNvPr id="0" name=""/>
        <dsp:cNvSpPr/>
      </dsp:nvSpPr>
      <dsp:spPr>
        <a:xfrm>
          <a:off x="0" y="1602715"/>
          <a:ext cx="107547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DAB37-EB51-1C41-AE54-656EE925A2FB}">
      <dsp:nvSpPr>
        <dsp:cNvPr id="0" name=""/>
        <dsp:cNvSpPr/>
      </dsp:nvSpPr>
      <dsp:spPr>
        <a:xfrm>
          <a:off x="0" y="1602715"/>
          <a:ext cx="10744207" cy="2877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GB" sz="2400" kern="1200" dirty="0">
              <a:effectLst/>
              <a:latin typeface="Cambria" panose="02040503050406030204" pitchFamily="18" charset="0"/>
              <a:ea typeface="Calibri" panose="020F0502020204030204" pitchFamily="34" charset="0"/>
              <a:cs typeface="Times New Roman" panose="02020603050405020304" pitchFamily="18" charset="0"/>
            </a:rPr>
            <a:t>What is the </a:t>
          </a:r>
          <a:r>
            <a:rPr lang="en-GB" sz="2400" b="1" kern="1200" dirty="0">
              <a:effectLst/>
              <a:latin typeface="Cambria" panose="02040503050406030204" pitchFamily="18" charset="0"/>
              <a:ea typeface="Calibri" panose="020F0502020204030204" pitchFamily="34" charset="0"/>
              <a:cs typeface="Times New Roman" panose="02020603050405020304" pitchFamily="18" charset="0"/>
            </a:rPr>
            <a:t>role of the different actors</a:t>
          </a:r>
          <a:r>
            <a:rPr lang="en-GB" sz="2400" kern="1200" dirty="0">
              <a:effectLst/>
              <a:latin typeface="Cambria" panose="02040503050406030204" pitchFamily="18" charset="0"/>
              <a:ea typeface="Calibri" panose="020F0502020204030204" pitchFamily="34" charset="0"/>
              <a:cs typeface="Times New Roman" panose="02020603050405020304" pitchFamily="18" charset="0"/>
            </a:rPr>
            <a:t>? &amp; how can different actors (NHRI’s, CSOs, individuals, progressive states) </a:t>
          </a:r>
          <a:r>
            <a:rPr lang="en-GB" sz="2400" b="1" kern="1200" dirty="0">
              <a:effectLst/>
              <a:latin typeface="Cambria" panose="02040503050406030204" pitchFamily="18" charset="0"/>
              <a:ea typeface="Calibri" panose="020F0502020204030204" pitchFamily="34" charset="0"/>
              <a:cs typeface="Times New Roman" panose="02020603050405020304" pitchFamily="18" charset="0"/>
            </a:rPr>
            <a:t>collectively</a:t>
          </a:r>
          <a:r>
            <a:rPr lang="en-GB" sz="2400" kern="1200" dirty="0">
              <a:effectLst/>
              <a:latin typeface="Cambria" panose="02040503050406030204" pitchFamily="18" charset="0"/>
              <a:ea typeface="Calibri" panose="020F0502020204030204" pitchFamily="34" charset="0"/>
              <a:cs typeface="Times New Roman" panose="02020603050405020304" pitchFamily="18" charset="0"/>
            </a:rPr>
            <a:t> </a:t>
          </a:r>
          <a:r>
            <a:rPr lang="en-GB" sz="2400" b="1" kern="1200" dirty="0">
              <a:effectLst/>
              <a:latin typeface="Cambria" panose="02040503050406030204" pitchFamily="18" charset="0"/>
              <a:ea typeface="Calibri" panose="020F0502020204030204" pitchFamily="34" charset="0"/>
              <a:cs typeface="Times New Roman" panose="02020603050405020304" pitchFamily="18" charset="0"/>
            </a:rPr>
            <a:t>strengthen the effectiveness</a:t>
          </a:r>
          <a:r>
            <a:rPr lang="en-GB" sz="2400" kern="1200" dirty="0">
              <a:effectLst/>
              <a:latin typeface="Cambria" panose="02040503050406030204" pitchFamily="18" charset="0"/>
              <a:ea typeface="Calibri" panose="020F0502020204030204" pitchFamily="34" charset="0"/>
              <a:cs typeface="Times New Roman" panose="02020603050405020304" pitchFamily="18" charset="0"/>
            </a:rPr>
            <a:t> of the African Court?</a:t>
          </a:r>
          <a:endParaRPr lang="en-KE" sz="2400" kern="1200" dirty="0"/>
        </a:p>
        <a:p>
          <a:pPr marL="0" lvl="0" indent="0" algn="l" defTabSz="1066800">
            <a:lnSpc>
              <a:spcPct val="90000"/>
            </a:lnSpc>
            <a:spcBef>
              <a:spcPct val="0"/>
            </a:spcBef>
            <a:spcAft>
              <a:spcPct val="35000"/>
            </a:spcAft>
            <a:buNone/>
          </a:pPr>
          <a:endParaRPr lang="en-KE" sz="2300" kern="1200" dirty="0"/>
        </a:p>
      </dsp:txBody>
      <dsp:txXfrm>
        <a:off x="0" y="1602715"/>
        <a:ext cx="10744207" cy="28778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9C231-AFD2-A94E-8BC3-EBB5C3633A16}" type="datetimeFigureOut">
              <a:rPr lang="en-GB" smtClean="0"/>
              <a:t>28/11/2022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CA940-F961-0A40-B14B-806E47391CE9}" type="slidenum">
              <a:rPr lang="en-GB" smtClean="0"/>
              <a:t>‹#›</a:t>
            </a:fld>
            <a:endParaRPr lang="en-GB"/>
          </a:p>
        </p:txBody>
      </p:sp>
    </p:spTree>
    <p:extLst>
      <p:ext uri="{BB962C8B-B14F-4D97-AF65-F5344CB8AC3E}">
        <p14:creationId xmlns:p14="http://schemas.microsoft.com/office/powerpoint/2010/main" val="398099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All these are ideologies. They are ways of thinking, school of thoughts, theories a system of ideas.</a:t>
            </a:r>
          </a:p>
          <a:p>
            <a:pPr marL="171450" indent="-171450">
              <a:buFont typeface="Arial" panose="020B0604020202020204" pitchFamily="34" charset="0"/>
              <a:buChar char="•"/>
            </a:pPr>
            <a:r>
              <a:rPr lang="en-KE" dirty="0"/>
              <a:t>GA: Oftenly it is used to assess how gender mainstreaming is done in an organisation</a:t>
            </a:r>
          </a:p>
        </p:txBody>
      </p:sp>
      <p:sp>
        <p:nvSpPr>
          <p:cNvPr id="4" name="Slide Number Placeholder 3"/>
          <p:cNvSpPr>
            <a:spLocks noGrp="1"/>
          </p:cNvSpPr>
          <p:nvPr>
            <p:ph type="sldNum" sz="quarter" idx="5"/>
          </p:nvPr>
        </p:nvSpPr>
        <p:spPr/>
        <p:txBody>
          <a:bodyPr/>
          <a:lstStyle/>
          <a:p>
            <a:fld id="{216BB288-BFE5-C147-802B-04D68822866D}" type="slidenum">
              <a:rPr lang="en-KE" smtClean="0"/>
              <a:t>6</a:t>
            </a:fld>
            <a:endParaRPr lang="en-KE"/>
          </a:p>
        </p:txBody>
      </p:sp>
    </p:spTree>
    <p:extLst>
      <p:ext uri="{BB962C8B-B14F-4D97-AF65-F5344CB8AC3E}">
        <p14:creationId xmlns:p14="http://schemas.microsoft.com/office/powerpoint/2010/main" val="201269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of male comparator: </a:t>
            </a:r>
            <a:r>
              <a:rPr lang="en-GB" dirty="0"/>
              <a:t>The use of Men as the standard of labelling for example men are often described as normal and womn who do not perform physically, mentally as abnormal because men have been used as the standard for this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Substantive equality- </a:t>
            </a:r>
            <a:r>
              <a:rPr lang="en-GB" dirty="0"/>
              <a:t>Appreciation of difference. And equality of opportunities and outcome. Men and Womn differ in many aspects in what they do reproduction, access to opportunities, access to power and other resources, lived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KE" dirty="0"/>
          </a:p>
        </p:txBody>
      </p:sp>
      <p:sp>
        <p:nvSpPr>
          <p:cNvPr id="4" name="Slide Number Placeholder 3"/>
          <p:cNvSpPr>
            <a:spLocks noGrp="1"/>
          </p:cNvSpPr>
          <p:nvPr>
            <p:ph type="sldNum" sz="quarter" idx="5"/>
          </p:nvPr>
        </p:nvSpPr>
        <p:spPr/>
        <p:txBody>
          <a:bodyPr/>
          <a:lstStyle/>
          <a:p>
            <a:fld id="{216BB288-BFE5-C147-802B-04D68822866D}" type="slidenum">
              <a:rPr lang="en-KE" smtClean="0"/>
              <a:t>8</a:t>
            </a:fld>
            <a:endParaRPr lang="en-KE"/>
          </a:p>
        </p:txBody>
      </p:sp>
    </p:spTree>
    <p:extLst>
      <p:ext uri="{BB962C8B-B14F-4D97-AF65-F5344CB8AC3E}">
        <p14:creationId xmlns:p14="http://schemas.microsoft.com/office/powerpoint/2010/main" val="380264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216BB288-BFE5-C147-802B-04D68822866D}" type="slidenum">
              <a:rPr lang="en-KE" smtClean="0"/>
              <a:t>13</a:t>
            </a:fld>
            <a:endParaRPr lang="en-KE"/>
          </a:p>
        </p:txBody>
      </p:sp>
    </p:spTree>
    <p:extLst>
      <p:ext uri="{BB962C8B-B14F-4D97-AF65-F5344CB8AC3E}">
        <p14:creationId xmlns:p14="http://schemas.microsoft.com/office/powerpoint/2010/main" val="321839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216BB288-BFE5-C147-802B-04D68822866D}" type="slidenum">
              <a:rPr lang="en-KE" smtClean="0"/>
              <a:t>15</a:t>
            </a:fld>
            <a:endParaRPr lang="en-KE"/>
          </a:p>
        </p:txBody>
      </p:sp>
    </p:spTree>
    <p:extLst>
      <p:ext uri="{BB962C8B-B14F-4D97-AF65-F5344CB8AC3E}">
        <p14:creationId xmlns:p14="http://schemas.microsoft.com/office/powerpoint/2010/main" val="200601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The UDHR constitutes the first global expression of rights to which all human beings are inherently entitled to. It acknowledges that men and women are not the same but they have the right to be treated equally and without discrimination.</a:t>
            </a:r>
            <a:endParaRPr lang="it-IT" sz="1200" kern="1200" dirty="0">
              <a:solidFill>
                <a:schemeClr val="tx1"/>
              </a:solidFill>
              <a:effectLst/>
              <a:latin typeface="+mn-lt"/>
              <a:ea typeface="+mn-ea"/>
              <a:cs typeface="+mn-cs"/>
            </a:endParaRPr>
          </a:p>
          <a:p>
            <a:r>
              <a:rPr lang="en-ID" sz="1200" kern="1200" dirty="0">
                <a:solidFill>
                  <a:schemeClr val="tx1"/>
                </a:solidFill>
                <a:effectLst/>
                <a:latin typeface="+mn-lt"/>
                <a:ea typeface="+mn-ea"/>
                <a:cs typeface="+mn-cs"/>
              </a:rPr>
              <a:t>Article 1 provides the first and most encompassing reference to gender equality: “</a:t>
            </a:r>
            <a:r>
              <a:rPr lang="en-ID" sz="1200" i="1" kern="1200" dirty="0">
                <a:solidFill>
                  <a:schemeClr val="tx1"/>
                </a:solidFill>
                <a:effectLst/>
                <a:latin typeface="+mn-lt"/>
                <a:ea typeface="+mn-ea"/>
                <a:cs typeface="+mn-cs"/>
              </a:rPr>
              <a:t>All human beings are born free and equal in dignity and rights</a:t>
            </a:r>
            <a:r>
              <a:rPr lang="en-ID" sz="1200" kern="1200" dirty="0">
                <a:solidFill>
                  <a:schemeClr val="tx1"/>
                </a:solidFill>
                <a:effectLst/>
                <a:latin typeface="+mn-lt"/>
                <a:ea typeface="+mn-ea"/>
                <a:cs typeface="+mn-cs"/>
              </a:rPr>
              <a:t>”, while Article 2 specifically states the right to be free of discrimination based on the grounds of sex, among others: “</a:t>
            </a:r>
            <a:r>
              <a:rPr lang="en-ID" sz="1200" i="1" kern="1200" dirty="0">
                <a:solidFill>
                  <a:schemeClr val="tx1"/>
                </a:solidFill>
                <a:effectLst/>
                <a:latin typeface="+mn-lt"/>
                <a:ea typeface="+mn-ea"/>
                <a:cs typeface="+mn-cs"/>
              </a:rPr>
              <a:t>everyone is entitled to all the rights and freedoms set forth in this Declaration, without distinction of any kind, such as race, colour, sex, language, religion, … birth or other status</a:t>
            </a:r>
            <a:r>
              <a:rPr lang="en-ID" sz="1200" kern="1200" dirty="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02809F7A-B409-4498-BDAE-83CB333CDE40}" type="slidenum">
              <a:rPr lang="it-IT" smtClean="0"/>
              <a:pPr/>
              <a:t>19</a:t>
            </a:fld>
            <a:endParaRPr lang="it-IT"/>
          </a:p>
        </p:txBody>
      </p:sp>
    </p:spTree>
    <p:extLst>
      <p:ext uri="{BB962C8B-B14F-4D97-AF65-F5344CB8AC3E}">
        <p14:creationId xmlns:p14="http://schemas.microsoft.com/office/powerpoint/2010/main" val="995898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Also known as the bill of rights for women, CEDAW is a dynamic human rights instrument that is exclusively devoted to gender equality. It defines what constitutes discrimination against women (Art. 1) and sets an agenda for states on how to end it and achieve substantive equality. Ask for a volunteer to read the definition aloud. </a:t>
            </a:r>
            <a:endParaRPr lang="it-IT" sz="1200" kern="1200" dirty="0">
              <a:solidFill>
                <a:schemeClr val="tx1"/>
              </a:solidFill>
              <a:effectLst/>
              <a:latin typeface="+mn-lt"/>
              <a:ea typeface="+mn-ea"/>
              <a:cs typeface="+mn-cs"/>
            </a:endParaRPr>
          </a:p>
          <a:p>
            <a:r>
              <a:rPr lang="en-ID" sz="1200" kern="1200" dirty="0">
                <a:solidFill>
                  <a:schemeClr val="tx1"/>
                </a:solidFill>
                <a:effectLst/>
                <a:latin typeface="+mn-lt"/>
                <a:ea typeface="+mn-ea"/>
                <a:cs typeface="+mn-cs"/>
              </a:rPr>
              <a:t>CEDAW is a normative, legally binding document for states to fulfil, protect and respect women’s human rights, against abuses and violation committed by both state and not state actor(s).</a:t>
            </a:r>
            <a:endParaRPr lang="it-IT" sz="1200" kern="1200" dirty="0">
              <a:solidFill>
                <a:schemeClr val="tx1"/>
              </a:solidFill>
              <a:effectLst/>
              <a:latin typeface="+mn-lt"/>
              <a:ea typeface="+mn-ea"/>
              <a:cs typeface="+mn-cs"/>
            </a:endParaRPr>
          </a:p>
          <a:p>
            <a:r>
              <a:rPr lang="en-ID" sz="1200" kern="1200" dirty="0">
                <a:solidFill>
                  <a:schemeClr val="tx1"/>
                </a:solidFill>
                <a:effectLst/>
                <a:latin typeface="+mn-lt"/>
                <a:ea typeface="+mn-ea"/>
                <a:cs typeface="+mn-cs"/>
              </a:rPr>
              <a:t>2019 marked 40 years since its adoption by the General Assembly in 1979. </a:t>
            </a:r>
            <a:endParaRPr lang="it-IT" sz="1200" kern="1200" dirty="0">
              <a:solidFill>
                <a:schemeClr val="tx1"/>
              </a:solidFill>
              <a:effectLst/>
              <a:latin typeface="+mn-lt"/>
              <a:ea typeface="+mn-ea"/>
              <a:cs typeface="+mn-cs"/>
            </a:endParaRPr>
          </a:p>
          <a:p>
            <a:r>
              <a:rPr lang="en-ID" sz="1200" kern="1200" dirty="0">
                <a:solidFill>
                  <a:schemeClr val="tx1"/>
                </a:solidFill>
                <a:effectLst/>
                <a:latin typeface="+mn-lt"/>
                <a:ea typeface="+mn-ea"/>
                <a:cs typeface="+mn-cs"/>
              </a:rPr>
              <a:t>The below link is to a short video that introduces one of the three key principles that underpin the CEDAW, the principle of non-discrimination: https://www.youtube.com/watch?v=OBdDB5PKrmk</a:t>
            </a:r>
            <a:endParaRPr lang="en-GB" dirty="0"/>
          </a:p>
        </p:txBody>
      </p:sp>
      <p:sp>
        <p:nvSpPr>
          <p:cNvPr id="4" name="Slide Number Placeholder 3"/>
          <p:cNvSpPr>
            <a:spLocks noGrp="1"/>
          </p:cNvSpPr>
          <p:nvPr>
            <p:ph type="sldNum" sz="quarter" idx="10"/>
          </p:nvPr>
        </p:nvSpPr>
        <p:spPr/>
        <p:txBody>
          <a:bodyPr/>
          <a:lstStyle/>
          <a:p>
            <a:fld id="{02809F7A-B409-4498-BDAE-83CB333CDE40}" type="slidenum">
              <a:rPr lang="it-IT" smtClean="0"/>
              <a:pPr/>
              <a:t>20</a:t>
            </a:fld>
            <a:endParaRPr lang="it-IT"/>
          </a:p>
        </p:txBody>
      </p:sp>
    </p:spTree>
    <p:extLst>
      <p:ext uri="{BB962C8B-B14F-4D97-AF65-F5344CB8AC3E}">
        <p14:creationId xmlns:p14="http://schemas.microsoft.com/office/powerpoint/2010/main" val="185106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The principle of equality is central to all international human rights instruments. Equality however is often generically referred to as equality before the law, or equality of opportunity, without sufficient consideration to the fact that equality of treatment in a context of chronic, deep-rooted disadvantages may simply perpetuate the disadvantage itself (equality of results). </a:t>
            </a:r>
            <a:endParaRPr lang="it-I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Hence the importance of looking into the four following dimensions: </a:t>
            </a:r>
            <a:endParaRPr lang="it-IT"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Redressing existing disadvantages,</a:t>
            </a:r>
            <a:r>
              <a:rPr lang="en-GB" sz="1200" kern="1200" dirty="0">
                <a:solidFill>
                  <a:schemeClr val="tx1"/>
                </a:solidFill>
                <a:effectLst/>
                <a:latin typeface="+mn-lt"/>
                <a:ea typeface="+mn-ea"/>
                <a:cs typeface="+mn-cs"/>
              </a:rPr>
              <a:t> which may also mean applying different treatment where needed, including extending benefits, incompatible with a levelling down approach. </a:t>
            </a:r>
            <a:endParaRPr lang="it-IT"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Counter stigma</a:t>
            </a:r>
            <a:r>
              <a:rPr lang="en-GB" sz="1200" kern="1200" dirty="0">
                <a:solidFill>
                  <a:schemeClr val="tx1"/>
                </a:solidFill>
                <a:effectLst/>
                <a:latin typeface="+mn-lt"/>
                <a:ea typeface="+mn-ea"/>
                <a:cs typeface="+mn-cs"/>
              </a:rPr>
              <a:t>, prejudice, discrimination and violence. </a:t>
            </a:r>
            <a:endParaRPr lang="it-IT"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Transform</a:t>
            </a:r>
            <a:r>
              <a:rPr lang="en-GB" sz="1200" kern="1200" dirty="0">
                <a:solidFill>
                  <a:schemeClr val="tx1"/>
                </a:solidFill>
                <a:effectLst/>
                <a:latin typeface="+mn-lt"/>
                <a:ea typeface="+mn-ea"/>
                <a:cs typeface="+mn-cs"/>
              </a:rPr>
              <a:t> institutional structures, changes are needed in terms of redistribution of power and resources, and must be structural, not just at the individual levels. </a:t>
            </a:r>
            <a:endParaRPr lang="it-I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Enhance </a:t>
            </a:r>
            <a:r>
              <a:rPr lang="en-GB" sz="1200" u="sng" kern="1200" dirty="0">
                <a:solidFill>
                  <a:schemeClr val="tx1"/>
                </a:solidFill>
                <a:effectLst/>
                <a:latin typeface="+mn-lt"/>
                <a:ea typeface="+mn-ea"/>
                <a:cs typeface="+mn-cs"/>
              </a:rPr>
              <a:t>social and political participation</a:t>
            </a:r>
            <a:r>
              <a:rPr lang="en-GB" sz="1200" kern="1200" dirty="0">
                <a:solidFill>
                  <a:schemeClr val="tx1"/>
                </a:solidFill>
                <a:effectLst/>
                <a:latin typeface="+mn-lt"/>
                <a:ea typeface="+mn-ea"/>
                <a:cs typeface="+mn-cs"/>
              </a:rPr>
              <a:t> as essential to women’s agency and voice.</a:t>
            </a:r>
            <a:endParaRPr lang="it-IT" dirty="0"/>
          </a:p>
        </p:txBody>
      </p:sp>
      <p:sp>
        <p:nvSpPr>
          <p:cNvPr id="4" name="Segnaposto numero diapositiva 3"/>
          <p:cNvSpPr>
            <a:spLocks noGrp="1"/>
          </p:cNvSpPr>
          <p:nvPr>
            <p:ph type="sldNum" sz="quarter" idx="10"/>
          </p:nvPr>
        </p:nvSpPr>
        <p:spPr/>
        <p:txBody>
          <a:bodyPr/>
          <a:lstStyle/>
          <a:p>
            <a:fld id="{02809F7A-B409-4498-BDAE-83CB333CDE40}" type="slidenum">
              <a:rPr lang="it-IT" smtClean="0"/>
              <a:pPr/>
              <a:t>21</a:t>
            </a:fld>
            <a:endParaRPr lang="it-IT"/>
          </a:p>
        </p:txBody>
      </p:sp>
    </p:spTree>
    <p:extLst>
      <p:ext uri="{BB962C8B-B14F-4D97-AF65-F5344CB8AC3E}">
        <p14:creationId xmlns:p14="http://schemas.microsoft.com/office/powerpoint/2010/main" val="214811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C0626E66-A2C3-DD40-85E7-530FAD143BDB}" type="slidenum">
              <a:rPr lang="en-GB" smtClean="0"/>
              <a:t>23</a:t>
            </a:fld>
            <a:endParaRPr lang="en-GB"/>
          </a:p>
        </p:txBody>
      </p:sp>
    </p:spTree>
    <p:extLst>
      <p:ext uri="{BB962C8B-B14F-4D97-AF65-F5344CB8AC3E}">
        <p14:creationId xmlns:p14="http://schemas.microsoft.com/office/powerpoint/2010/main" val="3275749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fld id="{216BB288-BFE5-C147-802B-04D68822866D}" type="slidenum">
              <a:rPr lang="en-KE" smtClean="0"/>
              <a:t>25</a:t>
            </a:fld>
            <a:endParaRPr lang="en-KE"/>
          </a:p>
        </p:txBody>
      </p:sp>
    </p:spTree>
    <p:extLst>
      <p:ext uri="{BB962C8B-B14F-4D97-AF65-F5344CB8AC3E}">
        <p14:creationId xmlns:p14="http://schemas.microsoft.com/office/powerpoint/2010/main" val="3823190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406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38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9471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58834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DBAD1-D9E7-4C08-AC0D-FCF3EFD0F4D5}"/>
              </a:ext>
            </a:extLst>
          </p:cNvPr>
          <p:cNvSpPr/>
          <p:nvPr userDrawn="1"/>
        </p:nvSpPr>
        <p:spPr>
          <a:xfrm>
            <a:off x="6096000" y="952500"/>
            <a:ext cx="6096000" cy="111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7144282E-182B-40C9-BC95-CDE543E12624}"/>
              </a:ext>
            </a:extLst>
          </p:cNvPr>
          <p:cNvSpPr/>
          <p:nvPr userDrawn="1"/>
        </p:nvSpPr>
        <p:spPr>
          <a:xfrm>
            <a:off x="0" y="142874"/>
            <a:ext cx="7058026" cy="920881"/>
          </a:xfrm>
          <a:prstGeom prst="parallelogram">
            <a:avLst>
              <a:gd name="adj" fmla="val 670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742951" y="236429"/>
            <a:ext cx="11191876"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66941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80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5_Images &amp; Contents Layout">
    <p:spTree>
      <p:nvGrpSpPr>
        <p:cNvPr id="1" name=""/>
        <p:cNvGrpSpPr/>
        <p:nvPr/>
      </p:nvGrpSpPr>
      <p:grpSpPr>
        <a:xfrm>
          <a:off x="0" y="0"/>
          <a:ext cx="0" cy="0"/>
          <a:chOff x="0" y="0"/>
          <a:chExt cx="0" cy="0"/>
        </a:xfrm>
      </p:grpSpPr>
      <p:sp>
        <p:nvSpPr>
          <p:cNvPr id="6" name="자유형: 도형 5">
            <a:extLst>
              <a:ext uri="{FF2B5EF4-FFF2-40B4-BE49-F238E27FC236}">
                <a16:creationId xmlns:a16="http://schemas.microsoft.com/office/drawing/2014/main" id="{BC0FA2A0-2070-4162-B90B-85498321A141}"/>
              </a:ext>
            </a:extLst>
          </p:cNvPr>
          <p:cNvSpPr/>
          <p:nvPr userDrawn="1"/>
        </p:nvSpPr>
        <p:spPr>
          <a:xfrm>
            <a:off x="5895975" y="0"/>
            <a:ext cx="5979207" cy="6858000"/>
          </a:xfrm>
          <a:custGeom>
            <a:avLst/>
            <a:gdLst>
              <a:gd name="connsiteX0" fmla="*/ 102129 w 5979207"/>
              <a:gd name="connsiteY0" fmla="*/ 0 h 6858000"/>
              <a:gd name="connsiteX1" fmla="*/ 2568591 w 5979207"/>
              <a:gd name="connsiteY1" fmla="*/ 0 h 6858000"/>
              <a:gd name="connsiteX2" fmla="*/ 3429043 w 5979207"/>
              <a:gd name="connsiteY2" fmla="*/ 1911463 h 6858000"/>
              <a:gd name="connsiteX3" fmla="*/ 4432480 w 5979207"/>
              <a:gd name="connsiteY3" fmla="*/ 0 h 6858000"/>
              <a:gd name="connsiteX4" fmla="*/ 5979207 w 5979207"/>
              <a:gd name="connsiteY4" fmla="*/ 0 h 6858000"/>
              <a:gd name="connsiteX5" fmla="*/ 5979207 w 5979207"/>
              <a:gd name="connsiteY5" fmla="*/ 1317813 h 6858000"/>
              <a:gd name="connsiteX6" fmla="*/ 4875315 w 5979207"/>
              <a:gd name="connsiteY6" fmla="*/ 3267558 h 6858000"/>
              <a:gd name="connsiteX7" fmla="*/ 5979207 w 5979207"/>
              <a:gd name="connsiteY7" fmla="*/ 5266500 h 6858000"/>
              <a:gd name="connsiteX8" fmla="*/ 5979207 w 5979207"/>
              <a:gd name="connsiteY8" fmla="*/ 6858000 h 6858000"/>
              <a:gd name="connsiteX9" fmla="*/ 4432480 w 5979207"/>
              <a:gd name="connsiteY9" fmla="*/ 6858000 h 6858000"/>
              <a:gd name="connsiteX10" fmla="*/ 3429043 w 5979207"/>
              <a:gd name="connsiteY10" fmla="*/ 4649491 h 6858000"/>
              <a:gd name="connsiteX11" fmla="*/ 2251989 w 5979207"/>
              <a:gd name="connsiteY11" fmla="*/ 6858000 h 6858000"/>
              <a:gd name="connsiteX12" fmla="*/ 0 w 5979207"/>
              <a:gd name="connsiteY12" fmla="*/ 6858000 h 6858000"/>
              <a:gd name="connsiteX13" fmla="*/ 1969690 w 5979207"/>
              <a:gd name="connsiteY13" fmla="*/ 32675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9207" h="6858000">
                <a:moveTo>
                  <a:pt x="102129" y="0"/>
                </a:moveTo>
                <a:lnTo>
                  <a:pt x="2568591" y="0"/>
                </a:lnTo>
                <a:lnTo>
                  <a:pt x="3429043" y="1911463"/>
                </a:lnTo>
                <a:lnTo>
                  <a:pt x="4432480" y="0"/>
                </a:lnTo>
                <a:lnTo>
                  <a:pt x="5979207" y="0"/>
                </a:lnTo>
                <a:lnTo>
                  <a:pt x="5979207" y="1317813"/>
                </a:lnTo>
                <a:lnTo>
                  <a:pt x="4875315" y="3267558"/>
                </a:lnTo>
                <a:lnTo>
                  <a:pt x="5979207" y="5266500"/>
                </a:lnTo>
                <a:lnTo>
                  <a:pt x="5979207" y="6858000"/>
                </a:lnTo>
                <a:lnTo>
                  <a:pt x="4432480" y="6858000"/>
                </a:lnTo>
                <a:lnTo>
                  <a:pt x="3429043" y="4649491"/>
                </a:lnTo>
                <a:lnTo>
                  <a:pt x="2251989" y="6858000"/>
                </a:lnTo>
                <a:lnTo>
                  <a:pt x="0" y="6858000"/>
                </a:lnTo>
                <a:lnTo>
                  <a:pt x="1969690" y="32675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자유형: 도형 4">
            <a:extLst>
              <a:ext uri="{FF2B5EF4-FFF2-40B4-BE49-F238E27FC236}">
                <a16:creationId xmlns:a16="http://schemas.microsoft.com/office/drawing/2014/main" id="{B5410258-795E-46FD-86D0-616F7BF2BB04}"/>
              </a:ext>
            </a:extLst>
          </p:cNvPr>
          <p:cNvSpPr/>
          <p:nvPr userDrawn="1"/>
        </p:nvSpPr>
        <p:spPr>
          <a:xfrm>
            <a:off x="6054384" y="0"/>
            <a:ext cx="5979207" cy="6858000"/>
          </a:xfrm>
          <a:custGeom>
            <a:avLst/>
            <a:gdLst>
              <a:gd name="connsiteX0" fmla="*/ 102129 w 5979207"/>
              <a:gd name="connsiteY0" fmla="*/ 0 h 6858000"/>
              <a:gd name="connsiteX1" fmla="*/ 2568591 w 5979207"/>
              <a:gd name="connsiteY1" fmla="*/ 0 h 6858000"/>
              <a:gd name="connsiteX2" fmla="*/ 3429043 w 5979207"/>
              <a:gd name="connsiteY2" fmla="*/ 1911463 h 6858000"/>
              <a:gd name="connsiteX3" fmla="*/ 4432480 w 5979207"/>
              <a:gd name="connsiteY3" fmla="*/ 0 h 6858000"/>
              <a:gd name="connsiteX4" fmla="*/ 5979207 w 5979207"/>
              <a:gd name="connsiteY4" fmla="*/ 0 h 6858000"/>
              <a:gd name="connsiteX5" fmla="*/ 5979207 w 5979207"/>
              <a:gd name="connsiteY5" fmla="*/ 1317813 h 6858000"/>
              <a:gd name="connsiteX6" fmla="*/ 4875315 w 5979207"/>
              <a:gd name="connsiteY6" fmla="*/ 3267558 h 6858000"/>
              <a:gd name="connsiteX7" fmla="*/ 5979207 w 5979207"/>
              <a:gd name="connsiteY7" fmla="*/ 5266500 h 6858000"/>
              <a:gd name="connsiteX8" fmla="*/ 5979207 w 5979207"/>
              <a:gd name="connsiteY8" fmla="*/ 6858000 h 6858000"/>
              <a:gd name="connsiteX9" fmla="*/ 4432480 w 5979207"/>
              <a:gd name="connsiteY9" fmla="*/ 6858000 h 6858000"/>
              <a:gd name="connsiteX10" fmla="*/ 3429043 w 5979207"/>
              <a:gd name="connsiteY10" fmla="*/ 4649491 h 6858000"/>
              <a:gd name="connsiteX11" fmla="*/ 2251989 w 5979207"/>
              <a:gd name="connsiteY11" fmla="*/ 6858000 h 6858000"/>
              <a:gd name="connsiteX12" fmla="*/ 0 w 5979207"/>
              <a:gd name="connsiteY12" fmla="*/ 6858000 h 6858000"/>
              <a:gd name="connsiteX13" fmla="*/ 1969690 w 5979207"/>
              <a:gd name="connsiteY13" fmla="*/ 32675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9207" h="6858000">
                <a:moveTo>
                  <a:pt x="102129" y="0"/>
                </a:moveTo>
                <a:lnTo>
                  <a:pt x="2568591" y="0"/>
                </a:lnTo>
                <a:lnTo>
                  <a:pt x="3429043" y="1911463"/>
                </a:lnTo>
                <a:lnTo>
                  <a:pt x="4432480" y="0"/>
                </a:lnTo>
                <a:lnTo>
                  <a:pt x="5979207" y="0"/>
                </a:lnTo>
                <a:lnTo>
                  <a:pt x="5979207" y="1317813"/>
                </a:lnTo>
                <a:lnTo>
                  <a:pt x="4875315" y="3267558"/>
                </a:lnTo>
                <a:lnTo>
                  <a:pt x="5979207" y="5266500"/>
                </a:lnTo>
                <a:lnTo>
                  <a:pt x="5979207" y="6858000"/>
                </a:lnTo>
                <a:lnTo>
                  <a:pt x="4432480" y="6858000"/>
                </a:lnTo>
                <a:lnTo>
                  <a:pt x="3429043" y="4649491"/>
                </a:lnTo>
                <a:lnTo>
                  <a:pt x="2251989" y="6858000"/>
                </a:lnTo>
                <a:lnTo>
                  <a:pt x="0" y="6858000"/>
                </a:lnTo>
                <a:lnTo>
                  <a:pt x="1969690" y="32675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그림 개체 틀 9">
            <a:extLst>
              <a:ext uri="{FF2B5EF4-FFF2-40B4-BE49-F238E27FC236}">
                <a16:creationId xmlns:a16="http://schemas.microsoft.com/office/drawing/2014/main" id="{8D51066F-07ED-45ED-AA6F-CCB56128CE23}"/>
              </a:ext>
            </a:extLst>
          </p:cNvPr>
          <p:cNvSpPr>
            <a:spLocks noGrp="1"/>
          </p:cNvSpPr>
          <p:nvPr>
            <p:ph type="pic" idx="16" hasCustomPrompt="1"/>
          </p:nvPr>
        </p:nvSpPr>
        <p:spPr>
          <a:xfrm>
            <a:off x="6212793" y="0"/>
            <a:ext cx="5979207" cy="6858000"/>
          </a:xfrm>
          <a:custGeom>
            <a:avLst/>
            <a:gdLst>
              <a:gd name="connsiteX0" fmla="*/ 94573 w 5536832"/>
              <a:gd name="connsiteY0" fmla="*/ 0 h 6858000"/>
              <a:gd name="connsiteX1" fmla="*/ 2378552 w 5536832"/>
              <a:gd name="connsiteY1" fmla="*/ 0 h 6858000"/>
              <a:gd name="connsiteX2" fmla="*/ 3175343 w 5536832"/>
              <a:gd name="connsiteY2" fmla="*/ 1911463 h 6858000"/>
              <a:gd name="connsiteX3" fmla="*/ 4104540 w 5536832"/>
              <a:gd name="connsiteY3" fmla="*/ 0 h 6858000"/>
              <a:gd name="connsiteX4" fmla="*/ 5536832 w 5536832"/>
              <a:gd name="connsiteY4" fmla="*/ 0 h 6858000"/>
              <a:gd name="connsiteX5" fmla="*/ 5536832 w 5536832"/>
              <a:gd name="connsiteY5" fmla="*/ 1317813 h 6858000"/>
              <a:gd name="connsiteX6" fmla="*/ 4514612 w 5536832"/>
              <a:gd name="connsiteY6" fmla="*/ 3267558 h 6858000"/>
              <a:gd name="connsiteX7" fmla="*/ 5536832 w 5536832"/>
              <a:gd name="connsiteY7" fmla="*/ 5266500 h 6858000"/>
              <a:gd name="connsiteX8" fmla="*/ 5536832 w 5536832"/>
              <a:gd name="connsiteY8" fmla="*/ 6858000 h 6858000"/>
              <a:gd name="connsiteX9" fmla="*/ 4104540 w 5536832"/>
              <a:gd name="connsiteY9" fmla="*/ 6858000 h 6858000"/>
              <a:gd name="connsiteX10" fmla="*/ 3175343 w 5536832"/>
              <a:gd name="connsiteY10" fmla="*/ 4649491 h 6858000"/>
              <a:gd name="connsiteX11" fmla="*/ 2085374 w 5536832"/>
              <a:gd name="connsiteY11" fmla="*/ 6858000 h 6858000"/>
              <a:gd name="connsiteX12" fmla="*/ 0 w 5536832"/>
              <a:gd name="connsiteY12" fmla="*/ 6858000 h 6858000"/>
              <a:gd name="connsiteX13" fmla="*/ 1823961 w 5536832"/>
              <a:gd name="connsiteY13" fmla="*/ 32675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36832" h="6858000">
                <a:moveTo>
                  <a:pt x="94573" y="0"/>
                </a:moveTo>
                <a:lnTo>
                  <a:pt x="2378552" y="0"/>
                </a:lnTo>
                <a:lnTo>
                  <a:pt x="3175343" y="1911463"/>
                </a:lnTo>
                <a:lnTo>
                  <a:pt x="4104540" y="0"/>
                </a:lnTo>
                <a:lnTo>
                  <a:pt x="5536832" y="0"/>
                </a:lnTo>
                <a:lnTo>
                  <a:pt x="5536832" y="1317813"/>
                </a:lnTo>
                <a:lnTo>
                  <a:pt x="4514612" y="3267558"/>
                </a:lnTo>
                <a:lnTo>
                  <a:pt x="5536832" y="5266500"/>
                </a:lnTo>
                <a:lnTo>
                  <a:pt x="5536832" y="6858000"/>
                </a:lnTo>
                <a:lnTo>
                  <a:pt x="4104540" y="6858000"/>
                </a:lnTo>
                <a:lnTo>
                  <a:pt x="3175343" y="4649491"/>
                </a:lnTo>
                <a:lnTo>
                  <a:pt x="2085374" y="6858000"/>
                </a:lnTo>
                <a:lnTo>
                  <a:pt x="0" y="6858000"/>
                </a:lnTo>
                <a:lnTo>
                  <a:pt x="1823961" y="3267558"/>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67234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648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4132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1513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5517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8893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64050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55212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11/28/2022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58704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11/28/2022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7682686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688" r:id="rId5"/>
    <p:sldLayoutId id="2147483689" r:id="rId6"/>
    <p:sldLayoutId id="2147483695" r:id="rId7"/>
    <p:sldLayoutId id="2147483690" r:id="rId8"/>
    <p:sldLayoutId id="2147483691" r:id="rId9"/>
    <p:sldLayoutId id="2147483692" r:id="rId10"/>
    <p:sldLayoutId id="2147483693" r:id="rId11"/>
    <p:sldLayoutId id="2147483694" r:id="rId12"/>
    <p:sldLayoutId id="2147483701" r:id="rId13"/>
    <p:sldLayoutId id="2147483702" r:id="rId14"/>
    <p:sldLayoutId id="2147483703" r:id="rId15"/>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s://pixabay.com/en/kermit-cup-drink-coffee-break-189925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pixabay.com/en/kermit-cup-drink-coffee-break-1899259/"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E79-801F-1595-EF98-512B24FDCA05}"/>
              </a:ext>
            </a:extLst>
          </p:cNvPr>
          <p:cNvSpPr>
            <a:spLocks noGrp="1"/>
          </p:cNvSpPr>
          <p:nvPr>
            <p:ph type="ctrTitle"/>
          </p:nvPr>
        </p:nvSpPr>
        <p:spPr>
          <a:xfrm>
            <a:off x="643467" y="225385"/>
            <a:ext cx="4620584" cy="4567137"/>
          </a:xfrm>
        </p:spPr>
        <p:txBody>
          <a:bodyPr>
            <a:normAutofit/>
          </a:bodyPr>
          <a:lstStyle/>
          <a:p>
            <a:r>
              <a:rPr lang="en-KE" dirty="0"/>
              <a:t>Promotion of women’s rights in Africa:</a:t>
            </a:r>
            <a:br>
              <a:rPr lang="en-KE" dirty="0"/>
            </a:br>
            <a:r>
              <a:rPr lang="en-KE" dirty="0"/>
              <a:t>Key Principles</a:t>
            </a:r>
          </a:p>
        </p:txBody>
      </p:sp>
      <p:sp>
        <p:nvSpPr>
          <p:cNvPr id="3" name="Subtitle 2">
            <a:extLst>
              <a:ext uri="{FF2B5EF4-FFF2-40B4-BE49-F238E27FC236}">
                <a16:creationId xmlns:a16="http://schemas.microsoft.com/office/drawing/2014/main" id="{A2512F97-4AEA-4737-55BE-0A94DBEC3ED3}"/>
              </a:ext>
            </a:extLst>
          </p:cNvPr>
          <p:cNvSpPr>
            <a:spLocks noGrp="1"/>
          </p:cNvSpPr>
          <p:nvPr>
            <p:ph type="subTitle" idx="1"/>
          </p:nvPr>
        </p:nvSpPr>
        <p:spPr>
          <a:xfrm>
            <a:off x="643467" y="5277683"/>
            <a:ext cx="4620584" cy="1144137"/>
          </a:xfrm>
        </p:spPr>
        <p:txBody>
          <a:bodyPr>
            <a:normAutofit fontScale="55000" lnSpcReduction="20000"/>
          </a:bodyPr>
          <a:lstStyle/>
          <a:p>
            <a:r>
              <a:rPr lang="en-KE" dirty="0"/>
              <a:t>African court coalition : </a:t>
            </a:r>
            <a:r>
              <a:rPr lang="en-GB" dirty="0"/>
              <a:t>Training on the Rights of Women and Engagement with the African Court on Human and Peoples’ Rights</a:t>
            </a:r>
            <a:endParaRPr lang="en-KE" dirty="0"/>
          </a:p>
          <a:p>
            <a:r>
              <a:rPr lang="en-KE" dirty="0"/>
              <a:t>28-29 NOVEMBER 2022</a:t>
            </a:r>
          </a:p>
          <a:p>
            <a:r>
              <a:rPr lang="en-KE" dirty="0"/>
              <a:t>DR ruth nekura</a:t>
            </a:r>
          </a:p>
        </p:txBody>
      </p:sp>
      <p:pic>
        <p:nvPicPr>
          <p:cNvPr id="4" name="Picture 3" descr="A mosaic of colourful geometric shapes">
            <a:extLst>
              <a:ext uri="{FF2B5EF4-FFF2-40B4-BE49-F238E27FC236}">
                <a16:creationId xmlns:a16="http://schemas.microsoft.com/office/drawing/2014/main" id="{83B08A97-8BB0-2055-13EF-16D543C09510}"/>
              </a:ext>
            </a:extLst>
          </p:cNvPr>
          <p:cNvPicPr>
            <a:picLocks noChangeAspect="1"/>
          </p:cNvPicPr>
          <p:nvPr/>
        </p:nvPicPr>
        <p:blipFill rotWithShape="1">
          <a:blip r:embed="rId2"/>
          <a:srcRect l="2415" r="354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66627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8C1C-08C7-5972-20FB-983935642771}"/>
              </a:ext>
            </a:extLst>
          </p:cNvPr>
          <p:cNvSpPr>
            <a:spLocks noGrp="1"/>
          </p:cNvSpPr>
          <p:nvPr>
            <p:ph type="title"/>
          </p:nvPr>
        </p:nvSpPr>
        <p:spPr/>
        <p:txBody>
          <a:bodyPr/>
          <a:lstStyle/>
          <a:p>
            <a:r>
              <a:rPr lang="en-GB" b="1" dirty="0"/>
              <a:t>Formal Equality </a:t>
            </a:r>
          </a:p>
        </p:txBody>
      </p:sp>
      <p:sp>
        <p:nvSpPr>
          <p:cNvPr id="3" name="Content Placeholder 2">
            <a:extLst>
              <a:ext uri="{FF2B5EF4-FFF2-40B4-BE49-F238E27FC236}">
                <a16:creationId xmlns:a16="http://schemas.microsoft.com/office/drawing/2014/main" id="{F41A2EA0-532F-73D8-9DF0-736527EE2DB3}"/>
              </a:ext>
            </a:extLst>
          </p:cNvPr>
          <p:cNvSpPr>
            <a:spLocks noGrp="1"/>
          </p:cNvSpPr>
          <p:nvPr>
            <p:ph idx="1"/>
          </p:nvPr>
        </p:nvSpPr>
        <p:spPr/>
        <p:txBody>
          <a:bodyPr>
            <a:normAutofit fontScale="85000" lnSpcReduction="20000"/>
          </a:bodyPr>
          <a:lstStyle/>
          <a:p>
            <a:pPr marL="342900" lvl="0" indent="-342900" algn="just">
              <a:lnSpc>
                <a:spcPct val="107000"/>
              </a:lnSpc>
              <a:buFont typeface="Cambria" panose="02040503050406030204" pitchFamily="18" charset="0"/>
              <a:buChar cha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Formal equality as ‘like treatment’ or gender neutrality therefore non-transformative</a:t>
            </a:r>
          </a:p>
          <a:p>
            <a:pPr marL="0" lvl="0" indent="0" algn="just">
              <a:lnSpc>
                <a:spcPct val="107000"/>
              </a:lnSpc>
              <a:buNone/>
            </a:pPr>
            <a:endParaRPr lang="en-KE"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mbria" panose="02040503050406030204" pitchFamily="18" charset="0"/>
              <a:buChar cha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A critique of formal equality and its inability to resolve deeply entrenched, systemic or complex patterns of group disadvantage</a:t>
            </a:r>
          </a:p>
          <a:p>
            <a:pPr marL="0" lvl="0" indent="0" algn="just">
              <a:lnSpc>
                <a:spcPct val="107000"/>
              </a:lnSpc>
              <a:buNone/>
            </a:pPr>
            <a:endParaRPr lang="en-KE"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mbria" panose="02040503050406030204" pitchFamily="18" charset="0"/>
              <a:buChar cha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Formal equality casts women as homogenous thereby </a:t>
            </a:r>
            <a:r>
              <a:rPr lang="en-GB" sz="2400" dirty="0" err="1">
                <a:effectLst/>
                <a:latin typeface="Century Gothic" panose="020B0502020202020204" pitchFamily="34" charset="0"/>
                <a:ea typeface="Calibri" panose="020F0502020204030204" pitchFamily="34" charset="0"/>
                <a:cs typeface="Times New Roman" panose="02020603050405020304" pitchFamily="18" charset="0"/>
              </a:rPr>
              <a:t>invibilising</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other factors of discrimination beyond sex </a:t>
            </a:r>
          </a:p>
          <a:p>
            <a:pPr marL="0" lvl="0" indent="0" algn="just">
              <a:lnSpc>
                <a:spcPct val="107000"/>
              </a:lnSpc>
              <a:buNone/>
            </a:pPr>
            <a:endParaRPr lang="en-KE"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mbria" panose="02040503050406030204" pitchFamily="18" charset="0"/>
              <a:buChar cha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Formal equality lends itself to the use of a male comparator in assessing discrimination. A male comparator approach can obscure discrimination </a:t>
            </a:r>
            <a:endParaRPr lang="en-KE" sz="24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sz="2400" dirty="0">
              <a:latin typeface="Century Gothic" panose="020B0502020202020204" pitchFamily="34" charset="0"/>
            </a:endParaRPr>
          </a:p>
        </p:txBody>
      </p:sp>
    </p:spTree>
    <p:extLst>
      <p:ext uri="{BB962C8B-B14F-4D97-AF65-F5344CB8AC3E}">
        <p14:creationId xmlns:p14="http://schemas.microsoft.com/office/powerpoint/2010/main" val="439113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8C1C-08C7-5972-20FB-983935642771}"/>
              </a:ext>
            </a:extLst>
          </p:cNvPr>
          <p:cNvSpPr>
            <a:spLocks noGrp="1"/>
          </p:cNvSpPr>
          <p:nvPr>
            <p:ph type="title"/>
          </p:nvPr>
        </p:nvSpPr>
        <p:spPr/>
        <p:txBody>
          <a:bodyPr/>
          <a:lstStyle/>
          <a:p>
            <a:r>
              <a:rPr lang="en-GB" b="1" dirty="0"/>
              <a:t>Substantive Equality </a:t>
            </a:r>
          </a:p>
        </p:txBody>
      </p:sp>
      <p:sp>
        <p:nvSpPr>
          <p:cNvPr id="3" name="Content Placeholder 2">
            <a:extLst>
              <a:ext uri="{FF2B5EF4-FFF2-40B4-BE49-F238E27FC236}">
                <a16:creationId xmlns:a16="http://schemas.microsoft.com/office/drawing/2014/main" id="{F41A2EA0-532F-73D8-9DF0-736527EE2DB3}"/>
              </a:ext>
            </a:extLst>
          </p:cNvPr>
          <p:cNvSpPr>
            <a:spLocks noGrp="1"/>
          </p:cNvSpPr>
          <p:nvPr>
            <p:ph idx="1"/>
          </p:nvPr>
        </p:nvSpPr>
        <p:spPr>
          <a:xfrm>
            <a:off x="838200" y="1690689"/>
            <a:ext cx="10515600" cy="4802186"/>
          </a:xfrm>
        </p:spPr>
        <p:txBody>
          <a:bodyPr>
            <a:noAutofit/>
          </a:bodyPr>
          <a:lstStyle/>
          <a:p>
            <a:pPr marL="342900" lvl="0" indent="-342900" algn="just">
              <a:lnSpc>
                <a:spcPct val="107000"/>
              </a:lnSpc>
              <a:buFont typeface="Cambria" panose="02040503050406030204" pitchFamily="18" charset="0"/>
              <a:buChar cha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Substantive equality as a response to the limitations of formal equality. Contextualises discrimination from resultant inequalities</a:t>
            </a:r>
          </a:p>
          <a:p>
            <a:pPr marL="0" lvl="0" indent="0" algn="just">
              <a:lnSpc>
                <a:spcPct val="107000"/>
              </a:lnSpc>
              <a:buNone/>
            </a:pPr>
            <a:endParaRPr lang="en-GB"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mbria" panose="02040503050406030204" pitchFamily="18" charset="0"/>
              <a:buChar cha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Substantive equality’s ability to respond to gender based (not sex) inequalities. A gender-based perspective introduces social relations and hierarchies which often underlie women’s rights discrimination and violations</a:t>
            </a:r>
          </a:p>
          <a:p>
            <a:pPr marL="0" lvl="0" indent="0" algn="just">
              <a:lnSpc>
                <a:spcPct val="107000"/>
              </a:lnSpc>
              <a:buNone/>
            </a:pPr>
            <a:endParaRPr lang="en-KE"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mbria" panose="02040503050406030204" pitchFamily="18" charset="0"/>
              <a:buChar cha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Substantive equality can respond to women’s lived realities and their contexts (recognises women as a non-monolithic group)</a:t>
            </a:r>
            <a:endParaRPr lang="en-KE" sz="24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sz="2400" dirty="0">
              <a:latin typeface="Century Gothic" panose="020B0502020202020204" pitchFamily="34" charset="0"/>
            </a:endParaRPr>
          </a:p>
        </p:txBody>
      </p:sp>
    </p:spTree>
    <p:extLst>
      <p:ext uri="{BB962C8B-B14F-4D97-AF65-F5344CB8AC3E}">
        <p14:creationId xmlns:p14="http://schemas.microsoft.com/office/powerpoint/2010/main" val="237540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4B97-B770-382B-10F7-3547C2656CFA}"/>
              </a:ext>
            </a:extLst>
          </p:cNvPr>
          <p:cNvSpPr>
            <a:spLocks noGrp="1"/>
          </p:cNvSpPr>
          <p:nvPr>
            <p:ph type="title"/>
          </p:nvPr>
        </p:nvSpPr>
        <p:spPr/>
        <p:txBody>
          <a:bodyPr/>
          <a:lstStyle/>
          <a:p>
            <a:r>
              <a:rPr lang="en-GB" b="1" dirty="0"/>
              <a:t>Gender transformative continuum</a:t>
            </a:r>
          </a:p>
        </p:txBody>
      </p:sp>
      <p:sp>
        <p:nvSpPr>
          <p:cNvPr id="3" name="Content Placeholder 2">
            <a:extLst>
              <a:ext uri="{FF2B5EF4-FFF2-40B4-BE49-F238E27FC236}">
                <a16:creationId xmlns:a16="http://schemas.microsoft.com/office/drawing/2014/main" id="{4A599A69-16D4-8D9F-F461-7B9D516C145D}"/>
              </a:ext>
            </a:extLst>
          </p:cNvPr>
          <p:cNvSpPr>
            <a:spLocks noGrp="1"/>
          </p:cNvSpPr>
          <p:nvPr>
            <p:ph idx="1"/>
          </p:nvPr>
        </p:nvSpPr>
        <p:spPr/>
        <p:txBody>
          <a:bodyPr/>
          <a:lstStyle/>
          <a:p>
            <a:pPr marL="0" indent="0">
              <a:buNone/>
            </a:pPr>
            <a:endParaRPr lang="en-GB" dirty="0"/>
          </a:p>
          <a:p>
            <a:pPr marL="0" indent="0">
              <a:buNone/>
            </a:pPr>
            <a:endParaRPr lang="en-GB" dirty="0"/>
          </a:p>
          <a:p>
            <a:r>
              <a:rPr lang="en-GB" dirty="0"/>
              <a:t>How do you assess the path of progress to gender equality? </a:t>
            </a:r>
          </a:p>
        </p:txBody>
      </p:sp>
    </p:spTree>
    <p:extLst>
      <p:ext uri="{BB962C8B-B14F-4D97-AF65-F5344CB8AC3E}">
        <p14:creationId xmlns:p14="http://schemas.microsoft.com/office/powerpoint/2010/main" val="50384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FBD377-8B1E-4D41-8C88-4A7836B3FDA7}"/>
              </a:ext>
            </a:extLst>
          </p:cNvPr>
          <p:cNvSpPr/>
          <p:nvPr/>
        </p:nvSpPr>
        <p:spPr>
          <a:xfrm rot="16200000" flipV="1">
            <a:off x="6033551" y="2978561"/>
            <a:ext cx="151200" cy="12868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898C59-1246-7244-946E-61918F59A89D}"/>
              </a:ext>
            </a:extLst>
          </p:cNvPr>
          <p:cNvSpPr txBox="1"/>
          <p:nvPr/>
        </p:nvSpPr>
        <p:spPr>
          <a:xfrm>
            <a:off x="4975950" y="3816528"/>
            <a:ext cx="2242047" cy="1200329"/>
          </a:xfrm>
          <a:prstGeom prst="rect">
            <a:avLst/>
          </a:prstGeom>
          <a:noFill/>
        </p:spPr>
        <p:txBody>
          <a:bodyPr wrap="square" rtlCol="0">
            <a:spAutoFit/>
          </a:bodyPr>
          <a:lstStyle/>
          <a:p>
            <a:pPr algn="ctr"/>
            <a:r>
              <a:rPr lang="en-GB" b="1" i="1" dirty="0">
                <a:latin typeface="Arial" panose="020B0604020202020204" pitchFamily="34" charset="0"/>
                <a:cs typeface="Arial" panose="020B0604020202020204" pitchFamily="34" charset="0"/>
              </a:rPr>
              <a:t>The Gender Transformative Integration Continuum </a:t>
            </a:r>
            <a:endParaRPr lang="ko-KR" altLang="en-US" sz="16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C4AEC83-EF48-3346-97F6-0FE19FD23EA9}"/>
              </a:ext>
            </a:extLst>
          </p:cNvPr>
          <p:cNvGrpSpPr/>
          <p:nvPr/>
        </p:nvGrpSpPr>
        <p:grpSpPr>
          <a:xfrm>
            <a:off x="5213330" y="2785170"/>
            <a:ext cx="1675988" cy="927379"/>
            <a:chOff x="1835696" y="2493540"/>
            <a:chExt cx="4684858" cy="2592288"/>
          </a:xfrm>
          <a:solidFill>
            <a:schemeClr val="tx1">
              <a:lumMod val="75000"/>
              <a:lumOff val="25000"/>
            </a:schemeClr>
          </a:solidFill>
        </p:grpSpPr>
        <p:sp>
          <p:nvSpPr>
            <p:cNvPr id="6" name="Rounded Rectangle 3">
              <a:extLst>
                <a:ext uri="{FF2B5EF4-FFF2-40B4-BE49-F238E27FC236}">
                  <a16:creationId xmlns:a16="http://schemas.microsoft.com/office/drawing/2014/main" id="{7969FE61-0927-B241-BE05-AB26D22A84F5}"/>
                </a:ext>
              </a:extLst>
            </p:cNvPr>
            <p:cNvSpPr/>
            <p:nvPr userDrawn="1"/>
          </p:nvSpPr>
          <p:spPr>
            <a:xfrm>
              <a:off x="2335414" y="2493540"/>
              <a:ext cx="3685422" cy="2373661"/>
            </a:xfrm>
            <a:custGeom>
              <a:avLst/>
              <a:gdLst/>
              <a:ahLst/>
              <a:cxnLst/>
              <a:rect l="l" t="t" r="r" b="b"/>
              <a:pathLst>
                <a:path w="4248472" h="2736304">
                  <a:moveTo>
                    <a:pt x="144016" y="144016"/>
                  </a:moveTo>
                  <a:lnTo>
                    <a:pt x="144016" y="2520280"/>
                  </a:lnTo>
                  <a:lnTo>
                    <a:pt x="4104456" y="2520280"/>
                  </a:lnTo>
                  <a:lnTo>
                    <a:pt x="4104456" y="144016"/>
                  </a:lnTo>
                  <a:close/>
                  <a:moveTo>
                    <a:pt x="119332" y="0"/>
                  </a:moveTo>
                  <a:lnTo>
                    <a:pt x="4129140" y="0"/>
                  </a:lnTo>
                  <a:cubicBezTo>
                    <a:pt x="4195045" y="0"/>
                    <a:pt x="4248472" y="53427"/>
                    <a:pt x="4248472" y="119332"/>
                  </a:cubicBezTo>
                  <a:lnTo>
                    <a:pt x="4248472" y="2736304"/>
                  </a:lnTo>
                  <a:lnTo>
                    <a:pt x="0" y="2736304"/>
                  </a:lnTo>
                  <a:lnTo>
                    <a:pt x="0" y="119332"/>
                  </a:lnTo>
                  <a:cubicBezTo>
                    <a:pt x="0" y="53427"/>
                    <a:pt x="53427" y="0"/>
                    <a:pt x="119332" y="0"/>
                  </a:cubicBezTo>
                  <a:close/>
                </a:path>
              </a:pathLst>
            </a:custGeom>
            <a:solidFill>
              <a:schemeClr val="tx1">
                <a:lumMod val="75000"/>
                <a:lumOff val="2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5603B99-D95B-4442-A637-4700FECD50BC}"/>
                </a:ext>
              </a:extLst>
            </p:cNvPr>
            <p:cNvSpPr/>
            <p:nvPr userDrawn="1"/>
          </p:nvSpPr>
          <p:spPr>
            <a:xfrm>
              <a:off x="1835696" y="4867201"/>
              <a:ext cx="4684858" cy="124930"/>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latin typeface="Arial" panose="020B0604020202020204" pitchFamily="34" charset="0"/>
                <a:cs typeface="Arial" panose="020B0604020202020204" pitchFamily="34" charset="0"/>
              </a:endParaRPr>
            </a:p>
          </p:txBody>
        </p:sp>
        <p:sp>
          <p:nvSpPr>
            <p:cNvPr id="8" name="Trapezoid 11">
              <a:extLst>
                <a:ext uri="{FF2B5EF4-FFF2-40B4-BE49-F238E27FC236}">
                  <a16:creationId xmlns:a16="http://schemas.microsoft.com/office/drawing/2014/main" id="{7CF3D4A3-DC85-9D41-8B2B-8FF99E185232}"/>
                </a:ext>
              </a:extLst>
            </p:cNvPr>
            <p:cNvSpPr/>
            <p:nvPr userDrawn="1"/>
          </p:nvSpPr>
          <p:spPr>
            <a:xfrm rot="10800000">
              <a:off x="1835696" y="4992131"/>
              <a:ext cx="4684858" cy="93697"/>
            </a:xfrm>
            <a:prstGeom prst="trapezoid">
              <a:avLst>
                <a:gd name="adj" fmla="val 129851"/>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29CC1FB-3802-6246-A1D0-B76146697582}"/>
                </a:ext>
              </a:extLst>
            </p:cNvPr>
            <p:cNvSpPr/>
            <p:nvPr userDrawn="1"/>
          </p:nvSpPr>
          <p:spPr>
            <a:xfrm>
              <a:off x="3929549" y="4904844"/>
              <a:ext cx="497151" cy="45093"/>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latin typeface="Arial" panose="020B0604020202020204" pitchFamily="34" charset="0"/>
                <a:cs typeface="Arial" panose="020B0604020202020204" pitchFamily="34" charset="0"/>
              </a:endParaRPr>
            </a:p>
          </p:txBody>
        </p:sp>
      </p:grpSp>
      <p:sp>
        <p:nvSpPr>
          <p:cNvPr id="10" name="Block Arc 9">
            <a:extLst>
              <a:ext uri="{FF2B5EF4-FFF2-40B4-BE49-F238E27FC236}">
                <a16:creationId xmlns:a16="http://schemas.microsoft.com/office/drawing/2014/main" id="{7FD4E2D1-ED52-B54A-9069-A0E0EFA6ADDD}"/>
              </a:ext>
            </a:extLst>
          </p:cNvPr>
          <p:cNvSpPr/>
          <p:nvPr/>
        </p:nvSpPr>
        <p:spPr>
          <a:xfrm>
            <a:off x="4259459" y="2029284"/>
            <a:ext cx="3667855" cy="3667855"/>
          </a:xfrm>
          <a:prstGeom prst="blockArc">
            <a:avLst>
              <a:gd name="adj1" fmla="val 5393158"/>
              <a:gd name="adj2" fmla="val 1720847"/>
              <a:gd name="adj3" fmla="val 214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F59D292-BA31-B64B-A721-BC2E439ABF81}"/>
              </a:ext>
            </a:extLst>
          </p:cNvPr>
          <p:cNvSpPr/>
          <p:nvPr/>
        </p:nvSpPr>
        <p:spPr>
          <a:xfrm>
            <a:off x="6045317" y="5015275"/>
            <a:ext cx="88927" cy="6818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6F104133-2E6D-AE45-B90B-FD1B9EEB3901}"/>
              </a:ext>
            </a:extLst>
          </p:cNvPr>
          <p:cNvSpPr/>
          <p:nvPr/>
        </p:nvSpPr>
        <p:spPr>
          <a:xfrm>
            <a:off x="7318560" y="4490824"/>
            <a:ext cx="699516" cy="699516"/>
          </a:xfrm>
          <a:prstGeom prst="ellipse">
            <a:avLst/>
          </a:prstGeom>
          <a:solidFill>
            <a:schemeClr val="accent5"/>
          </a:solidFill>
          <a:ln w="539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06789761-81AB-C84A-B906-4B4D4E48BEE4}"/>
              </a:ext>
            </a:extLst>
          </p:cNvPr>
          <p:cNvSpPr/>
          <p:nvPr/>
        </p:nvSpPr>
        <p:spPr>
          <a:xfrm>
            <a:off x="5780714" y="1764028"/>
            <a:ext cx="699516" cy="699516"/>
          </a:xfrm>
          <a:prstGeom prst="ellipse">
            <a:avLst/>
          </a:prstGeom>
          <a:solidFill>
            <a:schemeClr val="accent3"/>
          </a:solidFill>
          <a:ln w="539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5210939A-3E87-874D-B831-A97F32D6BDC5}"/>
              </a:ext>
            </a:extLst>
          </p:cNvPr>
          <p:cNvSpPr/>
          <p:nvPr/>
        </p:nvSpPr>
        <p:spPr>
          <a:xfrm>
            <a:off x="4173926" y="2734806"/>
            <a:ext cx="699516" cy="699516"/>
          </a:xfrm>
          <a:prstGeom prst="ellipse">
            <a:avLst/>
          </a:prstGeom>
          <a:solidFill>
            <a:schemeClr val="accent2"/>
          </a:solidFill>
          <a:ln w="539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6F07DC3A-9858-9542-8E3B-A0268110D512}"/>
              </a:ext>
            </a:extLst>
          </p:cNvPr>
          <p:cNvSpPr/>
          <p:nvPr/>
        </p:nvSpPr>
        <p:spPr>
          <a:xfrm>
            <a:off x="4263649" y="4490824"/>
            <a:ext cx="699516" cy="699516"/>
          </a:xfrm>
          <a:prstGeom prst="ellipse">
            <a:avLst/>
          </a:prstGeom>
          <a:solidFill>
            <a:schemeClr val="accent1"/>
          </a:solidFill>
          <a:ln w="539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A114231-856A-D142-B9A0-6D0399BB40D6}"/>
              </a:ext>
            </a:extLst>
          </p:cNvPr>
          <p:cNvSpPr/>
          <p:nvPr/>
        </p:nvSpPr>
        <p:spPr>
          <a:xfrm>
            <a:off x="7304822" y="2634683"/>
            <a:ext cx="699516" cy="699516"/>
          </a:xfrm>
          <a:prstGeom prst="ellipse">
            <a:avLst/>
          </a:prstGeom>
          <a:solidFill>
            <a:schemeClr val="accent4"/>
          </a:solidFill>
          <a:ln w="539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2DFB99B-C280-CE4E-B7C8-A37F666373F9}"/>
              </a:ext>
            </a:extLst>
          </p:cNvPr>
          <p:cNvGrpSpPr/>
          <p:nvPr/>
        </p:nvGrpSpPr>
        <p:grpSpPr>
          <a:xfrm>
            <a:off x="5658365" y="662434"/>
            <a:ext cx="4323835" cy="964905"/>
            <a:chOff x="1130190" y="4149080"/>
            <a:chExt cx="1523461" cy="964905"/>
          </a:xfrm>
        </p:grpSpPr>
        <p:sp>
          <p:nvSpPr>
            <p:cNvPr id="18" name="TextBox 17">
              <a:extLst>
                <a:ext uri="{FF2B5EF4-FFF2-40B4-BE49-F238E27FC236}">
                  <a16:creationId xmlns:a16="http://schemas.microsoft.com/office/drawing/2014/main" id="{9FD7652D-4D19-A24B-97F4-613C75B623A9}"/>
                </a:ext>
              </a:extLst>
            </p:cNvPr>
            <p:cNvSpPr txBox="1"/>
            <p:nvPr/>
          </p:nvSpPr>
          <p:spPr>
            <a:xfrm>
              <a:off x="1130190" y="4149080"/>
              <a:ext cx="1523461" cy="400110"/>
            </a:xfrm>
            <a:prstGeom prst="rect">
              <a:avLst/>
            </a:prstGeom>
            <a:noFill/>
          </p:spPr>
          <p:txBody>
            <a:bodyPr wrap="square" rtlCol="0">
              <a:spAutoFit/>
            </a:bodyPr>
            <a:lstStyle/>
            <a:p>
              <a:r>
                <a:rPr lang="en-US" altLang="ko-KR" sz="2000" b="1" dirty="0">
                  <a:solidFill>
                    <a:schemeClr val="accent6"/>
                  </a:solidFill>
                  <a:latin typeface="Arial" panose="020B0604020202020204" pitchFamily="34" charset="0"/>
                  <a:cs typeface="Arial" panose="020B0604020202020204" pitchFamily="34" charset="0"/>
                </a:rPr>
                <a:t>Gender Aware/Sensitive</a:t>
              </a:r>
              <a:endParaRPr lang="ko-KR" altLang="en-US" sz="2000" b="1" dirty="0">
                <a:solidFill>
                  <a:schemeClr val="accent6"/>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D90715B-AB21-DF44-8209-97417618C9A8}"/>
                </a:ext>
              </a:extLst>
            </p:cNvPr>
            <p:cNvSpPr txBox="1"/>
            <p:nvPr/>
          </p:nvSpPr>
          <p:spPr>
            <a:xfrm>
              <a:off x="1130190" y="4467654"/>
              <a:ext cx="1523461"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act/omission considers gender equality but its incorporation into actual work processes and program implementation is very limited.</a:t>
              </a:r>
              <a:endParaRPr lang="en-KE" sz="1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7EFFA08-712C-6245-9E9E-4F0A9694146A}"/>
              </a:ext>
            </a:extLst>
          </p:cNvPr>
          <p:cNvGrpSpPr/>
          <p:nvPr/>
        </p:nvGrpSpPr>
        <p:grpSpPr>
          <a:xfrm>
            <a:off x="7964765" y="2094535"/>
            <a:ext cx="3725404" cy="1415773"/>
            <a:chOff x="1130190" y="4149080"/>
            <a:chExt cx="1531075" cy="1415773"/>
          </a:xfrm>
        </p:grpSpPr>
        <p:sp>
          <p:nvSpPr>
            <p:cNvPr id="21" name="TextBox 20">
              <a:extLst>
                <a:ext uri="{FF2B5EF4-FFF2-40B4-BE49-F238E27FC236}">
                  <a16:creationId xmlns:a16="http://schemas.microsoft.com/office/drawing/2014/main" id="{E1C709D5-320F-B74A-BF9E-40C0E940CD8A}"/>
                </a:ext>
              </a:extLst>
            </p:cNvPr>
            <p:cNvSpPr txBox="1"/>
            <p:nvPr/>
          </p:nvSpPr>
          <p:spPr>
            <a:xfrm>
              <a:off x="1130190" y="4149080"/>
              <a:ext cx="1523461" cy="400110"/>
            </a:xfrm>
            <a:prstGeom prst="rect">
              <a:avLst/>
            </a:prstGeom>
            <a:noFill/>
          </p:spPr>
          <p:txBody>
            <a:bodyPr wrap="square" rtlCol="0">
              <a:spAutoFit/>
            </a:bodyPr>
            <a:lstStyle/>
            <a:p>
              <a:r>
                <a:rPr lang="en-US" altLang="ko-KR" sz="2000" b="1" dirty="0">
                  <a:solidFill>
                    <a:schemeClr val="accent4"/>
                  </a:solidFill>
                  <a:latin typeface="Arial" panose="020B0604020202020204" pitchFamily="34" charset="0"/>
                  <a:cs typeface="Arial" panose="020B0604020202020204" pitchFamily="34" charset="0"/>
                </a:rPr>
                <a:t>Gender Responsive</a:t>
              </a:r>
              <a:endParaRPr lang="ko-KR" altLang="en-US" sz="2000" b="1" dirty="0">
                <a:solidFill>
                  <a:schemeClr val="accent4"/>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F265E0-284F-C842-9EAE-A25189658E22}"/>
                </a:ext>
              </a:extLst>
            </p:cNvPr>
            <p:cNvSpPr txBox="1"/>
            <p:nvPr/>
          </p:nvSpPr>
          <p:spPr>
            <a:xfrm>
              <a:off x="1137804" y="4549190"/>
              <a:ext cx="1523461" cy="1015663"/>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act/</a:t>
              </a:r>
              <a:r>
                <a:rPr lang="en-GB" sz="1200" dirty="0" err="1">
                  <a:latin typeface="Arial" panose="020B0604020202020204" pitchFamily="34" charset="0"/>
                  <a:cs typeface="Arial" panose="020B0604020202020204" pitchFamily="34" charset="0"/>
                </a:rPr>
                <a:t>ommision</a:t>
              </a:r>
              <a:r>
                <a:rPr lang="en-GB" sz="1200" dirty="0">
                  <a:latin typeface="Arial" panose="020B0604020202020204" pitchFamily="34" charset="0"/>
                  <a:cs typeface="Arial" panose="020B0604020202020204" pitchFamily="34" charset="0"/>
                </a:rPr>
                <a:t> acknowledges gender inequalities and seeks to develop actions that adjust to or compensate for them. However these interventions do not target systemic change, instead they seek to only limit harmful effects. </a:t>
              </a:r>
              <a:endParaRPr lang="en-KE" sz="1200"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344D0BD3-BFAD-7043-BD88-5F592E744B12}"/>
              </a:ext>
            </a:extLst>
          </p:cNvPr>
          <p:cNvGrpSpPr/>
          <p:nvPr/>
        </p:nvGrpSpPr>
        <p:grpSpPr>
          <a:xfrm>
            <a:off x="8118639" y="4575353"/>
            <a:ext cx="3578927" cy="1384995"/>
            <a:chOff x="1130190" y="4149080"/>
            <a:chExt cx="1836244" cy="1384995"/>
          </a:xfrm>
        </p:grpSpPr>
        <p:sp>
          <p:nvSpPr>
            <p:cNvPr id="24" name="TextBox 23">
              <a:extLst>
                <a:ext uri="{FF2B5EF4-FFF2-40B4-BE49-F238E27FC236}">
                  <a16:creationId xmlns:a16="http://schemas.microsoft.com/office/drawing/2014/main" id="{8EB43596-0C06-5C40-9F3A-C5D0310CDB38}"/>
                </a:ext>
              </a:extLst>
            </p:cNvPr>
            <p:cNvSpPr txBox="1"/>
            <p:nvPr/>
          </p:nvSpPr>
          <p:spPr>
            <a:xfrm>
              <a:off x="1130190" y="4149080"/>
              <a:ext cx="1523461" cy="369332"/>
            </a:xfrm>
            <a:prstGeom prst="rect">
              <a:avLst/>
            </a:prstGeom>
            <a:noFill/>
          </p:spPr>
          <p:txBody>
            <a:bodyPr wrap="square" rtlCol="0">
              <a:spAutoFit/>
            </a:bodyPr>
            <a:lstStyle/>
            <a:p>
              <a:r>
                <a:rPr lang="en-US" altLang="ko-KR" b="1" dirty="0">
                  <a:solidFill>
                    <a:srgbClr val="00B050"/>
                  </a:solidFill>
                  <a:latin typeface="Arial" panose="020B0604020202020204" pitchFamily="34" charset="0"/>
                  <a:cs typeface="Arial" panose="020B0604020202020204" pitchFamily="34" charset="0"/>
                </a:rPr>
                <a:t>Gender Transformative</a:t>
              </a:r>
              <a:endParaRPr lang="ko-KR" altLang="en-US" b="1" dirty="0">
                <a:solidFill>
                  <a:srgbClr val="00B05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354AC39-DAC5-2E4F-8CB2-C15275526241}"/>
                </a:ext>
              </a:extLst>
            </p:cNvPr>
            <p:cNvSpPr txBox="1"/>
            <p:nvPr/>
          </p:nvSpPr>
          <p:spPr>
            <a:xfrm>
              <a:off x="1130190" y="4518412"/>
              <a:ext cx="1836244" cy="1015663"/>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act/omission is conscious, actively strives to understand, examine, question and change rigid gender norms and power inequalities; its interventions leads to actual shift in gender relations, interpersonally and at a structural level</a:t>
              </a:r>
              <a:endParaRPr lang="en-KE" sz="12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ADF50814-96FB-3F49-83D9-E58E1A2D1ABE}"/>
              </a:ext>
            </a:extLst>
          </p:cNvPr>
          <p:cNvGrpSpPr/>
          <p:nvPr/>
        </p:nvGrpSpPr>
        <p:grpSpPr>
          <a:xfrm>
            <a:off x="142304" y="2307824"/>
            <a:ext cx="3801706" cy="1084214"/>
            <a:chOff x="1130190" y="4149080"/>
            <a:chExt cx="1523461" cy="1084214"/>
          </a:xfrm>
        </p:grpSpPr>
        <p:sp>
          <p:nvSpPr>
            <p:cNvPr id="27" name="TextBox 26">
              <a:extLst>
                <a:ext uri="{FF2B5EF4-FFF2-40B4-BE49-F238E27FC236}">
                  <a16:creationId xmlns:a16="http://schemas.microsoft.com/office/drawing/2014/main" id="{CFE0FC91-8DDF-B744-90E2-B85A260D0C35}"/>
                </a:ext>
              </a:extLst>
            </p:cNvPr>
            <p:cNvSpPr txBox="1"/>
            <p:nvPr/>
          </p:nvSpPr>
          <p:spPr>
            <a:xfrm>
              <a:off x="1130190" y="4149080"/>
              <a:ext cx="1523461" cy="400110"/>
            </a:xfrm>
            <a:prstGeom prst="rect">
              <a:avLst/>
            </a:prstGeom>
            <a:noFill/>
          </p:spPr>
          <p:txBody>
            <a:bodyPr wrap="square" rtlCol="0">
              <a:spAutoFit/>
            </a:bodyPr>
            <a:lstStyle/>
            <a:p>
              <a:r>
                <a:rPr lang="en-US" altLang="ko-KR" sz="2000" b="1" dirty="0">
                  <a:solidFill>
                    <a:srgbClr val="FF0000"/>
                  </a:solidFill>
                  <a:latin typeface="Arial" panose="020B0604020202020204" pitchFamily="34" charset="0"/>
                  <a:cs typeface="Arial" panose="020B0604020202020204" pitchFamily="34" charset="0"/>
                </a:rPr>
                <a:t>Gender Blind/ Neutral </a:t>
              </a:r>
              <a:endParaRPr lang="ko-KR" altLang="en-US" sz="2000" b="1" dirty="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65EB99-F38A-BA47-9C3A-E4A09148F50B}"/>
                </a:ext>
              </a:extLst>
            </p:cNvPr>
            <p:cNvSpPr txBox="1"/>
            <p:nvPr/>
          </p:nvSpPr>
          <p:spPr>
            <a:xfrm>
              <a:off x="1130190" y="4402297"/>
              <a:ext cx="1523461" cy="830997"/>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Gender considerations are ignored all together. There is no deliberate effort to take into account rights; entitlements; obligations; and unequal power relations in interventions. </a:t>
              </a:r>
              <a:endParaRPr lang="ko-KR" altLang="en-US" sz="12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0663DC4B-A9C0-2648-885D-936AB6EC0C91}"/>
              </a:ext>
            </a:extLst>
          </p:cNvPr>
          <p:cNvGrpSpPr/>
          <p:nvPr/>
        </p:nvGrpSpPr>
        <p:grpSpPr>
          <a:xfrm>
            <a:off x="123778" y="4221410"/>
            <a:ext cx="3686381" cy="1184940"/>
            <a:chOff x="1122495" y="4149080"/>
            <a:chExt cx="1531156" cy="1184940"/>
          </a:xfrm>
        </p:grpSpPr>
        <p:sp>
          <p:nvSpPr>
            <p:cNvPr id="30" name="TextBox 29">
              <a:extLst>
                <a:ext uri="{FF2B5EF4-FFF2-40B4-BE49-F238E27FC236}">
                  <a16:creationId xmlns:a16="http://schemas.microsoft.com/office/drawing/2014/main" id="{ECC8BDFF-6585-9E4C-8C62-AA8AB9C6190A}"/>
                </a:ext>
              </a:extLst>
            </p:cNvPr>
            <p:cNvSpPr txBox="1"/>
            <p:nvPr/>
          </p:nvSpPr>
          <p:spPr>
            <a:xfrm>
              <a:off x="1130190" y="4149080"/>
              <a:ext cx="1523461" cy="400110"/>
            </a:xfrm>
            <a:prstGeom prst="rect">
              <a:avLst/>
            </a:prstGeom>
            <a:noFill/>
          </p:spPr>
          <p:txBody>
            <a:bodyPr wrap="square" rtlCol="0">
              <a:spAutoFit/>
            </a:bodyPr>
            <a:lstStyle/>
            <a:p>
              <a:r>
                <a:rPr lang="en-US" altLang="ko-KR" sz="2000" b="1" dirty="0">
                  <a:solidFill>
                    <a:srgbClr val="C00000"/>
                  </a:solidFill>
                  <a:latin typeface="Arial" panose="020B0604020202020204" pitchFamily="34" charset="0"/>
                  <a:cs typeface="Arial" panose="020B0604020202020204" pitchFamily="34" charset="0"/>
                </a:rPr>
                <a:t>Gender Exploitative/Harmful</a:t>
              </a:r>
              <a:endParaRPr lang="ko-KR" altLang="en-US" sz="2000" b="1" dirty="0">
                <a:solidFill>
                  <a:srgbClr val="C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E436D75-0B10-BE41-98C3-9B4354BD3D75}"/>
                </a:ext>
              </a:extLst>
            </p:cNvPr>
            <p:cNvSpPr txBox="1"/>
            <p:nvPr/>
          </p:nvSpPr>
          <p:spPr>
            <a:xfrm>
              <a:off x="1122495" y="4503023"/>
              <a:ext cx="1523461" cy="830997"/>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act/</a:t>
              </a:r>
              <a:r>
                <a:rPr lang="en-GB" sz="1200" dirty="0" err="1">
                  <a:latin typeface="Arial" panose="020B0604020202020204" pitchFamily="34" charset="0"/>
                  <a:cs typeface="Arial" panose="020B0604020202020204" pitchFamily="34" charset="0"/>
                </a:rPr>
                <a:t>ommission</a:t>
              </a:r>
              <a:r>
                <a:rPr lang="en-GB" sz="1200" dirty="0">
                  <a:latin typeface="Arial" panose="020B0604020202020204" pitchFamily="34" charset="0"/>
                  <a:cs typeface="Arial" panose="020B0604020202020204" pitchFamily="34" charset="0"/>
                </a:rPr>
                <a:t> is intentionally or unintentionally reenforcing gender inequalities and stereotypes and ultimately exacerbating inequalities.</a:t>
              </a:r>
              <a:endParaRPr lang="en-KE" sz="1200" dirty="0">
                <a:latin typeface="Arial" panose="020B0604020202020204" pitchFamily="34" charset="0"/>
                <a:cs typeface="Arial" panose="020B0604020202020204" pitchFamily="34" charset="0"/>
              </a:endParaRPr>
            </a:p>
            <a:p>
              <a:r>
                <a:rPr lang="en-US" altLang="ko-KR" sz="1200" dirty="0">
                  <a:solidFill>
                    <a:schemeClr val="tx1">
                      <a:lumMod val="75000"/>
                      <a:lumOff val="25000"/>
                    </a:schemeClr>
                  </a:solidFill>
                  <a:latin typeface="Arial" panose="020B0604020202020204" pitchFamily="34" charset="0"/>
                  <a:cs typeface="Arial" panose="020B0604020202020204" pitchFamily="34" charset="0"/>
                </a:rPr>
                <a:t>.  </a:t>
              </a:r>
              <a:endParaRPr lang="ko-KR" altLang="en-US" sz="1200"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32" name="Parallelogram 15">
            <a:extLst>
              <a:ext uri="{FF2B5EF4-FFF2-40B4-BE49-F238E27FC236}">
                <a16:creationId xmlns:a16="http://schemas.microsoft.com/office/drawing/2014/main" id="{FD48BAE6-1B63-ED48-9D7E-6B2C1CA2846E}"/>
              </a:ext>
            </a:extLst>
          </p:cNvPr>
          <p:cNvSpPr/>
          <p:nvPr/>
        </p:nvSpPr>
        <p:spPr>
          <a:xfrm flipH="1">
            <a:off x="4433070" y="4666685"/>
            <a:ext cx="357672" cy="357672"/>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3BC89861-D5B4-8E4D-959B-BF45A8E85DD4}"/>
              </a:ext>
            </a:extLst>
          </p:cNvPr>
          <p:cNvSpPr/>
          <p:nvPr/>
        </p:nvSpPr>
        <p:spPr>
          <a:xfrm>
            <a:off x="4358728" y="2934776"/>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4" name="Rectangle 9">
            <a:extLst>
              <a:ext uri="{FF2B5EF4-FFF2-40B4-BE49-F238E27FC236}">
                <a16:creationId xmlns:a16="http://schemas.microsoft.com/office/drawing/2014/main" id="{42833A2F-B03C-9042-A385-2B78CEC34ABA}"/>
              </a:ext>
            </a:extLst>
          </p:cNvPr>
          <p:cNvSpPr/>
          <p:nvPr/>
        </p:nvSpPr>
        <p:spPr>
          <a:xfrm>
            <a:off x="7500684" y="4642457"/>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5" name="Chord 15">
            <a:extLst>
              <a:ext uri="{FF2B5EF4-FFF2-40B4-BE49-F238E27FC236}">
                <a16:creationId xmlns:a16="http://schemas.microsoft.com/office/drawing/2014/main" id="{C14276B0-5F02-F24C-868A-AB4FD0D364F5}"/>
              </a:ext>
            </a:extLst>
          </p:cNvPr>
          <p:cNvSpPr/>
          <p:nvPr/>
        </p:nvSpPr>
        <p:spPr>
          <a:xfrm>
            <a:off x="6031619" y="1891785"/>
            <a:ext cx="199125" cy="434146"/>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6" name="Rectangle 16">
            <a:extLst>
              <a:ext uri="{FF2B5EF4-FFF2-40B4-BE49-F238E27FC236}">
                <a16:creationId xmlns:a16="http://schemas.microsoft.com/office/drawing/2014/main" id="{CADCB37B-8D52-3544-B36A-62351CFF05DE}"/>
              </a:ext>
            </a:extLst>
          </p:cNvPr>
          <p:cNvSpPr/>
          <p:nvPr/>
        </p:nvSpPr>
        <p:spPr>
          <a:xfrm>
            <a:off x="7450402" y="2858413"/>
            <a:ext cx="394118"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0A0E10D-683A-A04C-B35F-1367D8C94168}"/>
              </a:ext>
            </a:extLst>
          </p:cNvPr>
          <p:cNvSpPr>
            <a:spLocks noGrp="1"/>
          </p:cNvSpPr>
          <p:nvPr>
            <p:ph type="sldNum" sz="quarter" idx="12"/>
          </p:nvPr>
        </p:nvSpPr>
        <p:spPr/>
        <p:txBody>
          <a:bodyPr/>
          <a:lstStyle/>
          <a:p>
            <a:fld id="{48F63A3B-78C7-47BE-AE5E-E10140E04643}" type="slidenum">
              <a:rPr lang="en-US" smtClean="0">
                <a:latin typeface="Arial" panose="020B0604020202020204" pitchFamily="34" charset="0"/>
                <a:cs typeface="Arial" panose="020B0604020202020204" pitchFamily="34" charset="0"/>
              </a:r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454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7757B48-F6D0-319C-49C4-B0BE2B998714}"/>
              </a:ext>
            </a:extLst>
          </p:cNvPr>
          <p:cNvGraphicFramePr>
            <a:graphicFrameLocks noGrp="1"/>
          </p:cNvGraphicFramePr>
          <p:nvPr>
            <p:ph idx="4294967295"/>
          </p:nvPr>
        </p:nvGraphicFramePr>
        <p:xfrm>
          <a:off x="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89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C3E12-41FF-B14D-A971-8FB853F8F0B1}"/>
              </a:ext>
            </a:extLst>
          </p:cNvPr>
          <p:cNvSpPr>
            <a:spLocks noGrp="1"/>
          </p:cNvSpPr>
          <p:nvPr>
            <p:ph type="body" sz="quarter" idx="4294967295"/>
          </p:nvPr>
        </p:nvSpPr>
        <p:spPr>
          <a:xfrm>
            <a:off x="956072" y="2982981"/>
            <a:ext cx="4526032" cy="892038"/>
          </a:xfrm>
        </p:spPr>
        <p:txBody>
          <a:bodyPr>
            <a:noAutofit/>
          </a:bodyPr>
          <a:lstStyle/>
          <a:p>
            <a:pPr marL="0" indent="0">
              <a:buNone/>
            </a:pPr>
            <a:r>
              <a:rPr lang="en-US" sz="3200" b="1" dirty="0">
                <a:latin typeface="+mn-lt"/>
                <a:cs typeface="Calibri" panose="020F0502020204030204" pitchFamily="34" charset="0"/>
              </a:rPr>
              <a:t>Health Break- </a:t>
            </a:r>
            <a:r>
              <a:rPr lang="en-US" sz="3200" b="1" dirty="0">
                <a:cs typeface="Calibri" panose="020F0502020204030204" pitchFamily="34" charset="0"/>
              </a:rPr>
              <a:t>5 </a:t>
            </a:r>
            <a:r>
              <a:rPr lang="en-US" sz="3200" b="1" dirty="0">
                <a:latin typeface="+mn-lt"/>
                <a:cs typeface="Calibri" panose="020F0502020204030204" pitchFamily="34" charset="0"/>
              </a:rPr>
              <a:t>minutes </a:t>
            </a:r>
            <a:endParaRPr lang="en-US" sz="3200" b="1" dirty="0">
              <a:solidFill>
                <a:schemeClr val="tx1"/>
              </a:solidFill>
              <a:latin typeface="+mn-lt"/>
              <a:cs typeface="Calibri" panose="020F0502020204030204" pitchFamily="34" charset="0"/>
            </a:endParaRPr>
          </a:p>
          <a:p>
            <a:endParaRPr lang="en-KE" sz="3200" dirty="0">
              <a:solidFill>
                <a:schemeClr val="tx1"/>
              </a:solidFill>
              <a:latin typeface="+mn-lt"/>
            </a:endParaRPr>
          </a:p>
        </p:txBody>
      </p:sp>
      <p:pic>
        <p:nvPicPr>
          <p:cNvPr id="8" name="Picture 7">
            <a:extLst>
              <a:ext uri="{FF2B5EF4-FFF2-40B4-BE49-F238E27FC236}">
                <a16:creationId xmlns:a16="http://schemas.microsoft.com/office/drawing/2014/main" id="{4F574B14-622A-524D-B247-87B7091CC1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05671" y="1549401"/>
            <a:ext cx="5718435" cy="3759198"/>
          </a:xfrm>
          <a:prstGeom prst="rect">
            <a:avLst/>
          </a:prstGeom>
        </p:spPr>
      </p:pic>
    </p:spTree>
    <p:extLst>
      <p:ext uri="{BB962C8B-B14F-4D97-AF65-F5344CB8AC3E}">
        <p14:creationId xmlns:p14="http://schemas.microsoft.com/office/powerpoint/2010/main" val="2150325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12E1-D841-B64B-1991-61749FEFF839}"/>
              </a:ext>
            </a:extLst>
          </p:cNvPr>
          <p:cNvSpPr>
            <a:spLocks noGrp="1"/>
          </p:cNvSpPr>
          <p:nvPr>
            <p:ph type="ctrTitle"/>
          </p:nvPr>
        </p:nvSpPr>
        <p:spPr>
          <a:xfrm>
            <a:off x="3158884" y="1591056"/>
            <a:ext cx="5705856" cy="3264408"/>
          </a:xfrm>
        </p:spPr>
        <p:txBody>
          <a:bodyPr/>
          <a:lstStyle/>
          <a:p>
            <a:pPr algn="ctr"/>
            <a:r>
              <a:rPr lang="en-GB" b="1" dirty="0"/>
              <a:t>Normative standards</a:t>
            </a:r>
          </a:p>
        </p:txBody>
      </p:sp>
    </p:spTree>
    <p:extLst>
      <p:ext uri="{BB962C8B-B14F-4D97-AF65-F5344CB8AC3E}">
        <p14:creationId xmlns:p14="http://schemas.microsoft.com/office/powerpoint/2010/main" val="3514205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CF39-EED0-4E4F-B18C-C7564A97FC8A}"/>
              </a:ext>
            </a:extLst>
          </p:cNvPr>
          <p:cNvSpPr>
            <a:spLocks noGrp="1"/>
          </p:cNvSpPr>
          <p:nvPr>
            <p:ph type="title"/>
          </p:nvPr>
        </p:nvSpPr>
        <p:spPr>
          <a:xfrm>
            <a:off x="643467" y="321734"/>
            <a:ext cx="10905066" cy="1135737"/>
          </a:xfrm>
        </p:spPr>
        <p:txBody>
          <a:bodyPr>
            <a:normAutofit/>
          </a:bodyPr>
          <a:lstStyle/>
          <a:p>
            <a:r>
              <a:rPr lang="en-US" sz="3600" b="1" dirty="0"/>
              <a:t>African Human Rights System – Select Overview </a:t>
            </a:r>
          </a:p>
        </p:txBody>
      </p:sp>
      <p:graphicFrame>
        <p:nvGraphicFramePr>
          <p:cNvPr id="4" name="Content Placeholder 3">
            <a:extLst>
              <a:ext uri="{FF2B5EF4-FFF2-40B4-BE49-F238E27FC236}">
                <a16:creationId xmlns:a16="http://schemas.microsoft.com/office/drawing/2014/main" id="{30F0DFF0-0430-7148-9906-5E059A5013C6}"/>
              </a:ext>
            </a:extLst>
          </p:cNvPr>
          <p:cNvGraphicFramePr>
            <a:graphicFrameLocks noGrp="1"/>
          </p:cNvGraphicFramePr>
          <p:nvPr>
            <p:ph idx="1"/>
            <p:extLst>
              <p:ext uri="{D42A27DB-BD31-4B8C-83A1-F6EECF244321}">
                <p14:modId xmlns:p14="http://schemas.microsoft.com/office/powerpoint/2010/main" val="2342001167"/>
              </p:ext>
            </p:extLst>
          </p:nvPr>
        </p:nvGraphicFramePr>
        <p:xfrm>
          <a:off x="643467" y="1240077"/>
          <a:ext cx="10905066" cy="4936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450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0E95-B4E1-6D67-8943-AC65C8DAB7A4}"/>
              </a:ext>
            </a:extLst>
          </p:cNvPr>
          <p:cNvSpPr>
            <a:spLocks noGrp="1"/>
          </p:cNvSpPr>
          <p:nvPr>
            <p:ph type="title"/>
          </p:nvPr>
        </p:nvSpPr>
        <p:spPr/>
        <p:txBody>
          <a:bodyPr/>
          <a:lstStyle/>
          <a:p>
            <a:r>
              <a:rPr lang="en-GB" dirty="0"/>
              <a:t>International Frameworks </a:t>
            </a:r>
          </a:p>
        </p:txBody>
      </p:sp>
      <p:sp>
        <p:nvSpPr>
          <p:cNvPr id="3" name="Content Placeholder 2">
            <a:extLst>
              <a:ext uri="{FF2B5EF4-FFF2-40B4-BE49-F238E27FC236}">
                <a16:creationId xmlns:a16="http://schemas.microsoft.com/office/drawing/2014/main" id="{23398607-3FB1-3253-090A-45434607EC3D}"/>
              </a:ext>
            </a:extLst>
          </p:cNvPr>
          <p:cNvSpPr>
            <a:spLocks noGrp="1"/>
          </p:cNvSpPr>
          <p:nvPr>
            <p:ph idx="1"/>
          </p:nvPr>
        </p:nvSpPr>
        <p:spPr>
          <a:xfrm>
            <a:off x="838200" y="1828800"/>
            <a:ext cx="10515600" cy="4343400"/>
          </a:xfrm>
        </p:spPr>
        <p:txBody>
          <a:bodyPr/>
          <a:lstStyle/>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Convention on the Elimination of All Forms of Discrimination Against Women</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Convention on the Nationality of Married Women</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Convention on the Political Rights of Women</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Convention for the Suppression of the Traffic in Persons and of the Exploitation of the Prostitution of Others</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International Covenant on Civil and Political Rights(arts. 2, 3 and 26)</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International Covenant on Economic, Social and Cultural Rights (arts. 2, 3 and 7(i))</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United Nations Standard Minimum Rules for the Treatment of Prisoners (paras. 6, 8, 23 and 53)</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effectLst/>
                <a:latin typeface="Cambria" panose="02040503050406030204" pitchFamily="18" charset="0"/>
                <a:ea typeface="Calibri" panose="020F0502020204030204" pitchFamily="34" charset="0"/>
                <a:cs typeface="Times New Roman" panose="02020603050405020304" pitchFamily="18" charset="0"/>
              </a:rPr>
              <a:t>Universal Declaration of Human Rights </a:t>
            </a:r>
            <a:endParaRPr lang="en-GB" dirty="0"/>
          </a:p>
        </p:txBody>
      </p:sp>
    </p:spTree>
    <p:extLst>
      <p:ext uri="{BB962C8B-B14F-4D97-AF65-F5344CB8AC3E}">
        <p14:creationId xmlns:p14="http://schemas.microsoft.com/office/powerpoint/2010/main" val="1752014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15D-21DD-AD4E-B32D-D5BBD38F7A5A}"/>
              </a:ext>
            </a:extLst>
          </p:cNvPr>
          <p:cNvSpPr>
            <a:spLocks noGrp="1"/>
          </p:cNvSpPr>
          <p:nvPr>
            <p:ph type="title"/>
          </p:nvPr>
        </p:nvSpPr>
        <p:spPr/>
        <p:txBody>
          <a:bodyPr/>
          <a:lstStyle/>
          <a:p>
            <a:r>
              <a:rPr lang="it-IT"/>
              <a:t>UDHR</a:t>
            </a:r>
          </a:p>
        </p:txBody>
      </p:sp>
      <p:sp>
        <p:nvSpPr>
          <p:cNvPr id="3" name="Content Placeholder 2">
            <a:extLst>
              <a:ext uri="{FF2B5EF4-FFF2-40B4-BE49-F238E27FC236}">
                <a16:creationId xmlns:a16="http://schemas.microsoft.com/office/drawing/2014/main" id="{D371EE9F-A9C1-DC41-B822-B70E30E4958F}"/>
              </a:ext>
            </a:extLst>
          </p:cNvPr>
          <p:cNvSpPr>
            <a:spLocks noGrp="1"/>
          </p:cNvSpPr>
          <p:nvPr>
            <p:ph idx="1"/>
          </p:nvPr>
        </p:nvSpPr>
        <p:spPr/>
        <p:txBody>
          <a:bodyPr>
            <a:normAutofit fontScale="92500" lnSpcReduction="10000"/>
          </a:bodyPr>
          <a:lstStyle/>
          <a:p>
            <a:pPr marL="0" indent="0">
              <a:buNone/>
            </a:pPr>
            <a:r>
              <a:rPr lang="en-GB" u="sng" dirty="0"/>
              <a:t>Article 1</a:t>
            </a:r>
            <a:r>
              <a:rPr lang="en-GB" dirty="0"/>
              <a:t>: </a:t>
            </a:r>
          </a:p>
          <a:p>
            <a:pPr marL="0" indent="0" algn="ctr">
              <a:buNone/>
            </a:pPr>
            <a:endParaRPr lang="en-GB" dirty="0"/>
          </a:p>
          <a:p>
            <a:pPr marL="0" indent="0" algn="ctr">
              <a:buNone/>
            </a:pPr>
            <a:r>
              <a:rPr lang="en-GB" dirty="0"/>
              <a:t>“</a:t>
            </a:r>
            <a:r>
              <a:rPr lang="en-GB" i="1" dirty="0"/>
              <a:t>All human beings are born free and equal in dignity and rights</a:t>
            </a:r>
            <a:r>
              <a:rPr lang="en-GB" dirty="0"/>
              <a:t>”, while </a:t>
            </a:r>
          </a:p>
          <a:p>
            <a:pPr marL="0" indent="0">
              <a:buNone/>
            </a:pPr>
            <a:r>
              <a:rPr lang="en-GB" u="sng" dirty="0"/>
              <a:t>Article 2</a:t>
            </a:r>
            <a:r>
              <a:rPr lang="en-GB" dirty="0"/>
              <a:t>: </a:t>
            </a:r>
          </a:p>
          <a:p>
            <a:pPr marL="0" indent="0" algn="ctr">
              <a:buNone/>
            </a:pPr>
            <a:endParaRPr lang="en-GB" dirty="0"/>
          </a:p>
          <a:p>
            <a:pPr marL="0" indent="0" algn="ctr">
              <a:buNone/>
            </a:pPr>
            <a:r>
              <a:rPr lang="en-GB" dirty="0"/>
              <a:t>“</a:t>
            </a:r>
            <a:r>
              <a:rPr lang="en-GB" i="1" dirty="0"/>
              <a:t>everyone is entitled to all the rights and freedoms set forth in this Declaration, without distinction of any kind, such as race, colour, sex, language, religion, … birth or other status</a:t>
            </a:r>
            <a:r>
              <a:rPr lang="en-GB" dirty="0"/>
              <a:t>”</a:t>
            </a:r>
            <a:endParaRPr lang="it-IT" dirty="0"/>
          </a:p>
        </p:txBody>
      </p:sp>
    </p:spTree>
    <p:extLst>
      <p:ext uri="{BB962C8B-B14F-4D97-AF65-F5344CB8AC3E}">
        <p14:creationId xmlns:p14="http://schemas.microsoft.com/office/powerpoint/2010/main" val="3932966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6">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38">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D0A57A4-52C3-025E-E94D-0668874A6CC2}"/>
              </a:ext>
            </a:extLst>
          </p:cNvPr>
          <p:cNvSpPr>
            <a:spLocks noGrp="1"/>
          </p:cNvSpPr>
          <p:nvPr>
            <p:ph type="title"/>
          </p:nvPr>
        </p:nvSpPr>
        <p:spPr>
          <a:xfrm>
            <a:off x="5991225" y="279400"/>
            <a:ext cx="5362576" cy="1892300"/>
          </a:xfrm>
        </p:spPr>
        <p:txBody>
          <a:bodyPr>
            <a:normAutofit/>
          </a:bodyPr>
          <a:lstStyle/>
          <a:p>
            <a:r>
              <a:rPr lang="en-KE" b="1"/>
              <a:t>Background </a:t>
            </a:r>
          </a:p>
        </p:txBody>
      </p:sp>
      <p:graphicFrame>
        <p:nvGraphicFramePr>
          <p:cNvPr id="25" name="Content Placeholder 2">
            <a:extLst>
              <a:ext uri="{FF2B5EF4-FFF2-40B4-BE49-F238E27FC236}">
                <a16:creationId xmlns:a16="http://schemas.microsoft.com/office/drawing/2014/main" id="{3780C65B-E475-321F-888D-E466075B7CB7}"/>
              </a:ext>
            </a:extLst>
          </p:cNvPr>
          <p:cNvGraphicFramePr>
            <a:graphicFrameLocks noGrp="1"/>
          </p:cNvGraphicFramePr>
          <p:nvPr>
            <p:ph idx="1"/>
            <p:extLst>
              <p:ext uri="{D42A27DB-BD31-4B8C-83A1-F6EECF244321}">
                <p14:modId xmlns:p14="http://schemas.microsoft.com/office/powerpoint/2010/main" val="1397171326"/>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4651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toy&#10;&#10;Description automatically generated">
            <a:extLst>
              <a:ext uri="{FF2B5EF4-FFF2-40B4-BE49-F238E27FC236}">
                <a16:creationId xmlns:a16="http://schemas.microsoft.com/office/drawing/2014/main" id="{FFD613AC-93D7-4137-B14D-5BBA6A24571B}"/>
              </a:ext>
            </a:extLst>
          </p:cNvPr>
          <p:cNvPicPr>
            <a:picLocks noChangeAspect="1"/>
          </p:cNvPicPr>
          <p:nvPr/>
        </p:nvPicPr>
        <p:blipFill rotWithShape="1">
          <a:blip r:embed="rId3"/>
          <a:srcRect t="1753" r="1108"/>
          <a:stretch/>
        </p:blipFill>
        <p:spPr>
          <a:xfrm>
            <a:off x="1306695" y="290994"/>
            <a:ext cx="9217153" cy="6192492"/>
          </a:xfrm>
          <a:prstGeom prst="rect">
            <a:avLst/>
          </a:prstGeom>
        </p:spPr>
      </p:pic>
      <p:sp>
        <p:nvSpPr>
          <p:cNvPr id="4" name="Footer Placeholder 3"/>
          <p:cNvSpPr>
            <a:spLocks noGrp="1"/>
          </p:cNvSpPr>
          <p:nvPr>
            <p:ph type="ftr" sz="quarter" idx="3"/>
          </p:nvPr>
        </p:nvSpPr>
        <p:spPr>
          <a:xfrm>
            <a:off x="3306101" y="5350789"/>
            <a:ext cx="5837899" cy="375351"/>
          </a:xfrm>
          <a:prstGeom prst="rect">
            <a:avLst/>
          </a:prstGeom>
        </p:spPr>
        <p:txBody>
          <a:bodyPr vert="horz" lIns="91440" tIns="45720" rIns="91440" bIns="45720" rtlCol="0" anchor="ctr"/>
          <a:lstStyle>
            <a:defPPr>
              <a:defRPr lang="en-US"/>
            </a:defPPr>
            <a:lvl1pPr marL="0" algn="r" defTabSz="457200" rtl="0" eaLnBrk="1" latinLnBrk="0" hangingPunct="1">
              <a:defRPr sz="1200" u="none"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M3|The Normative Framework </a:t>
            </a:r>
            <a:endParaRPr lang="it-IT" dirty="0"/>
          </a:p>
        </p:txBody>
      </p:sp>
      <p:sp>
        <p:nvSpPr>
          <p:cNvPr id="7" name="Rectangle 6">
            <a:extLst>
              <a:ext uri="{FF2B5EF4-FFF2-40B4-BE49-F238E27FC236}">
                <a16:creationId xmlns:a16="http://schemas.microsoft.com/office/drawing/2014/main" id="{77ADB7B2-D12C-3D4E-8FBA-E347DAAA82C4}"/>
              </a:ext>
            </a:extLst>
          </p:cNvPr>
          <p:cNvSpPr/>
          <p:nvPr/>
        </p:nvSpPr>
        <p:spPr>
          <a:xfrm>
            <a:off x="589281" y="6476494"/>
            <a:ext cx="2632452" cy="276999"/>
          </a:xfrm>
          <a:prstGeom prst="rect">
            <a:avLst/>
          </a:prstGeom>
          <a:noFill/>
        </p:spPr>
        <p:txBody>
          <a:bodyPr wrap="none" rtlCol="0">
            <a:spAutoFit/>
          </a:bodyPr>
          <a:lstStyle/>
          <a:p>
            <a:r>
              <a:rPr lang="en-GB" sz="1200" dirty="0">
                <a:solidFill>
                  <a:schemeClr val="tx1">
                    <a:lumMod val="65000"/>
                    <a:lumOff val="35000"/>
                  </a:schemeClr>
                </a:solidFill>
              </a:rPr>
              <a:t>Photo credit: UN Women Ukraine</a:t>
            </a:r>
          </a:p>
        </p:txBody>
      </p:sp>
      <p:sp>
        <p:nvSpPr>
          <p:cNvPr id="2" name="Title 1"/>
          <p:cNvSpPr>
            <a:spLocks noGrp="1"/>
          </p:cNvSpPr>
          <p:nvPr>
            <p:ph type="title"/>
          </p:nvPr>
        </p:nvSpPr>
        <p:spPr>
          <a:xfrm>
            <a:off x="2565806" y="0"/>
            <a:ext cx="2458720" cy="1143000"/>
          </a:xfrm>
        </p:spPr>
        <p:txBody>
          <a:bodyPr>
            <a:normAutofit fontScale="90000"/>
          </a:bodyPr>
          <a:lstStyle/>
          <a:p>
            <a:r>
              <a:rPr lang="en-GB" dirty="0"/>
              <a:t>CEDAW	</a:t>
            </a:r>
          </a:p>
        </p:txBody>
      </p:sp>
      <p:sp>
        <p:nvSpPr>
          <p:cNvPr id="3" name="Content Placeholder 2"/>
          <p:cNvSpPr>
            <a:spLocks noGrp="1"/>
          </p:cNvSpPr>
          <p:nvPr>
            <p:ph idx="1"/>
          </p:nvPr>
        </p:nvSpPr>
        <p:spPr>
          <a:xfrm>
            <a:off x="1706880" y="4334602"/>
            <a:ext cx="9875520" cy="1994828"/>
          </a:xfrm>
        </p:spPr>
        <p:txBody>
          <a:bodyPr>
            <a:normAutofit fontScale="92500" lnSpcReduction="10000"/>
          </a:bodyPr>
          <a:lstStyle/>
          <a:p>
            <a:pPr marL="0" indent="0" algn="r">
              <a:buNone/>
            </a:pPr>
            <a:endParaRPr lang="en-GB" dirty="0"/>
          </a:p>
          <a:p>
            <a:pPr algn="r"/>
            <a:r>
              <a:rPr lang="en-GB" dirty="0">
                <a:solidFill>
                  <a:schemeClr val="bg1"/>
                </a:solidFill>
                <a:highlight>
                  <a:srgbClr val="62BCC8"/>
                </a:highlight>
              </a:rPr>
              <a:t>Principle of substantive equality </a:t>
            </a:r>
          </a:p>
          <a:p>
            <a:pPr algn="r"/>
            <a:r>
              <a:rPr lang="en-GB" dirty="0">
                <a:solidFill>
                  <a:schemeClr val="bg1"/>
                </a:solidFill>
                <a:highlight>
                  <a:srgbClr val="62BCC8"/>
                </a:highlight>
              </a:rPr>
              <a:t>Principle of non-discrimination</a:t>
            </a:r>
          </a:p>
          <a:p>
            <a:pPr algn="r"/>
            <a:r>
              <a:rPr lang="en-GB" dirty="0">
                <a:solidFill>
                  <a:schemeClr val="bg1"/>
                </a:solidFill>
                <a:highlight>
                  <a:srgbClr val="62BCC8"/>
                </a:highlight>
              </a:rPr>
              <a:t>Liability of states</a:t>
            </a:r>
          </a:p>
        </p:txBody>
      </p:sp>
    </p:spTree>
    <p:extLst>
      <p:ext uri="{BB962C8B-B14F-4D97-AF65-F5344CB8AC3E}">
        <p14:creationId xmlns:p14="http://schemas.microsoft.com/office/powerpoint/2010/main" val="3330145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74639"/>
            <a:ext cx="9875520" cy="1143000"/>
          </a:xfrm>
        </p:spPr>
        <p:txBody>
          <a:bodyPr anchor="ctr">
            <a:normAutofit fontScale="90000"/>
          </a:bodyPr>
          <a:lstStyle/>
          <a:p>
            <a:r>
              <a:rPr lang="en-GB" b="1" dirty="0"/>
              <a:t>The Principle of Equality &amp; Non-Discrimination</a:t>
            </a:r>
          </a:p>
        </p:txBody>
      </p:sp>
      <p:sp>
        <p:nvSpPr>
          <p:cNvPr id="3" name="Content Placeholder 2"/>
          <p:cNvSpPr>
            <a:spLocks noGrp="1"/>
          </p:cNvSpPr>
          <p:nvPr>
            <p:ph sz="half" idx="1"/>
          </p:nvPr>
        </p:nvSpPr>
        <p:spPr>
          <a:xfrm>
            <a:off x="1158240" y="1600201"/>
            <a:ext cx="4846320" cy="4525963"/>
          </a:xfrm>
        </p:spPr>
        <p:txBody>
          <a:bodyPr>
            <a:normAutofit fontScale="92500"/>
          </a:bodyPr>
          <a:lstStyle/>
          <a:p>
            <a:pPr marL="0" indent="0">
              <a:lnSpc>
                <a:spcPct val="90000"/>
              </a:lnSpc>
              <a:buNone/>
            </a:pPr>
            <a:r>
              <a:rPr lang="en-GB" sz="2880" dirty="0"/>
              <a:t>Four dimensions: </a:t>
            </a:r>
          </a:p>
          <a:p>
            <a:pPr marL="548640" indent="-548640">
              <a:lnSpc>
                <a:spcPct val="90000"/>
              </a:lnSpc>
              <a:buAutoNum type="arabicPeriod"/>
            </a:pPr>
            <a:r>
              <a:rPr lang="en-GB" sz="2880" dirty="0"/>
              <a:t>Redressing disadvantage</a:t>
            </a:r>
          </a:p>
          <a:p>
            <a:pPr marL="548640" indent="-548640">
              <a:lnSpc>
                <a:spcPct val="90000"/>
              </a:lnSpc>
              <a:buAutoNum type="arabicPeriod"/>
            </a:pPr>
            <a:r>
              <a:rPr lang="en-GB" sz="2880" dirty="0"/>
              <a:t>Countering stigma, discrimination, prejudice and violence</a:t>
            </a:r>
          </a:p>
          <a:p>
            <a:pPr marL="548640" indent="-548640">
              <a:lnSpc>
                <a:spcPct val="90000"/>
              </a:lnSpc>
              <a:buAutoNum type="arabicPeriod"/>
            </a:pPr>
            <a:r>
              <a:rPr lang="en-GB" sz="2880" dirty="0"/>
              <a:t>Transforming social and institutional structures</a:t>
            </a:r>
          </a:p>
          <a:p>
            <a:pPr marL="548640" indent="-548640">
              <a:lnSpc>
                <a:spcPct val="90000"/>
              </a:lnSpc>
              <a:buAutoNum type="arabicPeriod"/>
            </a:pPr>
            <a:r>
              <a:rPr lang="en-GB" sz="2880" dirty="0"/>
              <a:t>Facilitating social and political participation</a:t>
            </a:r>
          </a:p>
        </p:txBody>
      </p:sp>
      <p:sp>
        <p:nvSpPr>
          <p:cNvPr id="4" name="Footer Placeholder 3"/>
          <p:cNvSpPr>
            <a:spLocks noGrp="1"/>
          </p:cNvSpPr>
          <p:nvPr>
            <p:ph type="ftr" sz="quarter" idx="3"/>
          </p:nvPr>
        </p:nvSpPr>
        <p:spPr>
          <a:xfrm>
            <a:off x="3306101" y="5350789"/>
            <a:ext cx="5837899" cy="375351"/>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u="none"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M3|The Normative Framework </a:t>
            </a:r>
            <a:endParaRPr lang="it-IT" dirty="0"/>
          </a:p>
        </p:txBody>
      </p:sp>
      <p:pic>
        <p:nvPicPr>
          <p:cNvPr id="6" name="Picture 5" descr="A picture containing text&#10;&#10;Description automatically generated">
            <a:extLst>
              <a:ext uri="{FF2B5EF4-FFF2-40B4-BE49-F238E27FC236}">
                <a16:creationId xmlns:a16="http://schemas.microsoft.com/office/drawing/2014/main" id="{7513E930-4A47-4ADC-A73A-0749974C21F6}"/>
              </a:ext>
            </a:extLst>
          </p:cNvPr>
          <p:cNvPicPr>
            <a:picLocks noChangeAspect="1"/>
          </p:cNvPicPr>
          <p:nvPr/>
        </p:nvPicPr>
        <p:blipFill>
          <a:blip r:embed="rId3"/>
          <a:stretch>
            <a:fillRect/>
          </a:stretch>
        </p:blipFill>
        <p:spPr>
          <a:xfrm>
            <a:off x="6191205" y="1417639"/>
            <a:ext cx="4708525" cy="4708525"/>
          </a:xfrm>
          <a:prstGeom prst="rect">
            <a:avLst/>
          </a:prstGeom>
        </p:spPr>
      </p:pic>
    </p:spTree>
    <p:extLst>
      <p:ext uri="{BB962C8B-B14F-4D97-AF65-F5344CB8AC3E}">
        <p14:creationId xmlns:p14="http://schemas.microsoft.com/office/powerpoint/2010/main" val="279888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E654-D4BA-310A-0862-AD5249A4B2A5}"/>
              </a:ext>
            </a:extLst>
          </p:cNvPr>
          <p:cNvSpPr>
            <a:spLocks noGrp="1"/>
          </p:cNvSpPr>
          <p:nvPr>
            <p:ph type="title"/>
          </p:nvPr>
        </p:nvSpPr>
        <p:spPr/>
        <p:txBody>
          <a:bodyPr/>
          <a:lstStyle/>
          <a:p>
            <a:pPr algn="ctr"/>
            <a:r>
              <a:rPr lang="en-GB" b="1" dirty="0"/>
              <a:t>Temporary Special Measures </a:t>
            </a:r>
          </a:p>
        </p:txBody>
      </p:sp>
      <p:pic>
        <p:nvPicPr>
          <p:cNvPr id="4" name="Content Placeholder 3" descr="A picture containing room&#10;&#10;Description automatically generated">
            <a:extLst>
              <a:ext uri="{FF2B5EF4-FFF2-40B4-BE49-F238E27FC236}">
                <a16:creationId xmlns:a16="http://schemas.microsoft.com/office/drawing/2014/main" id="{10782E4B-9A00-B2BA-AB6D-B5777FFB76E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10396" y="1590483"/>
            <a:ext cx="4571207" cy="4571207"/>
          </a:xfrm>
          <a:prstGeom prst="rect">
            <a:avLst/>
          </a:prstGeom>
        </p:spPr>
      </p:pic>
    </p:spTree>
    <p:extLst>
      <p:ext uri="{BB962C8B-B14F-4D97-AF65-F5344CB8AC3E}">
        <p14:creationId xmlns:p14="http://schemas.microsoft.com/office/powerpoint/2010/main" val="279969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1618593" y="386385"/>
            <a:ext cx="9235385" cy="9274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rgbClr val="0569C8"/>
                </a:solidFill>
                <a:latin typeface="+mj-lt"/>
                <a:ea typeface="+mj-ea"/>
                <a:cs typeface="ＭＳ Ｐゴシック" charset="0"/>
              </a:defRPr>
            </a:lvl1pPr>
            <a:lvl2pPr algn="l" rtl="0" eaLnBrk="0" fontAlgn="base" hangingPunct="0">
              <a:spcBef>
                <a:spcPct val="0"/>
              </a:spcBef>
              <a:spcAft>
                <a:spcPct val="0"/>
              </a:spcAft>
              <a:defRPr sz="3200" b="1">
                <a:solidFill>
                  <a:srgbClr val="0569C8"/>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0569C8"/>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0569C8"/>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0569C8"/>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rgbClr val="0569C8"/>
                </a:solidFill>
                <a:latin typeface="Arial" charset="0"/>
                <a:ea typeface="ＭＳ Ｐゴシック" charset="0"/>
              </a:defRPr>
            </a:lvl6pPr>
            <a:lvl7pPr marL="914400" algn="l" rtl="0" fontAlgn="base">
              <a:spcBef>
                <a:spcPct val="0"/>
              </a:spcBef>
              <a:spcAft>
                <a:spcPct val="0"/>
              </a:spcAft>
              <a:defRPr sz="3200" b="1">
                <a:solidFill>
                  <a:srgbClr val="0569C8"/>
                </a:solidFill>
                <a:latin typeface="Arial" charset="0"/>
                <a:ea typeface="ＭＳ Ｐゴシック" charset="0"/>
              </a:defRPr>
            </a:lvl7pPr>
            <a:lvl8pPr marL="1371600" algn="l" rtl="0" fontAlgn="base">
              <a:spcBef>
                <a:spcPct val="0"/>
              </a:spcBef>
              <a:spcAft>
                <a:spcPct val="0"/>
              </a:spcAft>
              <a:defRPr sz="3200" b="1">
                <a:solidFill>
                  <a:srgbClr val="0569C8"/>
                </a:solidFill>
                <a:latin typeface="Arial" charset="0"/>
                <a:ea typeface="ＭＳ Ｐゴシック" charset="0"/>
              </a:defRPr>
            </a:lvl8pPr>
            <a:lvl9pPr marL="1828800" algn="l" rtl="0" fontAlgn="base">
              <a:spcBef>
                <a:spcPct val="0"/>
              </a:spcBef>
              <a:spcAft>
                <a:spcPct val="0"/>
              </a:spcAft>
              <a:defRPr sz="3200" b="1">
                <a:solidFill>
                  <a:srgbClr val="0569C8"/>
                </a:solidFill>
                <a:latin typeface="Arial" charset="0"/>
                <a:ea typeface="ＭＳ Ｐゴシック" charset="0"/>
              </a:defRPr>
            </a:lvl9pPr>
          </a:lstStyle>
          <a:p>
            <a:pPr eaLnBrk="1" hangingPunct="1">
              <a:defRPr/>
            </a:pPr>
            <a:r>
              <a:rPr lang="en-GB" sz="2800" kern="0" dirty="0">
                <a:solidFill>
                  <a:srgbClr val="000000"/>
                </a:solidFill>
                <a:latin typeface="Century Gothic" panose="020B0502020202020204" pitchFamily="34" charset="0"/>
                <a:ea typeface="ＭＳ Ｐゴシック"/>
              </a:rPr>
              <a:t>Using Strategic Litigation to advance Women’s Rights </a:t>
            </a:r>
            <a:endParaRPr lang="fr-FR" sz="2800" kern="0" dirty="0">
              <a:solidFill>
                <a:srgbClr val="000000"/>
              </a:solidFill>
              <a:latin typeface="Century Gothic" panose="020B0502020202020204" pitchFamily="34" charset="0"/>
              <a:ea typeface="ＭＳ Ｐゴシック"/>
            </a:endParaRPr>
          </a:p>
        </p:txBody>
      </p:sp>
      <p:sp>
        <p:nvSpPr>
          <p:cNvPr id="15" name="Rectangle 3"/>
          <p:cNvSpPr txBox="1">
            <a:spLocks noChangeArrowheads="1"/>
          </p:cNvSpPr>
          <p:nvPr/>
        </p:nvSpPr>
        <p:spPr bwMode="auto">
          <a:xfrm>
            <a:off x="1338021" y="1236132"/>
            <a:ext cx="8756543" cy="5478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81000" indent="-381000" algn="l" rtl="0" eaLnBrk="0" fontAlgn="base" hangingPunct="0">
              <a:lnSpc>
                <a:spcPct val="90000"/>
              </a:lnSpc>
              <a:spcBef>
                <a:spcPct val="40000"/>
              </a:spcBef>
              <a:spcAft>
                <a:spcPct val="0"/>
              </a:spcAft>
              <a:buClr>
                <a:srgbClr val="0569C9"/>
              </a:buClr>
              <a:buSzPct val="175000"/>
              <a:buFont typeface="Wingdings" charset="0"/>
              <a:buBlip>
                <a:blip r:embed="rId3"/>
              </a:buBlip>
              <a:defRPr sz="2800">
                <a:solidFill>
                  <a:srgbClr val="808080"/>
                </a:solidFill>
                <a:latin typeface="+mn-lt"/>
                <a:ea typeface="+mn-ea"/>
                <a:cs typeface="ＭＳ Ｐゴシック" charset="0"/>
              </a:defRPr>
            </a:lvl1pPr>
            <a:lvl2pPr marL="1054100" indent="-285750" algn="l" rtl="0" eaLnBrk="0" fontAlgn="base" hangingPunct="0">
              <a:lnSpc>
                <a:spcPct val="90000"/>
              </a:lnSpc>
              <a:spcBef>
                <a:spcPct val="40000"/>
              </a:spcBef>
              <a:spcAft>
                <a:spcPct val="0"/>
              </a:spcAft>
              <a:buSzPct val="150000"/>
              <a:buBlip>
                <a:blip r:embed="rId4"/>
              </a:buBlip>
              <a:defRPr sz="2400">
                <a:solidFill>
                  <a:srgbClr val="808080"/>
                </a:solidFill>
                <a:latin typeface="+mn-lt"/>
                <a:ea typeface="+mn-ea"/>
              </a:defRPr>
            </a:lvl2pPr>
            <a:lvl3pPr marL="1473200" indent="-228600" algn="l" rtl="0" eaLnBrk="0" fontAlgn="base" hangingPunct="0">
              <a:lnSpc>
                <a:spcPct val="90000"/>
              </a:lnSpc>
              <a:spcBef>
                <a:spcPct val="40000"/>
              </a:spcBef>
              <a:spcAft>
                <a:spcPct val="0"/>
              </a:spcAft>
              <a:buClr>
                <a:srgbClr val="0569C9"/>
              </a:buClr>
              <a:buSzPct val="175000"/>
              <a:buFont typeface="Arial" charset="0"/>
              <a:buBlip>
                <a:blip r:embed="rId3"/>
              </a:buBlip>
              <a:defRPr sz="2000">
                <a:solidFill>
                  <a:srgbClr val="808080"/>
                </a:solidFill>
                <a:latin typeface="+mn-lt"/>
                <a:ea typeface="+mn-ea"/>
              </a:defRPr>
            </a:lvl3pPr>
            <a:lvl4pPr marL="1892300" indent="-228600" algn="l" rtl="0" eaLnBrk="0" fontAlgn="base" hangingPunct="0">
              <a:spcBef>
                <a:spcPct val="20000"/>
              </a:spcBef>
              <a:spcAft>
                <a:spcPct val="0"/>
              </a:spcAft>
              <a:buSzPct val="150000"/>
              <a:buBlip>
                <a:blip r:embed="rId4"/>
              </a:buBlip>
              <a:defRPr sz="2000">
                <a:solidFill>
                  <a:srgbClr val="808080"/>
                </a:solidFill>
                <a:latin typeface="+mn-lt"/>
                <a:ea typeface="+mn-ea"/>
              </a:defRPr>
            </a:lvl4pPr>
            <a:lvl5pPr marL="2311400" indent="-228600" algn="l" rtl="0" eaLnBrk="0" fontAlgn="base" hangingPunct="0">
              <a:spcBef>
                <a:spcPct val="20000"/>
              </a:spcBef>
              <a:spcAft>
                <a:spcPct val="0"/>
              </a:spcAft>
              <a:buBlip>
                <a:blip r:embed="rId3"/>
              </a:buBlip>
              <a:defRPr sz="2000">
                <a:solidFill>
                  <a:srgbClr val="808080"/>
                </a:solidFill>
                <a:latin typeface="+mn-lt"/>
                <a:ea typeface="+mn-ea"/>
              </a:defRPr>
            </a:lvl5pPr>
            <a:lvl6pPr marL="2768600" indent="-228600" algn="l" rtl="0" fontAlgn="base">
              <a:spcBef>
                <a:spcPct val="20000"/>
              </a:spcBef>
              <a:spcAft>
                <a:spcPct val="0"/>
              </a:spcAft>
              <a:buBlip>
                <a:blip r:embed="rId3"/>
              </a:buBlip>
              <a:defRPr sz="2000">
                <a:solidFill>
                  <a:srgbClr val="808080"/>
                </a:solidFill>
                <a:latin typeface="+mn-lt"/>
                <a:ea typeface="+mn-ea"/>
              </a:defRPr>
            </a:lvl6pPr>
            <a:lvl7pPr marL="3225800" indent="-228600" algn="l" rtl="0" fontAlgn="base">
              <a:spcBef>
                <a:spcPct val="20000"/>
              </a:spcBef>
              <a:spcAft>
                <a:spcPct val="0"/>
              </a:spcAft>
              <a:buBlip>
                <a:blip r:embed="rId3"/>
              </a:buBlip>
              <a:defRPr sz="2000">
                <a:solidFill>
                  <a:srgbClr val="808080"/>
                </a:solidFill>
                <a:latin typeface="+mn-lt"/>
                <a:ea typeface="+mn-ea"/>
              </a:defRPr>
            </a:lvl7pPr>
            <a:lvl8pPr marL="3683000" indent="-228600" algn="l" rtl="0" fontAlgn="base">
              <a:spcBef>
                <a:spcPct val="20000"/>
              </a:spcBef>
              <a:spcAft>
                <a:spcPct val="0"/>
              </a:spcAft>
              <a:buBlip>
                <a:blip r:embed="rId3"/>
              </a:buBlip>
              <a:defRPr sz="2000">
                <a:solidFill>
                  <a:srgbClr val="808080"/>
                </a:solidFill>
                <a:latin typeface="+mn-lt"/>
                <a:ea typeface="+mn-ea"/>
              </a:defRPr>
            </a:lvl8pPr>
            <a:lvl9pPr marL="4140200" indent="-228600" algn="l" rtl="0" fontAlgn="base">
              <a:spcBef>
                <a:spcPct val="20000"/>
              </a:spcBef>
              <a:spcAft>
                <a:spcPct val="0"/>
              </a:spcAft>
              <a:buBlip>
                <a:blip r:embed="rId3"/>
              </a:buBlip>
              <a:defRPr sz="2000">
                <a:solidFill>
                  <a:srgbClr val="808080"/>
                </a:solidFill>
                <a:latin typeface="+mn-lt"/>
                <a:ea typeface="+mn-ea"/>
              </a:defRPr>
            </a:lvl9pPr>
          </a:lstStyle>
          <a:p>
            <a:pPr marL="0" indent="0" algn="just" eaLnBrk="1" hangingPunct="1">
              <a:buClr>
                <a:schemeClr val="bg1">
                  <a:lumMod val="50000"/>
                </a:schemeClr>
              </a:buClr>
              <a:buNone/>
              <a:defRPr/>
            </a:pPr>
            <a:endParaRPr lang="fr-FR" sz="1800" kern="0" dirty="0">
              <a:latin typeface="Avenir" panose="02000503020000020003" pitchFamily="2" charset="0"/>
              <a:ea typeface="ＭＳ Ｐゴシック"/>
            </a:endParaRPr>
          </a:p>
          <a:p>
            <a:pPr marL="0" indent="0" algn="just" eaLnBrk="1" hangingPunct="1">
              <a:buClr>
                <a:schemeClr val="bg1">
                  <a:lumMod val="50000"/>
                </a:schemeClr>
              </a:buClr>
              <a:buNone/>
              <a:defRPr/>
            </a:pPr>
            <a:endParaRPr lang="fr-FR" sz="1800" kern="0" dirty="0">
              <a:latin typeface="Avenir" panose="02000503020000020003" pitchFamily="2" charset="0"/>
              <a:ea typeface="ＭＳ Ｐゴシック"/>
            </a:endParaRPr>
          </a:p>
        </p:txBody>
      </p:sp>
      <p:sp>
        <p:nvSpPr>
          <p:cNvPr id="3" name="Content Placeholder 2">
            <a:extLst>
              <a:ext uri="{FF2B5EF4-FFF2-40B4-BE49-F238E27FC236}">
                <a16:creationId xmlns:a16="http://schemas.microsoft.com/office/drawing/2014/main" id="{E4791FCE-67BD-3849-EA93-63A500FC95B2}"/>
              </a:ext>
            </a:extLst>
          </p:cNvPr>
          <p:cNvSpPr>
            <a:spLocks noGrp="1"/>
          </p:cNvSpPr>
          <p:nvPr>
            <p:ph sz="half" idx="1"/>
          </p:nvPr>
        </p:nvSpPr>
        <p:spPr>
          <a:xfrm>
            <a:off x="1981200" y="1472340"/>
            <a:ext cx="4038600" cy="4999275"/>
          </a:xfrm>
        </p:spPr>
        <p:txBody>
          <a:bodyPr>
            <a:noAutofit/>
          </a:bodyPr>
          <a:lstStyle/>
          <a:p>
            <a:pPr marL="0" indent="0" algn="just" fontAlgn="base">
              <a:lnSpc>
                <a:spcPct val="90000"/>
              </a:lnSpc>
              <a:spcBef>
                <a:spcPct val="40000"/>
              </a:spcBef>
              <a:spcAft>
                <a:spcPct val="0"/>
              </a:spcAft>
              <a:buClr>
                <a:schemeClr val="bg1">
                  <a:lumMod val="50000"/>
                </a:schemeClr>
              </a:buClr>
              <a:buSzPct val="175000"/>
              <a:buNone/>
              <a:defRPr/>
            </a:pPr>
            <a:r>
              <a:rPr lang="fr-FR" sz="1800" kern="0" dirty="0">
                <a:latin typeface="Century Gothic" panose="020B0502020202020204" pitchFamily="34" charset="0"/>
                <a:ea typeface="ＭＳ Ｐゴシック"/>
              </a:rPr>
              <a:t>			</a:t>
            </a:r>
            <a:r>
              <a:rPr lang="fr-FR" sz="1800" b="1" u="sng" kern="0" dirty="0">
                <a:latin typeface="Century Gothic" panose="020B0502020202020204" pitchFamily="34" charset="0"/>
                <a:ea typeface="ＭＳ Ｐゴシック"/>
              </a:rPr>
              <a:t>ISSUES </a:t>
            </a:r>
          </a:p>
          <a:p>
            <a:pPr marL="0" indent="0" algn="just" fontAlgn="base">
              <a:lnSpc>
                <a:spcPct val="90000"/>
              </a:lnSpc>
              <a:spcBef>
                <a:spcPct val="40000"/>
              </a:spcBef>
              <a:spcAft>
                <a:spcPct val="0"/>
              </a:spcAft>
              <a:buClr>
                <a:schemeClr val="bg1">
                  <a:lumMod val="50000"/>
                </a:schemeClr>
              </a:buClr>
              <a:buSzPct val="175000"/>
              <a:buNone/>
              <a:defRPr/>
            </a:pPr>
            <a:r>
              <a:rPr lang="fr-FR" sz="1800" kern="0" dirty="0">
                <a:latin typeface="Century Gothic" panose="020B0502020202020204" pitchFamily="34" charset="0"/>
                <a:ea typeface="ＭＳ Ｐゴシック"/>
              </a:rPr>
              <a:t>1. </a:t>
            </a:r>
            <a:r>
              <a:rPr lang="fr-FR" sz="1800" u="sng" kern="0" noProof="1">
                <a:solidFill>
                  <a:srgbClr val="336322"/>
                </a:solidFill>
                <a:latin typeface="Century Gothic" panose="020B0502020202020204" pitchFamily="34" charset="0"/>
                <a:ea typeface="ＭＳ Ｐゴシック"/>
              </a:rPr>
              <a:t>Discrimination in law and fact </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2. Dignity </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3. Life, integrity and </a:t>
            </a:r>
            <a:r>
              <a:rPr lang="en-GB" sz="1800" kern="0" noProof="1">
                <a:latin typeface="Century Gothic" panose="020B0502020202020204" pitchFamily="34" charset="0"/>
                <a:ea typeface="ＭＳ Ｐゴシック"/>
              </a:rPr>
              <a:t>security</a:t>
            </a:r>
            <a:r>
              <a:rPr lang="fr-FR" sz="1800" kern="0" noProof="1">
                <a:latin typeface="Century Gothic" panose="020B0502020202020204" pitchFamily="34" charset="0"/>
                <a:ea typeface="ＭＳ Ｐゴシック"/>
              </a:rPr>
              <a:t> of the person </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4. Freedom from violence against women</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5. Harmful practices </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6. Equal rights in mariage </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7. </a:t>
            </a:r>
            <a:r>
              <a:rPr lang="fr-FR" sz="1800" u="sng" kern="0" noProof="1">
                <a:solidFill>
                  <a:srgbClr val="336322"/>
                </a:solidFill>
                <a:latin typeface="Century Gothic" panose="020B0502020202020204" pitchFamily="34" charset="0"/>
                <a:ea typeface="ＭＳ Ｐゴシック"/>
              </a:rPr>
              <a:t>Equal rights in seperation, divorce and annulent of mariage </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8. Access to justice and equal protection before the law </a:t>
            </a:r>
          </a:p>
          <a:p>
            <a:pPr marL="0" indent="0" algn="just" fontAlgn="base">
              <a:lnSpc>
                <a:spcPct val="90000"/>
              </a:lnSpc>
              <a:spcBef>
                <a:spcPct val="40000"/>
              </a:spcBef>
              <a:spcAft>
                <a:spcPct val="0"/>
              </a:spcAft>
              <a:buClr>
                <a:schemeClr val="bg1">
                  <a:lumMod val="50000"/>
                </a:schemeClr>
              </a:buClr>
              <a:buSzPct val="175000"/>
              <a:buNone/>
              <a:defRPr/>
            </a:pPr>
            <a:r>
              <a:rPr lang="fr-FR" sz="1800" kern="0" noProof="1">
                <a:latin typeface="Century Gothic" panose="020B0502020202020204" pitchFamily="34" charset="0"/>
                <a:ea typeface="ＭＳ Ｐゴシック"/>
              </a:rPr>
              <a:t>9. Participation in political and desicion making process </a:t>
            </a:r>
          </a:p>
          <a:p>
            <a:endParaRPr lang="en-KE" sz="1800" dirty="0">
              <a:latin typeface="Century Gothic" panose="020B0502020202020204" pitchFamily="34" charset="0"/>
            </a:endParaRPr>
          </a:p>
        </p:txBody>
      </p:sp>
      <p:sp>
        <p:nvSpPr>
          <p:cNvPr id="6" name="Content Placeholder 5">
            <a:extLst>
              <a:ext uri="{FF2B5EF4-FFF2-40B4-BE49-F238E27FC236}">
                <a16:creationId xmlns:a16="http://schemas.microsoft.com/office/drawing/2014/main" id="{5C5CE6EA-8393-ADE5-84A1-385790790D16}"/>
              </a:ext>
            </a:extLst>
          </p:cNvPr>
          <p:cNvSpPr>
            <a:spLocks noGrp="1"/>
          </p:cNvSpPr>
          <p:nvPr>
            <p:ph sz="half" idx="2"/>
          </p:nvPr>
        </p:nvSpPr>
        <p:spPr>
          <a:xfrm>
            <a:off x="6172200" y="1600200"/>
            <a:ext cx="4495800" cy="5114254"/>
          </a:xfrm>
        </p:spPr>
        <p:txBody>
          <a:bodyPr>
            <a:noAutofit/>
          </a:bodyPr>
          <a:lstStyle/>
          <a:p>
            <a:pPr marL="0" indent="0" algn="just" fontAlgn="base">
              <a:lnSpc>
                <a:spcPct val="90000"/>
              </a:lnSpc>
              <a:spcBef>
                <a:spcPct val="40000"/>
              </a:spcBef>
              <a:spcAft>
                <a:spcPct val="0"/>
              </a:spcAft>
              <a:buClr>
                <a:schemeClr val="bg1">
                  <a:lumMod val="50000"/>
                </a:schemeClr>
              </a:buClr>
              <a:buSzPct val="175000"/>
              <a:buNone/>
              <a:defRPr/>
            </a:pPr>
            <a:r>
              <a:rPr lang="fr-FR" sz="1800" kern="0" dirty="0">
                <a:latin typeface="Century Gothic" panose="020B0502020202020204" pitchFamily="34" charset="0"/>
                <a:ea typeface="ＭＳ Ｐゴシック"/>
              </a:rPr>
              <a:t>10. Right to </a:t>
            </a:r>
            <a:r>
              <a:rPr lang="en-GB" sz="1800" kern="0" dirty="0">
                <a:latin typeface="Century Gothic" panose="020B0502020202020204" pitchFamily="34" charset="0"/>
                <a:ea typeface="ＭＳ Ｐゴシック"/>
              </a:rPr>
              <a:t>peace</a:t>
            </a:r>
          </a:p>
          <a:p>
            <a:pPr marL="0" indent="0" algn="just" fontAlgn="base">
              <a:lnSpc>
                <a:spcPct val="90000"/>
              </a:lnSpc>
              <a:spcBef>
                <a:spcPct val="40000"/>
              </a:spcBef>
              <a:spcAft>
                <a:spcPct val="0"/>
              </a:spcAft>
              <a:buClr>
                <a:schemeClr val="bg1">
                  <a:lumMod val="50000"/>
                </a:schemeClr>
              </a:buClr>
              <a:buSzPct val="175000"/>
              <a:buNone/>
              <a:defRPr/>
            </a:pPr>
            <a:r>
              <a:rPr lang="fr-FR" sz="1800" kern="0" dirty="0">
                <a:latin typeface="Century Gothic" panose="020B0502020202020204" pitchFamily="34" charset="0"/>
                <a:ea typeface="ＭＳ Ｐゴシック"/>
              </a:rPr>
              <a:t>11. Protection in </a:t>
            </a:r>
            <a:r>
              <a:rPr lang="en-GB" sz="1800" kern="0" dirty="0">
                <a:latin typeface="Century Gothic" panose="020B0502020202020204" pitchFamily="34" charset="0"/>
                <a:ea typeface="ＭＳ Ｐゴシック"/>
              </a:rPr>
              <a:t>armed</a:t>
            </a:r>
            <a:r>
              <a:rPr lang="fr-FR" sz="1800" kern="0" dirty="0">
                <a:latin typeface="Century Gothic" panose="020B0502020202020204" pitchFamily="34" charset="0"/>
                <a:ea typeface="ＭＳ Ｐゴシック"/>
              </a:rPr>
              <a:t> </a:t>
            </a:r>
            <a:r>
              <a:rPr lang="fr-FR" sz="1800" kern="0" dirty="0" err="1">
                <a:latin typeface="Century Gothic" panose="020B0502020202020204" pitchFamily="34" charset="0"/>
                <a:ea typeface="ＭＳ Ｐゴシック"/>
              </a:rPr>
              <a:t>conflicts</a:t>
            </a:r>
            <a:endParaRPr lang="fr-FR" sz="1800" kern="0" dirty="0">
              <a:latin typeface="Century Gothic" panose="020B0502020202020204" pitchFamily="34" charset="0"/>
              <a:ea typeface="ＭＳ Ｐゴシック"/>
            </a:endParaRPr>
          </a:p>
          <a:p>
            <a:pPr marL="0" indent="0" algn="just" fontAlgn="base">
              <a:lnSpc>
                <a:spcPct val="90000"/>
              </a:lnSpc>
              <a:spcBef>
                <a:spcPct val="40000"/>
              </a:spcBef>
              <a:spcAft>
                <a:spcPct val="0"/>
              </a:spcAft>
              <a:buClr>
                <a:schemeClr val="bg1">
                  <a:lumMod val="50000"/>
                </a:schemeClr>
              </a:buClr>
              <a:buSzPct val="175000"/>
              <a:buNone/>
              <a:defRPr/>
            </a:pPr>
            <a:r>
              <a:rPr lang="fr-FR" sz="1800" kern="0" dirty="0">
                <a:latin typeface="Century Gothic" panose="020B0502020202020204" pitchFamily="34" charset="0"/>
                <a:ea typeface="ＭＳ Ｐゴシック"/>
              </a:rPr>
              <a:t>12. Education and training </a:t>
            </a:r>
          </a:p>
          <a:p>
            <a:pPr marL="0" indent="0" algn="just" fontAlgn="base">
              <a:lnSpc>
                <a:spcPct val="90000"/>
              </a:lnSpc>
              <a:spcBef>
                <a:spcPct val="40000"/>
              </a:spcBef>
              <a:spcAft>
                <a:spcPct val="0"/>
              </a:spcAft>
              <a:buClr>
                <a:schemeClr val="bg1">
                  <a:lumMod val="50000"/>
                </a:schemeClr>
              </a:buClr>
              <a:buSzPct val="175000"/>
              <a:buNone/>
              <a:defRPr/>
            </a:pPr>
            <a:r>
              <a:rPr lang="fr-FR" sz="1800" kern="0" dirty="0">
                <a:latin typeface="Century Gothic" panose="020B0502020202020204" pitchFamily="34" charset="0"/>
                <a:ea typeface="ＭＳ Ｐゴシック"/>
              </a:rPr>
              <a:t>13</a:t>
            </a:r>
            <a:r>
              <a:rPr lang="fr-FR" sz="1800" u="sng" kern="0" dirty="0">
                <a:solidFill>
                  <a:srgbClr val="336322"/>
                </a:solidFill>
                <a:latin typeface="Century Gothic" panose="020B0502020202020204" pitchFamily="34" charset="0"/>
                <a:ea typeface="ＭＳ Ｐゴシック"/>
              </a:rPr>
              <a:t>. </a:t>
            </a:r>
            <a:r>
              <a:rPr lang="fr-FR" sz="1800" u="sng" kern="0" dirty="0" err="1">
                <a:solidFill>
                  <a:srgbClr val="336322"/>
                </a:solidFill>
                <a:latin typeface="Century Gothic" panose="020B0502020202020204" pitchFamily="34" charset="0"/>
                <a:ea typeface="ＭＳ Ｐゴシック"/>
              </a:rPr>
              <a:t>Economic</a:t>
            </a:r>
            <a:r>
              <a:rPr lang="fr-FR" sz="1800" u="sng" kern="0" dirty="0">
                <a:solidFill>
                  <a:srgbClr val="336322"/>
                </a:solidFill>
                <a:latin typeface="Century Gothic" panose="020B0502020202020204" pitchFamily="34" charset="0"/>
                <a:ea typeface="ＭＳ Ｐゴシック"/>
              </a:rPr>
              <a:t> and </a:t>
            </a:r>
            <a:r>
              <a:rPr lang="fr-FR" sz="1800" u="sng" kern="0" dirty="0" err="1">
                <a:solidFill>
                  <a:srgbClr val="336322"/>
                </a:solidFill>
                <a:latin typeface="Century Gothic" panose="020B0502020202020204" pitchFamily="34" charset="0"/>
                <a:ea typeface="ＭＳ Ｐゴシック"/>
              </a:rPr>
              <a:t>sociol</a:t>
            </a:r>
            <a:r>
              <a:rPr lang="fr-FR" sz="1800" u="sng" kern="0" dirty="0">
                <a:solidFill>
                  <a:srgbClr val="336322"/>
                </a:solidFill>
                <a:latin typeface="Century Gothic" panose="020B0502020202020204" pitchFamily="34" charset="0"/>
                <a:ea typeface="ＭＳ Ｐゴシック"/>
              </a:rPr>
              <a:t> </a:t>
            </a:r>
            <a:r>
              <a:rPr lang="fr-FR" sz="1800" u="sng" kern="0" dirty="0" err="1">
                <a:solidFill>
                  <a:srgbClr val="336322"/>
                </a:solidFill>
                <a:latin typeface="Century Gothic" panose="020B0502020202020204" pitchFamily="34" charset="0"/>
                <a:ea typeface="ＭＳ Ｐゴシック"/>
              </a:rPr>
              <a:t>welfare</a:t>
            </a:r>
            <a:r>
              <a:rPr lang="fr-FR" sz="1800" u="sng" kern="0" dirty="0">
                <a:solidFill>
                  <a:srgbClr val="336322"/>
                </a:solidFill>
                <a:latin typeface="Century Gothic" panose="020B0502020202020204" pitchFamily="34" charset="0"/>
                <a:ea typeface="ＭＳ Ｐゴシック"/>
              </a:rPr>
              <a:t> </a:t>
            </a:r>
            <a:r>
              <a:rPr lang="fr-FR" sz="1800" u="sng" kern="0" dirty="0" err="1">
                <a:solidFill>
                  <a:srgbClr val="336322"/>
                </a:solidFill>
                <a:latin typeface="Century Gothic" panose="020B0502020202020204" pitchFamily="34" charset="0"/>
                <a:ea typeface="ＭＳ Ｐゴシック"/>
              </a:rPr>
              <a:t>rights</a:t>
            </a:r>
            <a:r>
              <a:rPr lang="fr-FR" sz="1800" u="sng" kern="0" dirty="0">
                <a:solidFill>
                  <a:srgbClr val="336322"/>
                </a:solidFill>
                <a:latin typeface="Century Gothic" panose="020B0502020202020204" pitchFamily="34" charset="0"/>
                <a:ea typeface="ＭＳ Ｐゴシック"/>
              </a:rPr>
              <a:t> </a:t>
            </a:r>
          </a:p>
          <a:p>
            <a:pPr marL="0" indent="0" algn="just" fontAlgn="base">
              <a:lnSpc>
                <a:spcPct val="90000"/>
              </a:lnSpc>
              <a:spcBef>
                <a:spcPct val="40000"/>
              </a:spcBef>
              <a:spcAft>
                <a:spcPct val="0"/>
              </a:spcAft>
              <a:buClr>
                <a:schemeClr val="bg1">
                  <a:lumMod val="50000"/>
                </a:schemeClr>
              </a:buClr>
              <a:buSzPct val="175000"/>
              <a:buNone/>
              <a:defRPr/>
            </a:pPr>
            <a:r>
              <a:rPr lang="fr-FR" sz="1800" kern="0" dirty="0">
                <a:latin typeface="Century Gothic" panose="020B0502020202020204" pitchFamily="34" charset="0"/>
                <a:ea typeface="ＭＳ Ｐゴシック"/>
              </a:rPr>
              <a:t>14. </a:t>
            </a:r>
            <a:r>
              <a:rPr lang="fr-FR" sz="1800" kern="0" dirty="0" err="1">
                <a:latin typeface="Century Gothic" panose="020B0502020202020204" pitchFamily="34" charset="0"/>
                <a:ea typeface="ＭＳ Ｐゴシック"/>
              </a:rPr>
              <a:t>Health</a:t>
            </a:r>
            <a:r>
              <a:rPr lang="fr-FR" sz="1800" kern="0" dirty="0">
                <a:latin typeface="Century Gothic" panose="020B0502020202020204" pitchFamily="34" charset="0"/>
                <a:ea typeface="ＭＳ Ｐゴシック"/>
              </a:rPr>
              <a:t> and reproductive </a:t>
            </a:r>
            <a:r>
              <a:rPr lang="fr-FR" sz="1800" kern="0" dirty="0" err="1">
                <a:latin typeface="Century Gothic" panose="020B0502020202020204" pitchFamily="34" charset="0"/>
                <a:ea typeface="ＭＳ Ｐゴシック"/>
              </a:rPr>
              <a:t>rights</a:t>
            </a:r>
            <a:r>
              <a:rPr lang="fr-FR" sz="1800" kern="0" dirty="0">
                <a:latin typeface="Century Gothic" panose="020B0502020202020204" pitchFamily="34" charset="0"/>
                <a:ea typeface="ＭＳ Ｐゴシック"/>
              </a:rPr>
              <a:t> </a:t>
            </a:r>
          </a:p>
          <a:p>
            <a:pPr marL="0" indent="0" algn="just" fontAlgn="base">
              <a:lnSpc>
                <a:spcPct val="90000"/>
              </a:lnSpc>
              <a:spcBef>
                <a:spcPct val="40000"/>
              </a:spcBef>
              <a:spcAft>
                <a:spcPct val="0"/>
              </a:spcAft>
              <a:buClr>
                <a:schemeClr val="bg1">
                  <a:lumMod val="50000"/>
                </a:schemeClr>
              </a:buClr>
              <a:buSzPct val="175000"/>
              <a:buNone/>
              <a:defRPr/>
            </a:pPr>
            <a:r>
              <a:rPr lang="en-KE" sz="1800" dirty="0">
                <a:latin typeface="Century Gothic" panose="020B0502020202020204" pitchFamily="34" charset="0"/>
              </a:rPr>
              <a:t>15. Food security</a:t>
            </a:r>
          </a:p>
          <a:p>
            <a:pPr marL="0" indent="0" algn="just" fontAlgn="base">
              <a:lnSpc>
                <a:spcPct val="90000"/>
              </a:lnSpc>
              <a:spcBef>
                <a:spcPct val="40000"/>
              </a:spcBef>
              <a:spcAft>
                <a:spcPct val="0"/>
              </a:spcAft>
              <a:buClr>
                <a:schemeClr val="bg1">
                  <a:lumMod val="50000"/>
                </a:schemeClr>
              </a:buClr>
              <a:buSzPct val="175000"/>
              <a:buNone/>
              <a:defRPr/>
            </a:pPr>
            <a:r>
              <a:rPr lang="en-KE" sz="1800" dirty="0">
                <a:latin typeface="Century Gothic" panose="020B0502020202020204" pitchFamily="34" charset="0"/>
              </a:rPr>
              <a:t>16. Adequate housing</a:t>
            </a:r>
          </a:p>
          <a:p>
            <a:pPr marL="0" indent="0" algn="just" fontAlgn="base">
              <a:lnSpc>
                <a:spcPct val="90000"/>
              </a:lnSpc>
              <a:spcBef>
                <a:spcPct val="40000"/>
              </a:spcBef>
              <a:spcAft>
                <a:spcPct val="0"/>
              </a:spcAft>
              <a:buClr>
                <a:schemeClr val="bg1">
                  <a:lumMod val="50000"/>
                </a:schemeClr>
              </a:buClr>
              <a:buSzPct val="175000"/>
              <a:buNone/>
              <a:defRPr/>
            </a:pPr>
            <a:r>
              <a:rPr lang="en-KE" sz="1800" dirty="0">
                <a:latin typeface="Century Gothic" panose="020B0502020202020204" pitchFamily="34" charset="0"/>
              </a:rPr>
              <a:t>17. </a:t>
            </a:r>
            <a:r>
              <a:rPr lang="en-KE" sz="1800" u="sng" dirty="0">
                <a:solidFill>
                  <a:srgbClr val="336322"/>
                </a:solidFill>
                <a:latin typeface="Century Gothic" panose="020B0502020202020204" pitchFamily="34" charset="0"/>
              </a:rPr>
              <a:t>Right to positive cultural context</a:t>
            </a:r>
          </a:p>
          <a:p>
            <a:pPr marL="0" indent="0" algn="just" fontAlgn="base">
              <a:lnSpc>
                <a:spcPct val="90000"/>
              </a:lnSpc>
              <a:spcBef>
                <a:spcPct val="40000"/>
              </a:spcBef>
              <a:spcAft>
                <a:spcPct val="0"/>
              </a:spcAft>
              <a:buClr>
                <a:schemeClr val="bg1">
                  <a:lumMod val="50000"/>
                </a:schemeClr>
              </a:buClr>
              <a:buSzPct val="175000"/>
              <a:buNone/>
              <a:defRPr/>
            </a:pPr>
            <a:r>
              <a:rPr lang="en-KE" sz="1800" dirty="0">
                <a:latin typeface="Century Gothic" panose="020B0502020202020204" pitchFamily="34" charset="0"/>
              </a:rPr>
              <a:t>18.Healthy and sustainable environment</a:t>
            </a:r>
          </a:p>
          <a:p>
            <a:pPr marL="0" indent="0" algn="just" fontAlgn="base">
              <a:lnSpc>
                <a:spcPct val="90000"/>
              </a:lnSpc>
              <a:spcBef>
                <a:spcPct val="40000"/>
              </a:spcBef>
              <a:spcAft>
                <a:spcPct val="0"/>
              </a:spcAft>
              <a:buClr>
                <a:schemeClr val="bg1">
                  <a:lumMod val="50000"/>
                </a:schemeClr>
              </a:buClr>
              <a:buSzPct val="175000"/>
              <a:buNone/>
              <a:defRPr/>
            </a:pPr>
            <a:r>
              <a:rPr lang="en-KE" sz="1800" dirty="0">
                <a:latin typeface="Century Gothic" panose="020B0502020202020204" pitchFamily="34" charset="0"/>
              </a:rPr>
              <a:t>19. Widow’s rights </a:t>
            </a:r>
          </a:p>
          <a:p>
            <a:pPr marL="0" indent="0" algn="just" fontAlgn="base">
              <a:lnSpc>
                <a:spcPct val="90000"/>
              </a:lnSpc>
              <a:spcBef>
                <a:spcPct val="40000"/>
              </a:spcBef>
              <a:spcAft>
                <a:spcPct val="0"/>
              </a:spcAft>
              <a:buClr>
                <a:schemeClr val="bg1">
                  <a:lumMod val="50000"/>
                </a:schemeClr>
              </a:buClr>
              <a:buSzPct val="175000"/>
              <a:buNone/>
              <a:defRPr/>
            </a:pPr>
            <a:r>
              <a:rPr lang="en-KE" sz="1800" dirty="0">
                <a:latin typeface="Century Gothic" panose="020B0502020202020204" pitchFamily="34" charset="0"/>
              </a:rPr>
              <a:t>20. Inheritance</a:t>
            </a:r>
          </a:p>
          <a:p>
            <a:pPr marL="0" indent="0" algn="just" fontAlgn="base">
              <a:lnSpc>
                <a:spcPct val="90000"/>
              </a:lnSpc>
              <a:spcBef>
                <a:spcPct val="40000"/>
              </a:spcBef>
              <a:spcAft>
                <a:spcPct val="0"/>
              </a:spcAft>
              <a:buClr>
                <a:schemeClr val="bg1">
                  <a:lumMod val="50000"/>
                </a:schemeClr>
              </a:buClr>
              <a:buSzPct val="175000"/>
              <a:buNone/>
              <a:defRPr/>
            </a:pPr>
            <a:r>
              <a:rPr lang="en-KE" sz="1800" dirty="0">
                <a:latin typeface="Century Gothic" panose="020B0502020202020204" pitchFamily="34" charset="0"/>
              </a:rPr>
              <a:t>21.Special protection of Elderly women, women with disabilities, women in distress</a:t>
            </a:r>
          </a:p>
        </p:txBody>
      </p:sp>
    </p:spTree>
    <p:extLst>
      <p:ext uri="{BB962C8B-B14F-4D97-AF65-F5344CB8AC3E}">
        <p14:creationId xmlns:p14="http://schemas.microsoft.com/office/powerpoint/2010/main" val="229843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84F3F-7305-10C4-C9BA-35A6F12B6194}"/>
              </a:ext>
            </a:extLst>
          </p:cNvPr>
          <p:cNvSpPr>
            <a:spLocks noGrp="1"/>
          </p:cNvSpPr>
          <p:nvPr>
            <p:ph type="title"/>
          </p:nvPr>
        </p:nvSpPr>
        <p:spPr/>
        <p:txBody>
          <a:bodyPr/>
          <a:lstStyle/>
          <a:p>
            <a:pPr algn="ctr"/>
            <a:r>
              <a:rPr lang="en-KE" b="1" dirty="0"/>
              <a:t>Group Work: “A Call 2 Action” </a:t>
            </a:r>
          </a:p>
        </p:txBody>
      </p:sp>
      <p:graphicFrame>
        <p:nvGraphicFramePr>
          <p:cNvPr id="13" name="Content Placeholder 2">
            <a:extLst>
              <a:ext uri="{FF2B5EF4-FFF2-40B4-BE49-F238E27FC236}">
                <a16:creationId xmlns:a16="http://schemas.microsoft.com/office/drawing/2014/main" id="{A6793CD9-9FE1-EE1D-6016-36DB59188705}"/>
              </a:ext>
            </a:extLst>
          </p:cNvPr>
          <p:cNvGraphicFramePr>
            <a:graphicFrameLocks noGrp="1"/>
          </p:cNvGraphicFramePr>
          <p:nvPr>
            <p:ph idx="1"/>
            <p:extLst>
              <p:ext uri="{D42A27DB-BD31-4B8C-83A1-F6EECF244321}">
                <p14:modId xmlns:p14="http://schemas.microsoft.com/office/powerpoint/2010/main" val="4184181662"/>
              </p:ext>
            </p:extLst>
          </p:nvPr>
        </p:nvGraphicFramePr>
        <p:xfrm>
          <a:off x="838200" y="1839311"/>
          <a:ext cx="10515600" cy="4332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7776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6C3E12-41FF-B14D-A971-8FB853F8F0B1}"/>
              </a:ext>
            </a:extLst>
          </p:cNvPr>
          <p:cNvSpPr>
            <a:spLocks noGrp="1"/>
          </p:cNvSpPr>
          <p:nvPr>
            <p:ph type="body" sz="quarter" idx="4294967295"/>
          </p:nvPr>
        </p:nvSpPr>
        <p:spPr>
          <a:xfrm>
            <a:off x="956072" y="2982981"/>
            <a:ext cx="4526032" cy="892038"/>
          </a:xfrm>
        </p:spPr>
        <p:txBody>
          <a:bodyPr>
            <a:noAutofit/>
          </a:bodyPr>
          <a:lstStyle/>
          <a:p>
            <a:pPr marL="0" indent="0">
              <a:buNone/>
            </a:pPr>
            <a:r>
              <a:rPr lang="en-US" sz="3200" b="1" dirty="0">
                <a:latin typeface="+mn-lt"/>
                <a:cs typeface="Calibri" panose="020F0502020204030204" pitchFamily="34" charset="0"/>
              </a:rPr>
              <a:t>Health Break- 1</a:t>
            </a:r>
            <a:r>
              <a:rPr lang="en-US" sz="3200" b="1" dirty="0">
                <a:cs typeface="Calibri" panose="020F0502020204030204" pitchFamily="34" charset="0"/>
              </a:rPr>
              <a:t>5 </a:t>
            </a:r>
            <a:r>
              <a:rPr lang="en-US" sz="3200" b="1" dirty="0">
                <a:latin typeface="+mn-lt"/>
                <a:cs typeface="Calibri" panose="020F0502020204030204" pitchFamily="34" charset="0"/>
              </a:rPr>
              <a:t>minutes </a:t>
            </a:r>
            <a:endParaRPr lang="en-US" sz="3200" b="1" dirty="0">
              <a:solidFill>
                <a:schemeClr val="tx1"/>
              </a:solidFill>
              <a:latin typeface="+mn-lt"/>
              <a:cs typeface="Calibri" panose="020F0502020204030204" pitchFamily="34" charset="0"/>
            </a:endParaRPr>
          </a:p>
          <a:p>
            <a:endParaRPr lang="en-KE" sz="3200" dirty="0">
              <a:solidFill>
                <a:schemeClr val="tx1"/>
              </a:solidFill>
              <a:latin typeface="+mn-lt"/>
            </a:endParaRPr>
          </a:p>
        </p:txBody>
      </p:sp>
      <p:pic>
        <p:nvPicPr>
          <p:cNvPr id="8" name="Picture 7">
            <a:extLst>
              <a:ext uri="{FF2B5EF4-FFF2-40B4-BE49-F238E27FC236}">
                <a16:creationId xmlns:a16="http://schemas.microsoft.com/office/drawing/2014/main" id="{4F574B14-622A-524D-B247-87B7091CC1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05671" y="1549401"/>
            <a:ext cx="5718435" cy="3759198"/>
          </a:xfrm>
          <a:prstGeom prst="rect">
            <a:avLst/>
          </a:prstGeom>
        </p:spPr>
      </p:pic>
    </p:spTree>
    <p:extLst>
      <p:ext uri="{BB962C8B-B14F-4D97-AF65-F5344CB8AC3E}">
        <p14:creationId xmlns:p14="http://schemas.microsoft.com/office/powerpoint/2010/main" val="547435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D37112-F538-2CAB-B933-F34153A476B2}"/>
              </a:ext>
            </a:extLst>
          </p:cNvPr>
          <p:cNvSpPr>
            <a:spLocks noGrp="1"/>
          </p:cNvSpPr>
          <p:nvPr>
            <p:ph type="title"/>
          </p:nvPr>
        </p:nvSpPr>
        <p:spPr/>
        <p:txBody>
          <a:bodyPr/>
          <a:lstStyle/>
          <a:p>
            <a:r>
              <a:rPr lang="en-GB" b="1" dirty="0"/>
              <a:t>Groups Feedback </a:t>
            </a:r>
          </a:p>
        </p:txBody>
      </p:sp>
    </p:spTree>
    <p:extLst>
      <p:ext uri="{BB962C8B-B14F-4D97-AF65-F5344CB8AC3E}">
        <p14:creationId xmlns:p14="http://schemas.microsoft.com/office/powerpoint/2010/main" val="3258019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57A4-52C3-025E-E94D-0668874A6CC2}"/>
              </a:ext>
            </a:extLst>
          </p:cNvPr>
          <p:cNvSpPr>
            <a:spLocks noGrp="1"/>
          </p:cNvSpPr>
          <p:nvPr>
            <p:ph type="title"/>
          </p:nvPr>
        </p:nvSpPr>
        <p:spPr>
          <a:xfrm>
            <a:off x="5991225" y="279400"/>
            <a:ext cx="5362576" cy="1892300"/>
          </a:xfrm>
        </p:spPr>
        <p:txBody>
          <a:bodyPr>
            <a:normAutofit/>
          </a:bodyPr>
          <a:lstStyle/>
          <a:p>
            <a:r>
              <a:rPr lang="en-KE" b="1" dirty="0"/>
              <a:t>Reminder</a:t>
            </a:r>
          </a:p>
        </p:txBody>
      </p:sp>
      <p:graphicFrame>
        <p:nvGraphicFramePr>
          <p:cNvPr id="25" name="Content Placeholder 2">
            <a:extLst>
              <a:ext uri="{FF2B5EF4-FFF2-40B4-BE49-F238E27FC236}">
                <a16:creationId xmlns:a16="http://schemas.microsoft.com/office/drawing/2014/main" id="{3780C65B-E475-321F-888D-E466075B7CB7}"/>
              </a:ext>
            </a:extLst>
          </p:cNvPr>
          <p:cNvGraphicFramePr>
            <a:graphicFrameLocks noGrp="1"/>
          </p:cNvGraphicFramePr>
          <p:nvPr>
            <p:ph idx="1"/>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146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9F2A-719B-5489-0DBE-063E6E3B3C70}"/>
              </a:ext>
            </a:extLst>
          </p:cNvPr>
          <p:cNvSpPr>
            <a:spLocks noGrp="1"/>
          </p:cNvSpPr>
          <p:nvPr>
            <p:ph type="title"/>
          </p:nvPr>
        </p:nvSpPr>
        <p:spPr/>
        <p:txBody>
          <a:bodyPr/>
          <a:lstStyle/>
          <a:p>
            <a:r>
              <a:rPr lang="en-GB" b="1" dirty="0"/>
              <a:t>NB: The ACC as a strategic platform</a:t>
            </a:r>
          </a:p>
        </p:txBody>
      </p:sp>
      <p:sp>
        <p:nvSpPr>
          <p:cNvPr id="3" name="Content Placeholder 2">
            <a:extLst>
              <a:ext uri="{FF2B5EF4-FFF2-40B4-BE49-F238E27FC236}">
                <a16:creationId xmlns:a16="http://schemas.microsoft.com/office/drawing/2014/main" id="{44D13B95-1F35-4DC6-DF4C-8791CCFE7370}"/>
              </a:ext>
            </a:extLst>
          </p:cNvPr>
          <p:cNvSpPr>
            <a:spLocks noGrp="1"/>
          </p:cNvSpPr>
          <p:nvPr>
            <p:ph idx="1"/>
          </p:nvPr>
        </p:nvSpPr>
        <p:spPr>
          <a:xfrm>
            <a:off x="493986" y="1690688"/>
            <a:ext cx="10859814" cy="4481512"/>
          </a:xfrm>
        </p:spPr>
        <p:txBody>
          <a:bodyPr>
            <a:noAutofit/>
          </a:bodyPr>
          <a:lstStyle/>
          <a:p>
            <a:pPr algn="just"/>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The ACC is best placed to: </a:t>
            </a: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Strengthen the effectiveness of the court to promote and protect human rights in Africa</a:t>
            </a:r>
          </a:p>
          <a:p>
            <a:pPr algn="just"/>
            <a:r>
              <a:rPr lang="en-GB" sz="2000" dirty="0">
                <a:latin typeface="Century Gothic" panose="020B0502020202020204" pitchFamily="34" charset="0"/>
                <a:ea typeface="Calibri" panose="020F0502020204030204" pitchFamily="34" charset="0"/>
                <a:cs typeface="Times New Roman" panose="02020603050405020304" pitchFamily="18" charset="0"/>
              </a:rPr>
              <a:t>Support a</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dvocacy and lobbying for the ratification of the Protocol establishing the court</a:t>
            </a:r>
          </a:p>
          <a:p>
            <a:pPr algn="just"/>
            <a:r>
              <a:rPr lang="en-GB" sz="2000" dirty="0">
                <a:effectLst/>
                <a:latin typeface="Century Gothic" panose="020B0502020202020204" pitchFamily="34" charset="0"/>
                <a:ea typeface="Calibri" panose="020F0502020204030204" pitchFamily="34" charset="0"/>
                <a:cs typeface="Times New Roman" panose="02020603050405020304" pitchFamily="18" charset="0"/>
              </a:rPr>
              <a:t>Full participation of civil society in the nomination of judges</a:t>
            </a:r>
          </a:p>
          <a:p>
            <a:pPr algn="just"/>
            <a:r>
              <a:rPr lang="en-GB" sz="2000" dirty="0">
                <a:effectLst/>
                <a:latin typeface="Century Gothic" panose="020B0502020202020204" pitchFamily="34" charset="0"/>
                <a:ea typeface="Calibri" panose="020F0502020204030204" pitchFamily="34" charset="0"/>
                <a:cs typeface="Times New Roman" panose="02020603050405020304" pitchFamily="18" charset="0"/>
              </a:rPr>
              <a:t>Transparency in nomination and election of candidates to the African Court </a:t>
            </a:r>
          </a:p>
          <a:p>
            <a:pPr algn="just"/>
            <a:r>
              <a:rPr lang="en-GB" sz="2000" dirty="0">
                <a:effectLst/>
                <a:latin typeface="Century Gothic" panose="020B0502020202020204" pitchFamily="34" charset="0"/>
                <a:ea typeface="Calibri" panose="020F0502020204030204" pitchFamily="34" charset="0"/>
                <a:cs typeface="Times New Roman" panose="02020603050405020304" pitchFamily="18" charset="0"/>
              </a:rPr>
              <a:t>Promote direct access to the court for individuals, groups, NGOs</a:t>
            </a:r>
          </a:p>
          <a:p>
            <a:pPr algn="just"/>
            <a:r>
              <a:rPr lang="en-GB" sz="2000" dirty="0">
                <a:effectLst/>
                <a:latin typeface="Century Gothic" panose="020B0502020202020204" pitchFamily="34" charset="0"/>
                <a:ea typeface="Calibri" panose="020F0502020204030204" pitchFamily="34" charset="0"/>
                <a:cs typeface="Times New Roman" panose="02020603050405020304" pitchFamily="18" charset="0"/>
              </a:rPr>
              <a:t>Monitoring the developments in standards to ensure alignment with other regional &amp;  international standards</a:t>
            </a:r>
          </a:p>
          <a:p>
            <a:pPr algn="just"/>
            <a:r>
              <a:rPr lang="en-GB" sz="2000" dirty="0">
                <a:effectLst/>
                <a:latin typeface="Century Gothic" panose="020B0502020202020204" pitchFamily="34" charset="0"/>
                <a:ea typeface="Calibri" panose="020F0502020204030204" pitchFamily="34" charset="0"/>
                <a:cs typeface="Times New Roman" panose="02020603050405020304" pitchFamily="18" charset="0"/>
              </a:rPr>
              <a:t>Implementation of decisions from the court</a:t>
            </a:r>
          </a:p>
        </p:txBody>
      </p:sp>
    </p:spTree>
    <p:extLst>
      <p:ext uri="{BB962C8B-B14F-4D97-AF65-F5344CB8AC3E}">
        <p14:creationId xmlns:p14="http://schemas.microsoft.com/office/powerpoint/2010/main" val="3786222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406F-E7D9-331E-20DB-5A7208326940}"/>
              </a:ext>
            </a:extLst>
          </p:cNvPr>
          <p:cNvSpPr>
            <a:spLocks noGrp="1"/>
          </p:cNvSpPr>
          <p:nvPr>
            <p:ph type="title"/>
          </p:nvPr>
        </p:nvSpPr>
        <p:spPr/>
        <p:txBody>
          <a:bodyPr/>
          <a:lstStyle/>
          <a:p>
            <a:r>
              <a:rPr lang="en-GB" sz="4000" b="1" dirty="0">
                <a:latin typeface="Century Gothic" panose="020B0502020202020204" pitchFamily="34" charset="0"/>
                <a:ea typeface="Calibri" panose="020F0502020204030204" pitchFamily="34" charset="0"/>
                <a:cs typeface="Times New Roman" panose="02020603050405020304" pitchFamily="18" charset="0"/>
              </a:rPr>
              <a:t>The ACC creates op</a:t>
            </a:r>
            <a:r>
              <a:rPr lang="en-GB" sz="4000" b="1" dirty="0">
                <a:effectLst/>
                <a:latin typeface="Century Gothic" panose="020B0502020202020204" pitchFamily="34" charset="0"/>
                <a:ea typeface="Calibri" panose="020F0502020204030204" pitchFamily="34" charset="0"/>
                <a:cs typeface="Times New Roman" panose="02020603050405020304" pitchFamily="18" charset="0"/>
              </a:rPr>
              <a:t>portunity for</a:t>
            </a:r>
            <a:r>
              <a:rPr lang="en-GB" sz="4000" dirty="0">
                <a:effectLst/>
                <a:latin typeface="Century Gothic" panose="020B0502020202020204" pitchFamily="34" charset="0"/>
                <a:ea typeface="Calibri" panose="020F0502020204030204" pitchFamily="34" charset="0"/>
                <a:cs typeface="Times New Roman" panose="02020603050405020304" pitchFamily="18" charset="0"/>
              </a:rPr>
              <a:t>: </a:t>
            </a:r>
            <a:br>
              <a:rPr lang="en-GB" sz="4000" dirty="0">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8FF5D2C3-8F7E-40FB-E412-4BDB6C7C31E4}"/>
              </a:ext>
            </a:extLst>
          </p:cNvPr>
          <p:cNvSpPr>
            <a:spLocks noGrp="1"/>
          </p:cNvSpPr>
          <p:nvPr>
            <p:ph idx="1"/>
          </p:nvPr>
        </p:nvSpPr>
        <p:spPr>
          <a:xfrm>
            <a:off x="231228" y="1261241"/>
            <a:ext cx="11122572" cy="5391807"/>
          </a:xfrm>
        </p:spPr>
        <p:txBody>
          <a:bodyPr>
            <a:normAutofit/>
          </a:bodyPr>
          <a:lstStyle/>
          <a:p>
            <a:pPr algn="just"/>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pPr lvl="1" algn="just"/>
            <a:r>
              <a:rPr lang="en-GB" sz="2800" dirty="0">
                <a:effectLst/>
                <a:latin typeface="Century Gothic" panose="020B0502020202020204" pitchFamily="34" charset="0"/>
                <a:ea typeface="Calibri" panose="020F0502020204030204" pitchFamily="34" charset="0"/>
                <a:cs typeface="Times New Roman" panose="02020603050405020304" pitchFamily="18" charset="0"/>
              </a:rPr>
              <a:t>Creation on an enabling environment for the effective functioning of the court</a:t>
            </a:r>
          </a:p>
          <a:p>
            <a:pPr marL="457200" lvl="1" indent="0" algn="just">
              <a:buNone/>
            </a:pP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lvl="1" algn="just"/>
            <a:r>
              <a:rPr lang="en-GB" sz="2800" dirty="0">
                <a:effectLst/>
                <a:latin typeface="Century Gothic" panose="020B0502020202020204" pitchFamily="34" charset="0"/>
                <a:ea typeface="Calibri" panose="020F0502020204030204" pitchFamily="34" charset="0"/>
                <a:cs typeface="Times New Roman" panose="02020603050405020304" pitchFamily="18" charset="0"/>
              </a:rPr>
              <a:t>Independence and impartiality of judges</a:t>
            </a:r>
          </a:p>
          <a:p>
            <a:pPr marL="457200" lvl="1" indent="0" algn="just">
              <a:buNone/>
            </a:pP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lvl="1" algn="just"/>
            <a:r>
              <a:rPr lang="en-GB" sz="2800" dirty="0">
                <a:effectLst/>
                <a:latin typeface="Century Gothic" panose="020B0502020202020204" pitchFamily="34" charset="0"/>
                <a:ea typeface="Calibri" panose="020F0502020204030204" pitchFamily="34" charset="0"/>
                <a:cs typeface="Times New Roman" panose="02020603050405020304" pitchFamily="18" charset="0"/>
              </a:rPr>
              <a:t>Cross-pollination of practices and knowledges across other judicial/quasi-judicial mechanisms in Africa</a:t>
            </a:r>
          </a:p>
          <a:p>
            <a:pPr marL="457200" lvl="1" indent="0" algn="just">
              <a:buNone/>
            </a:pPr>
            <a:endParaRPr lang="en-GB" sz="2800" dirty="0">
              <a:effectLst/>
              <a:latin typeface="Century Gothic" panose="020B0502020202020204" pitchFamily="34" charset="0"/>
              <a:ea typeface="Calibri" panose="020F0502020204030204" pitchFamily="34" charset="0"/>
              <a:cs typeface="Times New Roman" panose="02020603050405020304" pitchFamily="18" charset="0"/>
            </a:endParaRPr>
          </a:p>
          <a:p>
            <a:pPr lvl="1" algn="just"/>
            <a:r>
              <a:rPr lang="en-GB" sz="2800" dirty="0">
                <a:effectLst/>
                <a:latin typeface="Century Gothic" panose="020B0502020202020204" pitchFamily="34" charset="0"/>
                <a:ea typeface="Calibri" panose="020F0502020204030204" pitchFamily="34" charset="0"/>
                <a:cs typeface="Times New Roman" panose="02020603050405020304" pitchFamily="18" charset="0"/>
              </a:rPr>
              <a:t>CSOs and other actors input in process of developing rules of procedure that guarantee effectiveness of the court </a:t>
            </a:r>
          </a:p>
          <a:p>
            <a:endParaRPr lang="en-GB" dirty="0"/>
          </a:p>
        </p:txBody>
      </p:sp>
    </p:spTree>
    <p:extLst>
      <p:ext uri="{BB962C8B-B14F-4D97-AF65-F5344CB8AC3E}">
        <p14:creationId xmlns:p14="http://schemas.microsoft.com/office/powerpoint/2010/main" val="4060078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1473-5D97-08B1-3CE1-60D780E65F09}"/>
              </a:ext>
            </a:extLst>
          </p:cNvPr>
          <p:cNvSpPr>
            <a:spLocks noGrp="1"/>
          </p:cNvSpPr>
          <p:nvPr>
            <p:ph type="title"/>
          </p:nvPr>
        </p:nvSpPr>
        <p:spPr/>
        <p:txBody>
          <a:bodyPr/>
          <a:lstStyle/>
          <a:p>
            <a:r>
              <a:rPr lang="en-GB" b="1" dirty="0"/>
              <a:t>Road map </a:t>
            </a:r>
          </a:p>
        </p:txBody>
      </p:sp>
      <p:sp>
        <p:nvSpPr>
          <p:cNvPr id="3" name="Content Placeholder 2">
            <a:extLst>
              <a:ext uri="{FF2B5EF4-FFF2-40B4-BE49-F238E27FC236}">
                <a16:creationId xmlns:a16="http://schemas.microsoft.com/office/drawing/2014/main" id="{FB440909-A5FF-D20E-F1E5-D91B097EF046}"/>
              </a:ext>
            </a:extLst>
          </p:cNvPr>
          <p:cNvSpPr>
            <a:spLocks noGrp="1"/>
          </p:cNvSpPr>
          <p:nvPr>
            <p:ph idx="1"/>
          </p:nvPr>
        </p:nvSpPr>
        <p:spPr/>
        <p:txBody>
          <a:bodyPr/>
          <a:lstStyle/>
          <a:p>
            <a:r>
              <a:rPr lang="en-GB" dirty="0"/>
              <a:t>Key concepts &amp; principles  </a:t>
            </a:r>
          </a:p>
          <a:p>
            <a:r>
              <a:rPr lang="en-GB" dirty="0"/>
              <a:t>Gender transformative continuum </a:t>
            </a:r>
          </a:p>
          <a:p>
            <a:pPr marL="0" indent="0">
              <a:buNone/>
            </a:pPr>
            <a:endParaRPr lang="en-GB" dirty="0"/>
          </a:p>
          <a:p>
            <a:r>
              <a:rPr lang="en-GB" dirty="0"/>
              <a:t>Normative standards </a:t>
            </a:r>
          </a:p>
          <a:p>
            <a:r>
              <a:rPr lang="en-GB" dirty="0"/>
              <a:t>Role of different actors in collectively engaging the African Court </a:t>
            </a:r>
          </a:p>
        </p:txBody>
      </p:sp>
    </p:spTree>
    <p:extLst>
      <p:ext uri="{BB962C8B-B14F-4D97-AF65-F5344CB8AC3E}">
        <p14:creationId xmlns:p14="http://schemas.microsoft.com/office/powerpoint/2010/main" val="1658700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84F3F-7305-10C4-C9BA-35A6F12B6194}"/>
              </a:ext>
            </a:extLst>
          </p:cNvPr>
          <p:cNvSpPr>
            <a:spLocks noGrp="1"/>
          </p:cNvSpPr>
          <p:nvPr>
            <p:ph type="title"/>
          </p:nvPr>
        </p:nvSpPr>
        <p:spPr/>
        <p:txBody>
          <a:bodyPr/>
          <a:lstStyle/>
          <a:p>
            <a:pPr algn="ctr"/>
            <a:r>
              <a:rPr lang="en-KE" b="1" dirty="0"/>
              <a:t>Group Work: "Collective Action” </a:t>
            </a:r>
          </a:p>
        </p:txBody>
      </p:sp>
      <p:graphicFrame>
        <p:nvGraphicFramePr>
          <p:cNvPr id="13" name="Content Placeholder 2">
            <a:extLst>
              <a:ext uri="{FF2B5EF4-FFF2-40B4-BE49-F238E27FC236}">
                <a16:creationId xmlns:a16="http://schemas.microsoft.com/office/drawing/2014/main" id="{A6793CD9-9FE1-EE1D-6016-36DB59188705}"/>
              </a:ext>
            </a:extLst>
          </p:cNvPr>
          <p:cNvGraphicFramePr>
            <a:graphicFrameLocks noGrp="1"/>
          </p:cNvGraphicFramePr>
          <p:nvPr>
            <p:ph idx="1"/>
            <p:extLst>
              <p:ext uri="{D42A27DB-BD31-4B8C-83A1-F6EECF244321}">
                <p14:modId xmlns:p14="http://schemas.microsoft.com/office/powerpoint/2010/main" val="200098780"/>
              </p:ext>
            </p:extLst>
          </p:nvPr>
        </p:nvGraphicFramePr>
        <p:xfrm>
          <a:off x="599090" y="1690688"/>
          <a:ext cx="10754710" cy="4481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692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36EBC-497F-659D-1668-F04064C58583}"/>
              </a:ext>
            </a:extLst>
          </p:cNvPr>
          <p:cNvSpPr>
            <a:spLocks noGrp="1"/>
          </p:cNvSpPr>
          <p:nvPr>
            <p:ph type="title"/>
          </p:nvPr>
        </p:nvSpPr>
        <p:spPr/>
        <p:txBody>
          <a:bodyPr/>
          <a:lstStyle/>
          <a:p>
            <a:r>
              <a:rPr lang="en-KE" b="1" dirty="0"/>
              <a:t>African Human Rights Mechanisms</a:t>
            </a:r>
            <a:br>
              <a:rPr lang="en-KE" b="1" dirty="0"/>
            </a:br>
            <a:r>
              <a:rPr lang="en-KE" b="1" dirty="0"/>
              <a:t>29th Nov 2022</a:t>
            </a:r>
          </a:p>
        </p:txBody>
      </p:sp>
    </p:spTree>
    <p:extLst>
      <p:ext uri="{BB962C8B-B14F-4D97-AF65-F5344CB8AC3E}">
        <p14:creationId xmlns:p14="http://schemas.microsoft.com/office/powerpoint/2010/main" val="32090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0B57-6F92-4A2A-4A07-446F9B81BC6C}"/>
              </a:ext>
            </a:extLst>
          </p:cNvPr>
          <p:cNvSpPr>
            <a:spLocks noGrp="1"/>
          </p:cNvSpPr>
          <p:nvPr>
            <p:ph type="title"/>
          </p:nvPr>
        </p:nvSpPr>
        <p:spPr/>
        <p:txBody>
          <a:bodyPr/>
          <a:lstStyle/>
          <a:p>
            <a:r>
              <a:rPr lang="en-GB" b="1" dirty="0"/>
              <a:t>Key concepts &amp; principles</a:t>
            </a:r>
          </a:p>
        </p:txBody>
      </p:sp>
      <p:sp>
        <p:nvSpPr>
          <p:cNvPr id="3" name="Content Placeholder 2">
            <a:extLst>
              <a:ext uri="{FF2B5EF4-FFF2-40B4-BE49-F238E27FC236}">
                <a16:creationId xmlns:a16="http://schemas.microsoft.com/office/drawing/2014/main" id="{4E605B54-B49B-77A2-3AE5-C115D490ACCA}"/>
              </a:ext>
            </a:extLst>
          </p:cNvPr>
          <p:cNvSpPr>
            <a:spLocks noGrp="1"/>
          </p:cNvSpPr>
          <p:nvPr>
            <p:ph idx="1"/>
          </p:nvPr>
        </p:nvSpPr>
        <p:spPr/>
        <p:txBody>
          <a:bodyPr/>
          <a:lstStyle/>
          <a:p>
            <a:pPr marL="514350" indent="-514350">
              <a:buFont typeface="+mj-lt"/>
              <a:buAutoNum type="arabicPeriod"/>
            </a:pPr>
            <a:r>
              <a:rPr lang="en-GB" dirty="0"/>
              <a:t>Gender Equality? </a:t>
            </a:r>
          </a:p>
          <a:p>
            <a:pPr marL="514350" indent="-514350">
              <a:buFont typeface="+mj-lt"/>
              <a:buAutoNum type="arabicPeriod"/>
            </a:pPr>
            <a:endParaRPr lang="en-GB" dirty="0"/>
          </a:p>
          <a:p>
            <a:pPr marL="514350" indent="-514350">
              <a:buFont typeface="+mj-lt"/>
              <a:buAutoNum type="arabicPeriod"/>
            </a:pPr>
            <a:r>
              <a:rPr lang="en-GB" dirty="0"/>
              <a:t>Intersectionality?</a:t>
            </a:r>
          </a:p>
          <a:p>
            <a:pPr marL="514350" indent="-514350">
              <a:buFont typeface="+mj-lt"/>
              <a:buAutoNum type="arabicPeriod"/>
            </a:pPr>
            <a:endParaRPr lang="en-GB" dirty="0"/>
          </a:p>
          <a:p>
            <a:pPr marL="514350" indent="-514350">
              <a:buFont typeface="+mj-lt"/>
              <a:buAutoNum type="arabicPeriod"/>
            </a:pPr>
            <a:r>
              <a:rPr lang="en-GB" dirty="0"/>
              <a:t>Formal Equality vs Substantive equality? </a:t>
            </a:r>
          </a:p>
          <a:p>
            <a:pPr marL="0" indent="0">
              <a:buNone/>
            </a:pPr>
            <a:endParaRPr lang="en-GB" dirty="0"/>
          </a:p>
          <a:p>
            <a:pPr marL="0" indent="0">
              <a:buNone/>
            </a:pPr>
            <a:r>
              <a:rPr lang="en-GB" dirty="0"/>
              <a:t>4. Gender transformative change? </a:t>
            </a:r>
          </a:p>
          <a:p>
            <a:endParaRPr lang="en-GB" dirty="0"/>
          </a:p>
        </p:txBody>
      </p:sp>
    </p:spTree>
    <p:extLst>
      <p:ext uri="{BB962C8B-B14F-4D97-AF65-F5344CB8AC3E}">
        <p14:creationId xmlns:p14="http://schemas.microsoft.com/office/powerpoint/2010/main" val="232489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0947-576C-0860-2EAB-556C2C917B13}"/>
              </a:ext>
            </a:extLst>
          </p:cNvPr>
          <p:cNvSpPr>
            <a:spLocks noGrp="1"/>
          </p:cNvSpPr>
          <p:nvPr>
            <p:ph type="title"/>
          </p:nvPr>
        </p:nvSpPr>
        <p:spPr/>
        <p:txBody>
          <a:bodyPr/>
          <a:lstStyle/>
          <a:p>
            <a:r>
              <a:rPr lang="en-ZA" sz="4000" b="1" dirty="0">
                <a:solidFill>
                  <a:schemeClr val="tx1"/>
                </a:solidFill>
              </a:rPr>
              <a:t>Discrimination</a:t>
            </a:r>
            <a:r>
              <a:rPr lang="en-ZA" sz="4000" dirty="0">
                <a:solidFill>
                  <a:schemeClr val="tx1"/>
                </a:solidFill>
              </a:rPr>
              <a:t> </a:t>
            </a:r>
            <a:br>
              <a:rPr lang="fr-FR" sz="4800" b="0" kern="0" dirty="0">
                <a:solidFill>
                  <a:schemeClr val="tx1"/>
                </a:solidFill>
                <a:latin typeface="Arial"/>
                <a:ea typeface="ＭＳ Ｐゴシック"/>
              </a:rPr>
            </a:br>
            <a:endParaRPr lang="en-GB" dirty="0"/>
          </a:p>
        </p:txBody>
      </p:sp>
      <p:sp>
        <p:nvSpPr>
          <p:cNvPr id="4" name="Rectangle 3">
            <a:extLst>
              <a:ext uri="{FF2B5EF4-FFF2-40B4-BE49-F238E27FC236}">
                <a16:creationId xmlns:a16="http://schemas.microsoft.com/office/drawing/2014/main" id="{75D2D764-CB48-732E-8A09-F3223647CD54}"/>
              </a:ext>
            </a:extLst>
          </p:cNvPr>
          <p:cNvSpPr txBox="1">
            <a:spLocks noGrp="1" noChangeArrowheads="1"/>
          </p:cNvSpPr>
          <p:nvPr>
            <p:ph idx="1"/>
          </p:nvPr>
        </p:nvSpPr>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81000" indent="-381000" algn="l" rtl="0" eaLnBrk="0" fontAlgn="base" hangingPunct="0">
              <a:lnSpc>
                <a:spcPct val="90000"/>
              </a:lnSpc>
              <a:spcBef>
                <a:spcPct val="40000"/>
              </a:spcBef>
              <a:spcAft>
                <a:spcPct val="0"/>
              </a:spcAft>
              <a:buClr>
                <a:srgbClr val="0569C9"/>
              </a:buClr>
              <a:buSzPct val="175000"/>
              <a:buFont typeface="Wingdings" charset="0"/>
              <a:buBlip>
                <a:blip r:embed="rId2"/>
              </a:buBlip>
              <a:defRPr sz="2800">
                <a:solidFill>
                  <a:srgbClr val="808080"/>
                </a:solidFill>
                <a:latin typeface="+mn-lt"/>
                <a:ea typeface="+mn-ea"/>
                <a:cs typeface="ＭＳ Ｐゴシック" charset="0"/>
              </a:defRPr>
            </a:lvl1pPr>
            <a:lvl2pPr marL="1054100" indent="-285750" algn="l" rtl="0" eaLnBrk="0" fontAlgn="base" hangingPunct="0">
              <a:lnSpc>
                <a:spcPct val="90000"/>
              </a:lnSpc>
              <a:spcBef>
                <a:spcPct val="40000"/>
              </a:spcBef>
              <a:spcAft>
                <a:spcPct val="0"/>
              </a:spcAft>
              <a:buSzPct val="150000"/>
              <a:buBlip>
                <a:blip r:embed="rId3"/>
              </a:buBlip>
              <a:defRPr sz="2400">
                <a:solidFill>
                  <a:srgbClr val="808080"/>
                </a:solidFill>
                <a:latin typeface="+mn-lt"/>
                <a:ea typeface="+mn-ea"/>
              </a:defRPr>
            </a:lvl2pPr>
            <a:lvl3pPr marL="1473200" indent="-228600" algn="l" rtl="0" eaLnBrk="0" fontAlgn="base" hangingPunct="0">
              <a:lnSpc>
                <a:spcPct val="90000"/>
              </a:lnSpc>
              <a:spcBef>
                <a:spcPct val="40000"/>
              </a:spcBef>
              <a:spcAft>
                <a:spcPct val="0"/>
              </a:spcAft>
              <a:buClr>
                <a:srgbClr val="0569C9"/>
              </a:buClr>
              <a:buSzPct val="175000"/>
              <a:buFont typeface="Arial" charset="0"/>
              <a:buBlip>
                <a:blip r:embed="rId2"/>
              </a:buBlip>
              <a:defRPr sz="2000">
                <a:solidFill>
                  <a:srgbClr val="808080"/>
                </a:solidFill>
                <a:latin typeface="+mn-lt"/>
                <a:ea typeface="+mn-ea"/>
              </a:defRPr>
            </a:lvl3pPr>
            <a:lvl4pPr marL="1892300" indent="-228600" algn="l" rtl="0" eaLnBrk="0" fontAlgn="base" hangingPunct="0">
              <a:spcBef>
                <a:spcPct val="20000"/>
              </a:spcBef>
              <a:spcAft>
                <a:spcPct val="0"/>
              </a:spcAft>
              <a:buSzPct val="150000"/>
              <a:buBlip>
                <a:blip r:embed="rId3"/>
              </a:buBlip>
              <a:defRPr sz="2000">
                <a:solidFill>
                  <a:srgbClr val="808080"/>
                </a:solidFill>
                <a:latin typeface="+mn-lt"/>
                <a:ea typeface="+mn-ea"/>
              </a:defRPr>
            </a:lvl4pPr>
            <a:lvl5pPr marL="2311400" indent="-228600" algn="l" rtl="0" eaLnBrk="0" fontAlgn="base" hangingPunct="0">
              <a:spcBef>
                <a:spcPct val="20000"/>
              </a:spcBef>
              <a:spcAft>
                <a:spcPct val="0"/>
              </a:spcAft>
              <a:buBlip>
                <a:blip r:embed="rId2"/>
              </a:buBlip>
              <a:defRPr sz="2000">
                <a:solidFill>
                  <a:srgbClr val="808080"/>
                </a:solidFill>
                <a:latin typeface="+mn-lt"/>
                <a:ea typeface="+mn-ea"/>
              </a:defRPr>
            </a:lvl5pPr>
            <a:lvl6pPr marL="2768600" indent="-228600" algn="l" rtl="0" fontAlgn="base">
              <a:spcBef>
                <a:spcPct val="20000"/>
              </a:spcBef>
              <a:spcAft>
                <a:spcPct val="0"/>
              </a:spcAft>
              <a:buBlip>
                <a:blip r:embed="rId2"/>
              </a:buBlip>
              <a:defRPr sz="2000">
                <a:solidFill>
                  <a:srgbClr val="808080"/>
                </a:solidFill>
                <a:latin typeface="+mn-lt"/>
                <a:ea typeface="+mn-ea"/>
              </a:defRPr>
            </a:lvl6pPr>
            <a:lvl7pPr marL="3225800" indent="-228600" algn="l" rtl="0" fontAlgn="base">
              <a:spcBef>
                <a:spcPct val="20000"/>
              </a:spcBef>
              <a:spcAft>
                <a:spcPct val="0"/>
              </a:spcAft>
              <a:buBlip>
                <a:blip r:embed="rId2"/>
              </a:buBlip>
              <a:defRPr sz="2000">
                <a:solidFill>
                  <a:srgbClr val="808080"/>
                </a:solidFill>
                <a:latin typeface="+mn-lt"/>
                <a:ea typeface="+mn-ea"/>
              </a:defRPr>
            </a:lvl7pPr>
            <a:lvl8pPr marL="3683000" indent="-228600" algn="l" rtl="0" fontAlgn="base">
              <a:spcBef>
                <a:spcPct val="20000"/>
              </a:spcBef>
              <a:spcAft>
                <a:spcPct val="0"/>
              </a:spcAft>
              <a:buBlip>
                <a:blip r:embed="rId2"/>
              </a:buBlip>
              <a:defRPr sz="2000">
                <a:solidFill>
                  <a:srgbClr val="808080"/>
                </a:solidFill>
                <a:latin typeface="+mn-lt"/>
                <a:ea typeface="+mn-ea"/>
              </a:defRPr>
            </a:lvl8pPr>
            <a:lvl9pPr marL="4140200" indent="-228600" algn="l" rtl="0" fontAlgn="base">
              <a:spcBef>
                <a:spcPct val="20000"/>
              </a:spcBef>
              <a:spcAft>
                <a:spcPct val="0"/>
              </a:spcAft>
              <a:buBlip>
                <a:blip r:embed="rId2"/>
              </a:buBlip>
              <a:defRPr sz="2000">
                <a:solidFill>
                  <a:srgbClr val="808080"/>
                </a:solidFill>
                <a:latin typeface="+mn-lt"/>
                <a:ea typeface="+mn-ea"/>
              </a:defRPr>
            </a:lvl9pPr>
          </a:lstStyle>
          <a:p>
            <a:pPr marL="0" indent="0" algn="just">
              <a:buNone/>
            </a:pPr>
            <a:endParaRPr lang="en-GB" sz="2000" b="1" dirty="0">
              <a:solidFill>
                <a:schemeClr val="tx1"/>
              </a:solidFill>
              <a:latin typeface="Century Gothic" panose="020B0502020202020204" pitchFamily="34" charset="0"/>
            </a:endParaRPr>
          </a:p>
          <a:p>
            <a:pPr marL="0" indent="0" algn="just">
              <a:buNone/>
            </a:pPr>
            <a:r>
              <a:rPr lang="en-GB" sz="2000" b="1" dirty="0">
                <a:solidFill>
                  <a:schemeClr val="tx1"/>
                </a:solidFill>
                <a:latin typeface="Century Gothic" panose="020B0502020202020204" pitchFamily="34" charset="0"/>
              </a:rPr>
              <a:t>”Discrimination against women” </a:t>
            </a:r>
            <a:r>
              <a:rPr lang="en-GB" sz="2000" dirty="0">
                <a:solidFill>
                  <a:schemeClr val="tx1"/>
                </a:solidFill>
                <a:latin typeface="Century Gothic" panose="020B0502020202020204" pitchFamily="34" charset="0"/>
              </a:rPr>
              <a:t>means any distinction, exclusion or restriction or any differential treatment based on sex and whose objectives or effects compromise or destroy the recognition, enjoyment or the exercise by women, regardless of their marital status, of human rights and fundamental freedoms in all spheres of life; </a:t>
            </a:r>
          </a:p>
          <a:p>
            <a:pPr marL="0" indent="0" algn="just">
              <a:buNone/>
            </a:pPr>
            <a:endParaRPr lang="en-GB" sz="2000" dirty="0">
              <a:solidFill>
                <a:schemeClr val="tx1"/>
              </a:solidFill>
              <a:latin typeface="Century Gothic" panose="020B0502020202020204" pitchFamily="34" charset="0"/>
            </a:endParaRPr>
          </a:p>
          <a:p>
            <a:pPr marL="0" indent="0" algn="just">
              <a:buNone/>
            </a:pPr>
            <a:r>
              <a:rPr lang="en-GB" sz="2000" dirty="0">
                <a:solidFill>
                  <a:schemeClr val="tx1"/>
                </a:solidFill>
                <a:latin typeface="Century Gothic" panose="020B0502020202020204" pitchFamily="34" charset="0"/>
              </a:rPr>
              <a:t>- Civil, political, economic, social, cultural life etc</a:t>
            </a:r>
            <a:endParaRPr lang="en-ZA" sz="2000" kern="0" dirty="0">
              <a:solidFill>
                <a:schemeClr val="tx1"/>
              </a:solidFill>
              <a:latin typeface="Century Gothic" panose="020B0502020202020204" pitchFamily="34" charset="0"/>
              <a:ea typeface="ＭＳ Ｐゴシック"/>
            </a:endParaRPr>
          </a:p>
          <a:p>
            <a:pPr marL="0" indent="0" algn="just" eaLnBrk="1" hangingPunct="1">
              <a:buNone/>
              <a:defRPr/>
            </a:pPr>
            <a:endParaRPr lang="fr-FR" sz="2000" kern="0" dirty="0">
              <a:solidFill>
                <a:schemeClr val="tx1"/>
              </a:solidFill>
              <a:latin typeface="Century Gothic" panose="020B0502020202020204" pitchFamily="34" charset="0"/>
              <a:ea typeface="ＭＳ Ｐゴシック"/>
            </a:endParaRPr>
          </a:p>
          <a:p>
            <a:pPr marL="0" indent="0" algn="just" eaLnBrk="1" hangingPunct="1">
              <a:buNone/>
              <a:defRPr/>
            </a:pPr>
            <a:r>
              <a:rPr lang="fr-FR" sz="1800" i="1" kern="0" dirty="0">
                <a:solidFill>
                  <a:schemeClr val="tx1"/>
                </a:solidFill>
                <a:latin typeface="Century Gothic" panose="020B0502020202020204" pitchFamily="34" charset="0"/>
                <a:ea typeface="ＭＳ Ｐゴシック"/>
              </a:rPr>
              <a:t>Art 1(f) Maputo Protocol</a:t>
            </a:r>
          </a:p>
        </p:txBody>
      </p:sp>
    </p:spTree>
    <p:extLst>
      <p:ext uri="{BB962C8B-B14F-4D97-AF65-F5344CB8AC3E}">
        <p14:creationId xmlns:p14="http://schemas.microsoft.com/office/powerpoint/2010/main" val="399696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D16ADC-FFD5-324E-AA49-F7EE2B9F9DD5}"/>
              </a:ext>
            </a:extLst>
          </p:cNvPr>
          <p:cNvSpPr>
            <a:spLocks noGrp="1"/>
          </p:cNvSpPr>
          <p:nvPr>
            <p:ph type="body" sz="quarter" idx="10"/>
          </p:nvPr>
        </p:nvSpPr>
        <p:spPr/>
        <p:txBody>
          <a:bodyPr>
            <a:normAutofit fontScale="25000" lnSpcReduction="20000"/>
          </a:bodyPr>
          <a:lstStyle/>
          <a:p>
            <a:endParaRPr lang="en-GB" sz="1600" b="1" dirty="0">
              <a:solidFill>
                <a:schemeClr val="tx1"/>
              </a:solidFill>
            </a:endParaRPr>
          </a:p>
          <a:p>
            <a:endParaRPr lang="en-GB" sz="1600" b="1" dirty="0">
              <a:solidFill>
                <a:schemeClr val="tx1"/>
              </a:solidFill>
            </a:endParaRPr>
          </a:p>
          <a:p>
            <a:r>
              <a:rPr lang="en-GB" sz="12800" b="1" dirty="0">
                <a:solidFill>
                  <a:schemeClr val="tx1"/>
                </a:solidFill>
              </a:rPr>
              <a:t>Gender Equality</a:t>
            </a:r>
            <a:endParaRPr lang="en-GB" sz="12800" dirty="0"/>
          </a:p>
          <a:p>
            <a:endParaRPr lang="en-KE" sz="4800" dirty="0">
              <a:solidFill>
                <a:schemeClr val="tx1"/>
              </a:solidFill>
              <a:latin typeface="+mn-lt"/>
            </a:endParaRPr>
          </a:p>
        </p:txBody>
      </p:sp>
      <p:graphicFrame>
        <p:nvGraphicFramePr>
          <p:cNvPr id="3" name="Diagram 2">
            <a:extLst>
              <a:ext uri="{FF2B5EF4-FFF2-40B4-BE49-F238E27FC236}">
                <a16:creationId xmlns:a16="http://schemas.microsoft.com/office/drawing/2014/main" id="{2B9A4588-0F46-8045-AEE4-74CC6CBAD29F}"/>
              </a:ext>
            </a:extLst>
          </p:cNvPr>
          <p:cNvGraphicFramePr/>
          <p:nvPr>
            <p:extLst>
              <p:ext uri="{D42A27DB-BD31-4B8C-83A1-F6EECF244321}">
                <p14:modId xmlns:p14="http://schemas.microsoft.com/office/powerpoint/2010/main" val="1210921467"/>
              </p:ext>
            </p:extLst>
          </p:nvPr>
        </p:nvGraphicFramePr>
        <p:xfrm>
          <a:off x="147145" y="1334814"/>
          <a:ext cx="11958792" cy="5348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7446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78C2-373D-C846-87B3-7EE73F6B7D7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i="1" dirty="0"/>
              <a:t>Women?</a:t>
            </a:r>
          </a:p>
        </p:txBody>
      </p:sp>
      <p:sp>
        <p:nvSpPr>
          <p:cNvPr id="5" name="Content Placeholder 2">
            <a:extLst>
              <a:ext uri="{FF2B5EF4-FFF2-40B4-BE49-F238E27FC236}">
                <a16:creationId xmlns:a16="http://schemas.microsoft.com/office/drawing/2014/main" id="{C495F259-81E4-B14C-9ED4-2C49CF9F7F1A}"/>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indent="-228600" defTabSz="914400">
              <a:lnSpc>
                <a:spcPct val="90000"/>
              </a:lnSpc>
              <a:buFont typeface="Arial" panose="020B0604020202020204" pitchFamily="34" charset="0"/>
              <a:buChar char="•"/>
            </a:pPr>
            <a:r>
              <a:rPr lang="en-US" sz="2000" dirty="0">
                <a:solidFill>
                  <a:schemeClr val="tx1"/>
                </a:solidFill>
              </a:rPr>
              <a:t>Women are diverse and experience </a:t>
            </a:r>
            <a:r>
              <a:rPr lang="en-US" sz="2000" b="1" u="sng" dirty="0">
                <a:solidFill>
                  <a:schemeClr val="tx1"/>
                </a:solidFill>
              </a:rPr>
              <a:t>intersecting</a:t>
            </a:r>
            <a:r>
              <a:rPr lang="en-US" sz="2000" dirty="0">
                <a:solidFill>
                  <a:schemeClr val="tx1"/>
                </a:solidFill>
              </a:rPr>
              <a:t> discrimination on the basis of multiple social axes of power, especially, rural urban divide,  socio-economic status, health status (HIV), age, race, disability, sexual orientation other vulnerabilities such as the experiences of teenage mothers and sex workers. </a:t>
            </a:r>
          </a:p>
        </p:txBody>
      </p:sp>
      <p:pic>
        <p:nvPicPr>
          <p:cNvPr id="4" name="Content Placeholder 3">
            <a:extLst>
              <a:ext uri="{FF2B5EF4-FFF2-40B4-BE49-F238E27FC236}">
                <a16:creationId xmlns:a16="http://schemas.microsoft.com/office/drawing/2014/main" id="{56F860A7-526C-BA4E-AF89-B6EB9BA82CCF}"/>
              </a:ext>
            </a:extLst>
          </p:cNvPr>
          <p:cNvPicPr>
            <a:picLocks noGrp="1" noChangeAspect="1"/>
          </p:cNvPicPr>
          <p:nvPr>
            <p:ph idx="1"/>
          </p:nvPr>
        </p:nvPicPr>
        <p:blipFill rotWithShape="1">
          <a:blip r:embed="rId2"/>
          <a:srcRect l="17693" r="1535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7226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55F601-90F1-694C-9147-515717A069FB}"/>
              </a:ext>
            </a:extLst>
          </p:cNvPr>
          <p:cNvSpPr/>
          <p:nvPr/>
        </p:nvSpPr>
        <p:spPr>
          <a:xfrm>
            <a:off x="497934" y="0"/>
            <a:ext cx="7785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427C4C-C825-844A-A4B5-CFD2B4E871C7}"/>
              </a:ext>
            </a:extLst>
          </p:cNvPr>
          <p:cNvSpPr txBox="1"/>
          <p:nvPr/>
        </p:nvSpPr>
        <p:spPr>
          <a:xfrm>
            <a:off x="1435109" y="2031586"/>
            <a:ext cx="4912681" cy="3970318"/>
          </a:xfrm>
          <a:prstGeom prst="rect">
            <a:avLst/>
          </a:prstGeom>
          <a:noFill/>
        </p:spPr>
        <p:txBody>
          <a:bodyPr wrap="square" rtlCol="0">
            <a:spAutoFit/>
          </a:bodyPr>
          <a:lstStyle/>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Equality was traditionally understood only as formal equality (CEDAW)</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b="1" dirty="0">
                <a:latin typeface="Arial" panose="020B0604020202020204" pitchFamily="34" charset="0"/>
                <a:cs typeface="Arial" panose="020B0604020202020204" pitchFamily="34" charset="0"/>
              </a:rPr>
              <a:t>Use of male comparator: </a:t>
            </a:r>
            <a:r>
              <a:rPr lang="en-GB" dirty="0">
                <a:latin typeface="Arial" panose="020B0604020202020204" pitchFamily="34" charset="0"/>
                <a:cs typeface="Arial" panose="020B0604020202020204" pitchFamily="34" charset="0"/>
              </a:rPr>
              <a:t>The use of Men as the standard of labelling</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Process of achieving equality became likened to womn and men being the same, treating people the same irrespective of gender – formal equality</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Substantive equality- Appreciation of difference. It is about access to equality of opportunities and equality of outcomes.</a:t>
            </a:r>
          </a:p>
        </p:txBody>
      </p:sp>
      <p:sp>
        <p:nvSpPr>
          <p:cNvPr id="6" name="Rectangle 5">
            <a:extLst>
              <a:ext uri="{FF2B5EF4-FFF2-40B4-BE49-F238E27FC236}">
                <a16:creationId xmlns:a16="http://schemas.microsoft.com/office/drawing/2014/main" id="{6A640DDB-FFC1-3C4A-911C-1726B0C8A89C}"/>
              </a:ext>
            </a:extLst>
          </p:cNvPr>
          <p:cNvSpPr/>
          <p:nvPr/>
        </p:nvSpPr>
        <p:spPr>
          <a:xfrm>
            <a:off x="509993" y="488649"/>
            <a:ext cx="11302256" cy="704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latin typeface="Arial" panose="020B0604020202020204" pitchFamily="34" charset="0"/>
                <a:cs typeface="Arial" panose="020B0604020202020204" pitchFamily="34" charset="0"/>
              </a:rPr>
              <a:t>      Equality ≠ Sameness</a:t>
            </a:r>
            <a:endParaRPr lang="en-KE" sz="3200" dirty="0">
              <a:latin typeface="Arial" panose="020B0604020202020204" pitchFamily="34" charset="0"/>
              <a:cs typeface="Arial" panose="020B0604020202020204" pitchFamily="34" charset="0"/>
            </a:endParaRPr>
          </a:p>
          <a:p>
            <a:pPr algn="ctr"/>
            <a:endParaRPr lang="en-US" dirty="0"/>
          </a:p>
        </p:txBody>
      </p:sp>
      <p:grpSp>
        <p:nvGrpSpPr>
          <p:cNvPr id="7" name="Group 6">
            <a:extLst>
              <a:ext uri="{FF2B5EF4-FFF2-40B4-BE49-F238E27FC236}">
                <a16:creationId xmlns:a16="http://schemas.microsoft.com/office/drawing/2014/main" id="{24B65C42-9160-684C-9581-45CFF1F41661}"/>
              </a:ext>
            </a:extLst>
          </p:cNvPr>
          <p:cNvGrpSpPr/>
          <p:nvPr/>
        </p:nvGrpSpPr>
        <p:grpSpPr>
          <a:xfrm>
            <a:off x="645803" y="562514"/>
            <a:ext cx="548178" cy="556995"/>
            <a:chOff x="9271661" y="927087"/>
            <a:chExt cx="1690381" cy="1717565"/>
          </a:xfrm>
          <a:solidFill>
            <a:schemeClr val="accent2"/>
          </a:solidFill>
        </p:grpSpPr>
        <p:sp>
          <p:nvSpPr>
            <p:cNvPr id="8" name="Freeform: Shape 26">
              <a:extLst>
                <a:ext uri="{FF2B5EF4-FFF2-40B4-BE49-F238E27FC236}">
                  <a16:creationId xmlns:a16="http://schemas.microsoft.com/office/drawing/2014/main" id="{EC67D190-C470-EB4A-B4E9-59B5125A56D0}"/>
                </a:ext>
              </a:extLst>
            </p:cNvPr>
            <p:cNvSpPr/>
            <p:nvPr/>
          </p:nvSpPr>
          <p:spPr>
            <a:xfrm rot="2411044">
              <a:off x="9825722" y="927087"/>
              <a:ext cx="487932" cy="1717565"/>
            </a:xfrm>
            <a:custGeom>
              <a:avLst/>
              <a:gdLst>
                <a:gd name="connsiteX0" fmla="*/ 398295 w 480600"/>
                <a:gd name="connsiteY0" fmla="*/ 1046026 h 1345680"/>
                <a:gd name="connsiteX1" fmla="*/ 348313 w 480600"/>
                <a:gd name="connsiteY1" fmla="*/ 1015268 h 1345680"/>
                <a:gd name="connsiteX2" fmla="*/ 329088 w 480600"/>
                <a:gd name="connsiteY2" fmla="*/ 334738 h 1345680"/>
                <a:gd name="connsiteX3" fmla="*/ 379071 w 480600"/>
                <a:gd name="connsiteY3" fmla="*/ 303980 h 1345680"/>
                <a:gd name="connsiteX4" fmla="*/ 440588 w 480600"/>
                <a:gd name="connsiteY4" fmla="*/ 167489 h 1345680"/>
                <a:gd name="connsiteX5" fmla="*/ 430976 w 480600"/>
                <a:gd name="connsiteY5" fmla="*/ 109817 h 1345680"/>
                <a:gd name="connsiteX6" fmla="*/ 334856 w 480600"/>
                <a:gd name="connsiteY6" fmla="*/ 29076 h 1345680"/>
                <a:gd name="connsiteX7" fmla="*/ 309864 w 480600"/>
                <a:gd name="connsiteY7" fmla="*/ 54068 h 1345680"/>
                <a:gd name="connsiteX8" fmla="*/ 309864 w 480600"/>
                <a:gd name="connsiteY8" fmla="*/ 173256 h 1345680"/>
                <a:gd name="connsiteX9" fmla="*/ 271416 w 480600"/>
                <a:gd name="connsiteY9" fmla="*/ 211704 h 1345680"/>
                <a:gd name="connsiteX10" fmla="*/ 219512 w 480600"/>
                <a:gd name="connsiteY10" fmla="*/ 211704 h 1345680"/>
                <a:gd name="connsiteX11" fmla="*/ 181064 w 480600"/>
                <a:gd name="connsiteY11" fmla="*/ 173256 h 1345680"/>
                <a:gd name="connsiteX12" fmla="*/ 181064 w 480600"/>
                <a:gd name="connsiteY12" fmla="*/ 55990 h 1345680"/>
                <a:gd name="connsiteX13" fmla="*/ 156072 w 480600"/>
                <a:gd name="connsiteY13" fmla="*/ 30999 h 1345680"/>
                <a:gd name="connsiteX14" fmla="*/ 59952 w 480600"/>
                <a:gd name="connsiteY14" fmla="*/ 111740 h 1345680"/>
                <a:gd name="connsiteX15" fmla="*/ 50340 w 480600"/>
                <a:gd name="connsiteY15" fmla="*/ 169412 h 1345680"/>
                <a:gd name="connsiteX16" fmla="*/ 111857 w 480600"/>
                <a:gd name="connsiteY16" fmla="*/ 305902 h 1345680"/>
                <a:gd name="connsiteX17" fmla="*/ 161840 w 480600"/>
                <a:gd name="connsiteY17" fmla="*/ 336660 h 1345680"/>
                <a:gd name="connsiteX18" fmla="*/ 142616 w 480600"/>
                <a:gd name="connsiteY18" fmla="*/ 1017190 h 1345680"/>
                <a:gd name="connsiteX19" fmla="*/ 92633 w 480600"/>
                <a:gd name="connsiteY19" fmla="*/ 1047949 h 1345680"/>
                <a:gd name="connsiteX20" fmla="*/ 31116 w 480600"/>
                <a:gd name="connsiteY20" fmla="*/ 1184439 h 1345680"/>
                <a:gd name="connsiteX21" fmla="*/ 40728 w 480600"/>
                <a:gd name="connsiteY21" fmla="*/ 1242111 h 1345680"/>
                <a:gd name="connsiteX22" fmla="*/ 136848 w 480600"/>
                <a:gd name="connsiteY22" fmla="*/ 1322852 h 1345680"/>
                <a:gd name="connsiteX23" fmla="*/ 161840 w 480600"/>
                <a:gd name="connsiteY23" fmla="*/ 1297861 h 1345680"/>
                <a:gd name="connsiteX24" fmla="*/ 161840 w 480600"/>
                <a:gd name="connsiteY24" fmla="*/ 1178672 h 1345680"/>
                <a:gd name="connsiteX25" fmla="*/ 200288 w 480600"/>
                <a:gd name="connsiteY25" fmla="*/ 1140224 h 1345680"/>
                <a:gd name="connsiteX26" fmla="*/ 290640 w 480600"/>
                <a:gd name="connsiteY26" fmla="*/ 1140224 h 1345680"/>
                <a:gd name="connsiteX27" fmla="*/ 329088 w 480600"/>
                <a:gd name="connsiteY27" fmla="*/ 1178672 h 1345680"/>
                <a:gd name="connsiteX28" fmla="*/ 329088 w 480600"/>
                <a:gd name="connsiteY28" fmla="*/ 1297861 h 1345680"/>
                <a:gd name="connsiteX29" fmla="*/ 354080 w 480600"/>
                <a:gd name="connsiteY29" fmla="*/ 1322852 h 1345680"/>
                <a:gd name="connsiteX30" fmla="*/ 450200 w 480600"/>
                <a:gd name="connsiteY30" fmla="*/ 1242111 h 1345680"/>
                <a:gd name="connsiteX31" fmla="*/ 459812 w 480600"/>
                <a:gd name="connsiteY31" fmla="*/ 1184439 h 1345680"/>
                <a:gd name="connsiteX32" fmla="*/ 398295 w 480600"/>
                <a:gd name="connsiteY32" fmla="*/ 1046026 h 134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0600" h="1345680">
                  <a:moveTo>
                    <a:pt x="398295" y="1046026"/>
                  </a:moveTo>
                  <a:lnTo>
                    <a:pt x="348313" y="1015268"/>
                  </a:lnTo>
                  <a:lnTo>
                    <a:pt x="329088" y="334738"/>
                  </a:lnTo>
                  <a:lnTo>
                    <a:pt x="379071" y="303980"/>
                  </a:lnTo>
                  <a:cubicBezTo>
                    <a:pt x="425209" y="275144"/>
                    <a:pt x="450200" y="221316"/>
                    <a:pt x="440588" y="167489"/>
                  </a:cubicBezTo>
                  <a:lnTo>
                    <a:pt x="430976" y="109817"/>
                  </a:lnTo>
                  <a:cubicBezTo>
                    <a:pt x="423286" y="63680"/>
                    <a:pt x="382916" y="29076"/>
                    <a:pt x="334856" y="29076"/>
                  </a:cubicBezTo>
                  <a:cubicBezTo>
                    <a:pt x="321399" y="29076"/>
                    <a:pt x="309864" y="40611"/>
                    <a:pt x="309864" y="54068"/>
                  </a:cubicBezTo>
                  <a:lnTo>
                    <a:pt x="309864" y="173256"/>
                  </a:lnTo>
                  <a:cubicBezTo>
                    <a:pt x="309864" y="194403"/>
                    <a:pt x="292563" y="211704"/>
                    <a:pt x="271416" y="211704"/>
                  </a:cubicBezTo>
                  <a:lnTo>
                    <a:pt x="219512" y="211704"/>
                  </a:lnTo>
                  <a:cubicBezTo>
                    <a:pt x="198365" y="211704"/>
                    <a:pt x="181064" y="194403"/>
                    <a:pt x="181064" y="173256"/>
                  </a:cubicBezTo>
                  <a:lnTo>
                    <a:pt x="181064" y="55990"/>
                  </a:lnTo>
                  <a:cubicBezTo>
                    <a:pt x="181064" y="42533"/>
                    <a:pt x="169529" y="30999"/>
                    <a:pt x="156072" y="30999"/>
                  </a:cubicBezTo>
                  <a:cubicBezTo>
                    <a:pt x="108012" y="30999"/>
                    <a:pt x="67642" y="65602"/>
                    <a:pt x="59952" y="111740"/>
                  </a:cubicBezTo>
                  <a:lnTo>
                    <a:pt x="50340" y="169412"/>
                  </a:lnTo>
                  <a:cubicBezTo>
                    <a:pt x="40728" y="223239"/>
                    <a:pt x="65720" y="277066"/>
                    <a:pt x="111857" y="305902"/>
                  </a:cubicBezTo>
                  <a:lnTo>
                    <a:pt x="161840" y="336660"/>
                  </a:lnTo>
                  <a:lnTo>
                    <a:pt x="142616" y="1017190"/>
                  </a:lnTo>
                  <a:lnTo>
                    <a:pt x="92633" y="1047949"/>
                  </a:lnTo>
                  <a:cubicBezTo>
                    <a:pt x="46496" y="1076785"/>
                    <a:pt x="21504" y="1130612"/>
                    <a:pt x="31116" y="1184439"/>
                  </a:cubicBezTo>
                  <a:lnTo>
                    <a:pt x="40728" y="1242111"/>
                  </a:lnTo>
                  <a:cubicBezTo>
                    <a:pt x="48418" y="1288249"/>
                    <a:pt x="88788" y="1322852"/>
                    <a:pt x="136848" y="1322852"/>
                  </a:cubicBezTo>
                  <a:cubicBezTo>
                    <a:pt x="150305" y="1322852"/>
                    <a:pt x="161840" y="1311317"/>
                    <a:pt x="161840" y="1297861"/>
                  </a:cubicBezTo>
                  <a:lnTo>
                    <a:pt x="161840" y="1178672"/>
                  </a:lnTo>
                  <a:cubicBezTo>
                    <a:pt x="161840" y="1157525"/>
                    <a:pt x="179141" y="1140224"/>
                    <a:pt x="200288" y="1140224"/>
                  </a:cubicBezTo>
                  <a:lnTo>
                    <a:pt x="290640" y="1140224"/>
                  </a:lnTo>
                  <a:cubicBezTo>
                    <a:pt x="311787" y="1140224"/>
                    <a:pt x="329088" y="1157525"/>
                    <a:pt x="329088" y="1178672"/>
                  </a:cubicBezTo>
                  <a:lnTo>
                    <a:pt x="329088" y="1297861"/>
                  </a:lnTo>
                  <a:cubicBezTo>
                    <a:pt x="329088" y="1311317"/>
                    <a:pt x="340623" y="1322852"/>
                    <a:pt x="354080" y="1322852"/>
                  </a:cubicBezTo>
                  <a:cubicBezTo>
                    <a:pt x="402140" y="1322852"/>
                    <a:pt x="442510" y="1288249"/>
                    <a:pt x="450200" y="1242111"/>
                  </a:cubicBezTo>
                  <a:lnTo>
                    <a:pt x="459812" y="1184439"/>
                  </a:lnTo>
                  <a:cubicBezTo>
                    <a:pt x="469424" y="1128689"/>
                    <a:pt x="446355" y="1074862"/>
                    <a:pt x="398295" y="1046026"/>
                  </a:cubicBezTo>
                  <a:close/>
                </a:path>
              </a:pathLst>
            </a:custGeom>
            <a:grpFill/>
            <a:ln w="19209" cap="flat">
              <a:noFill/>
              <a:prstDash val="solid"/>
              <a:miter/>
            </a:ln>
          </p:spPr>
          <p:txBody>
            <a:bodyPr rtlCol="0" anchor="ctr"/>
            <a:lstStyle/>
            <a:p>
              <a:endParaRPr lang="en-US"/>
            </a:p>
          </p:txBody>
        </p:sp>
        <p:sp>
          <p:nvSpPr>
            <p:cNvPr id="9" name="Freeform: Shape 27">
              <a:extLst>
                <a:ext uri="{FF2B5EF4-FFF2-40B4-BE49-F238E27FC236}">
                  <a16:creationId xmlns:a16="http://schemas.microsoft.com/office/drawing/2014/main" id="{5B4A38B3-A757-8940-9ACA-4A74683AD4E8}"/>
                </a:ext>
              </a:extLst>
            </p:cNvPr>
            <p:cNvSpPr/>
            <p:nvPr/>
          </p:nvSpPr>
          <p:spPr>
            <a:xfrm rot="18712925">
              <a:off x="9675227" y="1020217"/>
              <a:ext cx="883249" cy="1690381"/>
            </a:xfrm>
            <a:custGeom>
              <a:avLst/>
              <a:gdLst>
                <a:gd name="connsiteX0" fmla="*/ 335181 w 883249"/>
                <a:gd name="connsiteY0" fmla="*/ 0 h 1563687"/>
                <a:gd name="connsiteX1" fmla="*/ 631293 w 883249"/>
                <a:gd name="connsiteY1" fmla="*/ 0 h 1563687"/>
                <a:gd name="connsiteX2" fmla="*/ 665062 w 883249"/>
                <a:gd name="connsiteY2" fmla="*/ 49352 h 1563687"/>
                <a:gd name="connsiteX3" fmla="*/ 717011 w 883249"/>
                <a:gd name="connsiteY3" fmla="*/ 49352 h 1563687"/>
                <a:gd name="connsiteX4" fmla="*/ 750778 w 883249"/>
                <a:gd name="connsiteY4" fmla="*/ 0 h 1563687"/>
                <a:gd name="connsiteX5" fmla="*/ 844287 w 883249"/>
                <a:gd name="connsiteY5" fmla="*/ 0 h 1563687"/>
                <a:gd name="connsiteX6" fmla="*/ 883249 w 883249"/>
                <a:gd name="connsiteY6" fmla="*/ 111692 h 1563687"/>
                <a:gd name="connsiteX7" fmla="*/ 844287 w 883249"/>
                <a:gd name="connsiteY7" fmla="*/ 223384 h 1563687"/>
                <a:gd name="connsiteX8" fmla="*/ 750778 w 883249"/>
                <a:gd name="connsiteY8" fmla="*/ 223384 h 1563687"/>
                <a:gd name="connsiteX9" fmla="*/ 750777 w 883249"/>
                <a:gd name="connsiteY9" fmla="*/ 223384 h 1563687"/>
                <a:gd name="connsiteX10" fmla="*/ 748180 w 883249"/>
                <a:gd name="connsiteY10" fmla="*/ 223384 h 1563687"/>
                <a:gd name="connsiteX11" fmla="*/ 714413 w 883249"/>
                <a:gd name="connsiteY11" fmla="*/ 174032 h 1563687"/>
                <a:gd name="connsiteX12" fmla="*/ 665062 w 883249"/>
                <a:gd name="connsiteY12" fmla="*/ 174032 h 1563687"/>
                <a:gd name="connsiteX13" fmla="*/ 659785 w 883249"/>
                <a:gd name="connsiteY13" fmla="*/ 200372 h 1563687"/>
                <a:gd name="connsiteX14" fmla="*/ 631293 w 883249"/>
                <a:gd name="connsiteY14" fmla="*/ 223384 h 1563687"/>
                <a:gd name="connsiteX15" fmla="*/ 532589 w 883249"/>
                <a:gd name="connsiteY15" fmla="*/ 223384 h 1563687"/>
                <a:gd name="connsiteX16" fmla="*/ 532589 w 883249"/>
                <a:gd name="connsiteY16" fmla="*/ 737686 h 1563687"/>
                <a:gd name="connsiteX17" fmla="*/ 529992 w 883249"/>
                <a:gd name="connsiteY17" fmla="*/ 737686 h 1563687"/>
                <a:gd name="connsiteX18" fmla="*/ 529992 w 883249"/>
                <a:gd name="connsiteY18" fmla="*/ 748076 h 1563687"/>
                <a:gd name="connsiteX19" fmla="*/ 558564 w 883249"/>
                <a:gd name="connsiteY19" fmla="*/ 781843 h 1563687"/>
                <a:gd name="connsiteX20" fmla="*/ 581942 w 883249"/>
                <a:gd name="connsiteY20" fmla="*/ 1355888 h 1563687"/>
                <a:gd name="connsiteX21" fmla="*/ 537784 w 883249"/>
                <a:gd name="connsiteY21" fmla="*/ 1501346 h 1563687"/>
                <a:gd name="connsiteX22" fmla="*/ 467652 w 883249"/>
                <a:gd name="connsiteY22" fmla="*/ 1563687 h 1563687"/>
                <a:gd name="connsiteX23" fmla="*/ 397520 w 883249"/>
                <a:gd name="connsiteY23" fmla="*/ 1501346 h 1563687"/>
                <a:gd name="connsiteX24" fmla="*/ 353363 w 883249"/>
                <a:gd name="connsiteY24" fmla="*/ 1355888 h 1563687"/>
                <a:gd name="connsiteX25" fmla="*/ 376740 w 883249"/>
                <a:gd name="connsiteY25" fmla="*/ 781843 h 1563687"/>
                <a:gd name="connsiteX26" fmla="*/ 405313 w 883249"/>
                <a:gd name="connsiteY26" fmla="*/ 748076 h 1563687"/>
                <a:gd name="connsiteX27" fmla="*/ 405313 w 883249"/>
                <a:gd name="connsiteY27" fmla="*/ 225982 h 1563687"/>
                <a:gd name="connsiteX28" fmla="*/ 332583 w 883249"/>
                <a:gd name="connsiteY28" fmla="*/ 225982 h 1563687"/>
                <a:gd name="connsiteX29" fmla="*/ 327389 w 883249"/>
                <a:gd name="connsiteY29" fmla="*/ 223384 h 1563687"/>
                <a:gd name="connsiteX30" fmla="*/ 114395 w 883249"/>
                <a:gd name="connsiteY30" fmla="*/ 238969 h 1563687"/>
                <a:gd name="connsiteX31" fmla="*/ 41665 w 883249"/>
                <a:gd name="connsiteY31" fmla="*/ 277932 h 1563687"/>
                <a:gd name="connsiteX32" fmla="*/ 28678 w 883249"/>
                <a:gd name="connsiteY32" fmla="*/ 280529 h 1563687"/>
                <a:gd name="connsiteX33" fmla="*/ 2703 w 883249"/>
                <a:gd name="connsiteY33" fmla="*/ 262346 h 1563687"/>
                <a:gd name="connsiteX34" fmla="*/ 430 w 883249"/>
                <a:gd name="connsiteY34" fmla="*/ 245788 h 1563687"/>
                <a:gd name="connsiteX35" fmla="*/ 711 w 883249"/>
                <a:gd name="connsiteY35" fmla="*/ 245238 h 1563687"/>
                <a:gd name="connsiteX36" fmla="*/ 430 w 883249"/>
                <a:gd name="connsiteY36" fmla="*/ 243190 h 1563687"/>
                <a:gd name="connsiteX37" fmla="*/ 7897 w 883249"/>
                <a:gd name="connsiteY37" fmla="*/ 228579 h 1563687"/>
                <a:gd name="connsiteX38" fmla="*/ 54653 w 883249"/>
                <a:gd name="connsiteY38" fmla="*/ 176630 h 1563687"/>
                <a:gd name="connsiteX39" fmla="*/ 335181 w 883249"/>
                <a:gd name="connsiteY39" fmla="*/ 0 h 156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3249" h="1563687">
                  <a:moveTo>
                    <a:pt x="335181" y="0"/>
                  </a:moveTo>
                  <a:lnTo>
                    <a:pt x="631293" y="0"/>
                  </a:lnTo>
                  <a:cubicBezTo>
                    <a:pt x="646879" y="0"/>
                    <a:pt x="659866" y="5195"/>
                    <a:pt x="665062" y="49352"/>
                  </a:cubicBezTo>
                  <a:lnTo>
                    <a:pt x="717011" y="49352"/>
                  </a:lnTo>
                  <a:cubicBezTo>
                    <a:pt x="722205" y="5195"/>
                    <a:pt x="735193" y="0"/>
                    <a:pt x="750778" y="0"/>
                  </a:cubicBezTo>
                  <a:lnTo>
                    <a:pt x="844287" y="0"/>
                  </a:lnTo>
                  <a:cubicBezTo>
                    <a:pt x="865067" y="0"/>
                    <a:pt x="883249" y="36365"/>
                    <a:pt x="883249" y="111692"/>
                  </a:cubicBezTo>
                  <a:cubicBezTo>
                    <a:pt x="883249" y="187019"/>
                    <a:pt x="865067" y="223384"/>
                    <a:pt x="844287" y="223384"/>
                  </a:cubicBezTo>
                  <a:lnTo>
                    <a:pt x="750778" y="223384"/>
                  </a:lnTo>
                  <a:lnTo>
                    <a:pt x="750777" y="223384"/>
                  </a:lnTo>
                  <a:lnTo>
                    <a:pt x="748180" y="223384"/>
                  </a:lnTo>
                  <a:cubicBezTo>
                    <a:pt x="732596" y="223384"/>
                    <a:pt x="719608" y="218190"/>
                    <a:pt x="714413" y="174032"/>
                  </a:cubicBezTo>
                  <a:lnTo>
                    <a:pt x="665062" y="174032"/>
                  </a:lnTo>
                  <a:lnTo>
                    <a:pt x="659785" y="200372"/>
                  </a:lnTo>
                  <a:cubicBezTo>
                    <a:pt x="653210" y="220462"/>
                    <a:pt x="642982" y="223384"/>
                    <a:pt x="631293" y="223384"/>
                  </a:cubicBezTo>
                  <a:lnTo>
                    <a:pt x="532589" y="223384"/>
                  </a:lnTo>
                  <a:lnTo>
                    <a:pt x="532589" y="737686"/>
                  </a:lnTo>
                  <a:lnTo>
                    <a:pt x="529992" y="737686"/>
                  </a:lnTo>
                  <a:lnTo>
                    <a:pt x="529992" y="748076"/>
                  </a:lnTo>
                  <a:cubicBezTo>
                    <a:pt x="545576" y="750674"/>
                    <a:pt x="555967" y="763662"/>
                    <a:pt x="558564" y="781843"/>
                  </a:cubicBezTo>
                  <a:lnTo>
                    <a:pt x="581942" y="1355888"/>
                  </a:lnTo>
                  <a:cubicBezTo>
                    <a:pt x="584539" y="1410434"/>
                    <a:pt x="568954" y="1462384"/>
                    <a:pt x="537784" y="1501346"/>
                  </a:cubicBezTo>
                  <a:cubicBezTo>
                    <a:pt x="506614" y="1540309"/>
                    <a:pt x="514406" y="1563687"/>
                    <a:pt x="467652" y="1563687"/>
                  </a:cubicBezTo>
                  <a:cubicBezTo>
                    <a:pt x="420898" y="1563687"/>
                    <a:pt x="428690" y="1540309"/>
                    <a:pt x="397520" y="1501346"/>
                  </a:cubicBezTo>
                  <a:cubicBezTo>
                    <a:pt x="363753" y="1462384"/>
                    <a:pt x="348168" y="1407837"/>
                    <a:pt x="353363" y="1355888"/>
                  </a:cubicBezTo>
                  <a:lnTo>
                    <a:pt x="376740" y="781843"/>
                  </a:lnTo>
                  <a:cubicBezTo>
                    <a:pt x="376740" y="763662"/>
                    <a:pt x="389727" y="750674"/>
                    <a:pt x="405313" y="748076"/>
                  </a:cubicBezTo>
                  <a:lnTo>
                    <a:pt x="405313" y="225982"/>
                  </a:lnTo>
                  <a:lnTo>
                    <a:pt x="332583" y="225982"/>
                  </a:lnTo>
                  <a:lnTo>
                    <a:pt x="327389" y="223384"/>
                  </a:lnTo>
                  <a:cubicBezTo>
                    <a:pt x="241671" y="189617"/>
                    <a:pt x="197514" y="197409"/>
                    <a:pt x="114395" y="238969"/>
                  </a:cubicBezTo>
                  <a:lnTo>
                    <a:pt x="41665" y="277932"/>
                  </a:lnTo>
                  <a:cubicBezTo>
                    <a:pt x="39067" y="280529"/>
                    <a:pt x="33872" y="280529"/>
                    <a:pt x="28678" y="280529"/>
                  </a:cubicBezTo>
                  <a:cubicBezTo>
                    <a:pt x="18288" y="280529"/>
                    <a:pt x="7897" y="272737"/>
                    <a:pt x="2703" y="262346"/>
                  </a:cubicBezTo>
                  <a:cubicBezTo>
                    <a:pt x="106" y="257151"/>
                    <a:pt x="-544" y="251307"/>
                    <a:pt x="430" y="245788"/>
                  </a:cubicBezTo>
                  <a:lnTo>
                    <a:pt x="711" y="245238"/>
                  </a:lnTo>
                  <a:lnTo>
                    <a:pt x="430" y="243190"/>
                  </a:lnTo>
                  <a:cubicBezTo>
                    <a:pt x="1404" y="237670"/>
                    <a:pt x="4001" y="232475"/>
                    <a:pt x="7897" y="228579"/>
                  </a:cubicBezTo>
                  <a:lnTo>
                    <a:pt x="54653" y="176630"/>
                  </a:lnTo>
                  <a:cubicBezTo>
                    <a:pt x="145565" y="75327"/>
                    <a:pt x="207904" y="49352"/>
                    <a:pt x="335181" y="0"/>
                  </a:cubicBezTo>
                  <a:close/>
                </a:path>
              </a:pathLst>
            </a:custGeom>
            <a:grpFill/>
            <a:ln w="19209" cap="flat">
              <a:noFill/>
              <a:prstDash val="solid"/>
              <a:miter/>
            </a:ln>
          </p:spPr>
          <p:txBody>
            <a:bodyPr rtlCol="0" anchor="ctr"/>
            <a:lstStyle/>
            <a:p>
              <a:endParaRPr lang="en-US"/>
            </a:p>
          </p:txBody>
        </p:sp>
      </p:grpSp>
      <p:sp>
        <p:nvSpPr>
          <p:cNvPr id="10" name="Rectangle 9">
            <a:extLst>
              <a:ext uri="{FF2B5EF4-FFF2-40B4-BE49-F238E27FC236}">
                <a16:creationId xmlns:a16="http://schemas.microsoft.com/office/drawing/2014/main" id="{A92A8353-34E8-A94D-BC6D-2EB9EE955F8F}"/>
              </a:ext>
            </a:extLst>
          </p:cNvPr>
          <p:cNvSpPr/>
          <p:nvPr/>
        </p:nvSpPr>
        <p:spPr>
          <a:xfrm>
            <a:off x="1329790" y="488649"/>
            <a:ext cx="10241994" cy="646331"/>
          </a:xfrm>
          <a:prstGeom prst="rect">
            <a:avLst/>
          </a:prstGeom>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 </a:t>
            </a:r>
          </a:p>
        </p:txBody>
      </p:sp>
      <p:pic>
        <p:nvPicPr>
          <p:cNvPr id="14" name="Picture 13">
            <a:extLst>
              <a:ext uri="{FF2B5EF4-FFF2-40B4-BE49-F238E27FC236}">
                <a16:creationId xmlns:a16="http://schemas.microsoft.com/office/drawing/2014/main" id="{C5FCC1F2-E941-824F-AB15-2F9D045A8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199" y="1294997"/>
            <a:ext cx="5547476" cy="4957902"/>
          </a:xfrm>
          <a:prstGeom prst="rect">
            <a:avLst/>
          </a:prstGeom>
        </p:spPr>
      </p:pic>
    </p:spTree>
    <p:extLst>
      <p:ext uri="{BB962C8B-B14F-4D97-AF65-F5344CB8AC3E}">
        <p14:creationId xmlns:p14="http://schemas.microsoft.com/office/powerpoint/2010/main" val="4166133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2038-3D84-DD10-E454-BA3370BF4F5E}"/>
              </a:ext>
            </a:extLst>
          </p:cNvPr>
          <p:cNvSpPr>
            <a:spLocks noGrp="1"/>
          </p:cNvSpPr>
          <p:nvPr>
            <p:ph type="title"/>
          </p:nvPr>
        </p:nvSpPr>
        <p:spPr/>
        <p:txBody>
          <a:bodyPr/>
          <a:lstStyle/>
          <a:p>
            <a:r>
              <a:rPr lang="en-GB" b="1" dirty="0"/>
              <a:t>Formal equality vs Substantive equality  </a:t>
            </a:r>
          </a:p>
        </p:txBody>
      </p:sp>
      <p:pic>
        <p:nvPicPr>
          <p:cNvPr id="4" name="Content Placeholder 3">
            <a:extLst>
              <a:ext uri="{FF2B5EF4-FFF2-40B4-BE49-F238E27FC236}">
                <a16:creationId xmlns:a16="http://schemas.microsoft.com/office/drawing/2014/main" id="{D5637A16-65A7-4776-3614-C74072F725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6881" y="1647031"/>
            <a:ext cx="8758238" cy="5210969"/>
          </a:xfrm>
          <a:prstGeom prst="rect">
            <a:avLst/>
          </a:prstGeom>
        </p:spPr>
      </p:pic>
    </p:spTree>
    <p:extLst>
      <p:ext uri="{BB962C8B-B14F-4D97-AF65-F5344CB8AC3E}">
        <p14:creationId xmlns:p14="http://schemas.microsoft.com/office/powerpoint/2010/main" val="3147825434"/>
      </p:ext>
    </p:extLst>
  </p:cSld>
  <p:clrMapOvr>
    <a:masterClrMapping/>
  </p:clrMapOvr>
</p:sld>
</file>

<file path=ppt/theme/theme1.xml><?xml version="1.0" encoding="utf-8"?>
<a:theme xmlns:a="http://schemas.openxmlformats.org/drawingml/2006/main" name="BrushVTI">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1186</TotalTime>
  <Words>2068</Words>
  <Application>Microsoft Office PowerPoint</Application>
  <PresentationFormat>Widescreen</PresentationFormat>
  <Paragraphs>198</Paragraphs>
  <Slides>31</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Avenir</vt:lpstr>
      <vt:lpstr>Calibri</vt:lpstr>
      <vt:lpstr>Cambria</vt:lpstr>
      <vt:lpstr>Century Gothic</vt:lpstr>
      <vt:lpstr>Courier New</vt:lpstr>
      <vt:lpstr>Wingdings</vt:lpstr>
      <vt:lpstr>BrushVTI</vt:lpstr>
      <vt:lpstr>Promotion of women’s rights in Africa: Key Principles</vt:lpstr>
      <vt:lpstr>Background </vt:lpstr>
      <vt:lpstr>Road map </vt:lpstr>
      <vt:lpstr>Key concepts &amp; principles</vt:lpstr>
      <vt:lpstr>Discrimination  </vt:lpstr>
      <vt:lpstr>PowerPoint Presentation</vt:lpstr>
      <vt:lpstr>Women?</vt:lpstr>
      <vt:lpstr>PowerPoint Presentation</vt:lpstr>
      <vt:lpstr>Formal equality vs Substantive equality  </vt:lpstr>
      <vt:lpstr>Formal Equality </vt:lpstr>
      <vt:lpstr>Substantive Equality </vt:lpstr>
      <vt:lpstr>Gender transformative continuum</vt:lpstr>
      <vt:lpstr>PowerPoint Presentation</vt:lpstr>
      <vt:lpstr>PowerPoint Presentation</vt:lpstr>
      <vt:lpstr>PowerPoint Presentation</vt:lpstr>
      <vt:lpstr>Normative standards</vt:lpstr>
      <vt:lpstr>African Human Rights System – Select Overview </vt:lpstr>
      <vt:lpstr>International Frameworks </vt:lpstr>
      <vt:lpstr>UDHR</vt:lpstr>
      <vt:lpstr>CEDAW </vt:lpstr>
      <vt:lpstr>The Principle of Equality &amp; Non-Discrimination</vt:lpstr>
      <vt:lpstr>Temporary Special Measures </vt:lpstr>
      <vt:lpstr>PowerPoint Presentation</vt:lpstr>
      <vt:lpstr>Group Work: “A Call 2 Action” </vt:lpstr>
      <vt:lpstr>PowerPoint Presentation</vt:lpstr>
      <vt:lpstr>Groups Feedback </vt:lpstr>
      <vt:lpstr>Reminder</vt:lpstr>
      <vt:lpstr>NB: The ACC as a strategic platform</vt:lpstr>
      <vt:lpstr>The ACC creates opportunity for:  </vt:lpstr>
      <vt:lpstr>Group Work: "Collective Action” </vt:lpstr>
      <vt:lpstr>African Human Rights Mechanisms 29th Nov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Mariam Kamunyu</dc:creator>
  <cp:lastModifiedBy>Admin</cp:lastModifiedBy>
  <cp:revision>44</cp:revision>
  <dcterms:created xsi:type="dcterms:W3CDTF">2022-11-07T07:43:24Z</dcterms:created>
  <dcterms:modified xsi:type="dcterms:W3CDTF">2022-11-28T12:01:26Z</dcterms:modified>
</cp:coreProperties>
</file>