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42"/>
  </p:notesMasterIdLst>
  <p:sldIdLst>
    <p:sldId id="273" r:id="rId2"/>
    <p:sldId id="394" r:id="rId3"/>
    <p:sldId id="284" r:id="rId4"/>
    <p:sldId id="281" r:id="rId5"/>
    <p:sldId id="280" r:id="rId6"/>
    <p:sldId id="279" r:id="rId7"/>
    <p:sldId id="296" r:id="rId8"/>
    <p:sldId id="299" r:id="rId9"/>
    <p:sldId id="407" r:id="rId10"/>
    <p:sldId id="303" r:id="rId11"/>
    <p:sldId id="304" r:id="rId12"/>
    <p:sldId id="408" r:id="rId13"/>
    <p:sldId id="305" r:id="rId14"/>
    <p:sldId id="300" r:id="rId15"/>
    <p:sldId id="262" r:id="rId16"/>
    <p:sldId id="301" r:id="rId17"/>
    <p:sldId id="399" r:id="rId18"/>
    <p:sldId id="395" r:id="rId19"/>
    <p:sldId id="400" r:id="rId20"/>
    <p:sldId id="405" r:id="rId21"/>
    <p:sldId id="411" r:id="rId22"/>
    <p:sldId id="410" r:id="rId23"/>
    <p:sldId id="261" r:id="rId24"/>
    <p:sldId id="340" r:id="rId25"/>
    <p:sldId id="341" r:id="rId26"/>
    <p:sldId id="325" r:id="rId27"/>
    <p:sldId id="319" r:id="rId28"/>
    <p:sldId id="326" r:id="rId29"/>
    <p:sldId id="324" r:id="rId30"/>
    <p:sldId id="297" r:id="rId31"/>
    <p:sldId id="327" r:id="rId32"/>
    <p:sldId id="337" r:id="rId33"/>
    <p:sldId id="338" r:id="rId34"/>
    <p:sldId id="318" r:id="rId35"/>
    <p:sldId id="332" r:id="rId36"/>
    <p:sldId id="322" r:id="rId37"/>
    <p:sldId id="333" r:id="rId38"/>
    <p:sldId id="298" r:id="rId39"/>
    <p:sldId id="328" r:id="rId40"/>
    <p:sldId id="315"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bongile Ndashe" initials="SN" lastIdx="1" clrIdx="0">
    <p:extLst>
      <p:ext uri="{19B8F6BF-5375-455C-9EA6-DF929625EA0E}">
        <p15:presenceInfo xmlns:p15="http://schemas.microsoft.com/office/powerpoint/2012/main" userId="S::sibongile@the-isla.org::d50f02a3-e067-471a-ad9a-4bc33b21c7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791E"/>
    <a:srgbClr val="3363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7" autoAdjust="0"/>
    <p:restoredTop sz="84294"/>
  </p:normalViewPr>
  <p:slideViewPr>
    <p:cSldViewPr snapToGrid="0" snapToObjects="1">
      <p:cViewPr varScale="1">
        <p:scale>
          <a:sx n="106" d="100"/>
          <a:sy n="106" d="100"/>
        </p:scale>
        <p:origin x="2056"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490516-01DE-B542-A130-2DFE3623BFDA}"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1C86D029-BD38-7943-AB83-72A211F9B23A}">
      <dgm:prSet phldrT="[Text]"/>
      <dgm:spPr/>
      <dgm:t>
        <a:bodyPr/>
        <a:lstStyle/>
        <a:p>
          <a:r>
            <a:rPr lang="en-US" dirty="0"/>
            <a:t>Normative framework</a:t>
          </a:r>
        </a:p>
      </dgm:t>
    </dgm:pt>
    <dgm:pt modelId="{76F57DD4-38F8-A54B-AD79-1C0D740DA878}" type="parTrans" cxnId="{76838F57-8458-C44A-A0BB-960F620AAFA6}">
      <dgm:prSet/>
      <dgm:spPr/>
      <dgm:t>
        <a:bodyPr/>
        <a:lstStyle/>
        <a:p>
          <a:endParaRPr lang="en-US"/>
        </a:p>
      </dgm:t>
    </dgm:pt>
    <dgm:pt modelId="{7EFD8357-55C0-F04A-B5F0-FF9B9BC77E58}" type="sibTrans" cxnId="{76838F57-8458-C44A-A0BB-960F620AAFA6}">
      <dgm:prSet/>
      <dgm:spPr/>
      <dgm:t>
        <a:bodyPr/>
        <a:lstStyle/>
        <a:p>
          <a:endParaRPr lang="en-US"/>
        </a:p>
      </dgm:t>
    </dgm:pt>
    <dgm:pt modelId="{3B680C8B-F1CF-074A-B4C5-0FF806DF7DCE}">
      <dgm:prSet phldrT="[Text]"/>
      <dgm:spPr/>
      <dgm:t>
        <a:bodyPr/>
        <a:lstStyle/>
        <a:p>
          <a:r>
            <a:rPr lang="en-US" dirty="0"/>
            <a:t>African Court’s Protocol (Protocol to the African Charter on Human and Peoples’ Rights on the Establishment of the African Court on Human and Peoples’ Rights)</a:t>
          </a:r>
        </a:p>
      </dgm:t>
    </dgm:pt>
    <dgm:pt modelId="{BB31C393-7044-3642-93F6-70E570F98740}" type="parTrans" cxnId="{2EA26D65-0821-234C-8E73-FEE53CFAD788}">
      <dgm:prSet/>
      <dgm:spPr/>
      <dgm:t>
        <a:bodyPr/>
        <a:lstStyle/>
        <a:p>
          <a:endParaRPr lang="en-US"/>
        </a:p>
      </dgm:t>
    </dgm:pt>
    <dgm:pt modelId="{241B6F9C-5AF1-794E-80D3-737F64DEE00D}" type="sibTrans" cxnId="{2EA26D65-0821-234C-8E73-FEE53CFAD788}">
      <dgm:prSet/>
      <dgm:spPr/>
      <dgm:t>
        <a:bodyPr/>
        <a:lstStyle/>
        <a:p>
          <a:endParaRPr lang="en-US"/>
        </a:p>
      </dgm:t>
    </dgm:pt>
    <dgm:pt modelId="{0D14B5BD-CDF9-DC43-94B7-D515AEC60508}">
      <dgm:prSet phldrT="[Text]"/>
      <dgm:spPr/>
      <dgm:t>
        <a:bodyPr/>
        <a:lstStyle/>
        <a:p>
          <a:r>
            <a:rPr lang="en-US" dirty="0"/>
            <a:t>Institutions</a:t>
          </a:r>
        </a:p>
      </dgm:t>
    </dgm:pt>
    <dgm:pt modelId="{85352DB5-EDDA-4A47-90EE-E0859C525480}" type="parTrans" cxnId="{19163496-7A44-A742-A917-D6AC981D8608}">
      <dgm:prSet/>
      <dgm:spPr/>
      <dgm:t>
        <a:bodyPr/>
        <a:lstStyle/>
        <a:p>
          <a:endParaRPr lang="en-US"/>
        </a:p>
      </dgm:t>
    </dgm:pt>
    <dgm:pt modelId="{091B5E58-8644-114F-88B3-F38A07945AB5}" type="sibTrans" cxnId="{19163496-7A44-A742-A917-D6AC981D8608}">
      <dgm:prSet/>
      <dgm:spPr/>
      <dgm:t>
        <a:bodyPr/>
        <a:lstStyle/>
        <a:p>
          <a:endParaRPr lang="en-US"/>
        </a:p>
      </dgm:t>
    </dgm:pt>
    <dgm:pt modelId="{1083A2B0-9BFB-A548-B7C3-887794FE364D}">
      <dgm:prSet phldrT="[Text]"/>
      <dgm:spPr/>
      <dgm:t>
        <a:bodyPr/>
        <a:lstStyle/>
        <a:p>
          <a:r>
            <a:rPr lang="en-US"/>
            <a:t>African Commission on Human and Peoples’ Rights </a:t>
          </a:r>
        </a:p>
      </dgm:t>
    </dgm:pt>
    <dgm:pt modelId="{5FD1D4C8-552A-4947-92E6-CFCF21B94769}" type="parTrans" cxnId="{68B81209-F33C-6044-94D2-501F8ACA198F}">
      <dgm:prSet/>
      <dgm:spPr/>
      <dgm:t>
        <a:bodyPr/>
        <a:lstStyle/>
        <a:p>
          <a:endParaRPr lang="en-US"/>
        </a:p>
      </dgm:t>
    </dgm:pt>
    <dgm:pt modelId="{EFC13677-DF1B-8147-91D8-535A250B5579}" type="sibTrans" cxnId="{68B81209-F33C-6044-94D2-501F8ACA198F}">
      <dgm:prSet/>
      <dgm:spPr/>
      <dgm:t>
        <a:bodyPr/>
        <a:lstStyle/>
        <a:p>
          <a:endParaRPr lang="en-US"/>
        </a:p>
      </dgm:t>
    </dgm:pt>
    <dgm:pt modelId="{27BB504E-1288-6946-B251-A2D01DBA66F4}">
      <dgm:prSet phldrT="[Text]"/>
      <dgm:spPr/>
      <dgm:t>
        <a:bodyPr/>
        <a:lstStyle/>
        <a:p>
          <a:r>
            <a:rPr lang="en-US" b="0" dirty="0"/>
            <a:t>Maputo Protocol (Protocol to the African Charter on Human and People’s Rights on the Rights of Women in Africa)</a:t>
          </a:r>
        </a:p>
      </dgm:t>
    </dgm:pt>
    <dgm:pt modelId="{CD6E5CC5-8D67-9B4D-AF95-54C809B82B72}" type="parTrans" cxnId="{DE6DB6AD-8C06-6E4C-B985-37FE7A0851E8}">
      <dgm:prSet/>
      <dgm:spPr/>
      <dgm:t>
        <a:bodyPr/>
        <a:lstStyle/>
        <a:p>
          <a:endParaRPr lang="en-US"/>
        </a:p>
      </dgm:t>
    </dgm:pt>
    <dgm:pt modelId="{EDECC6F3-F416-0C44-A4C6-680C390EB1D4}" type="sibTrans" cxnId="{DE6DB6AD-8C06-6E4C-B985-37FE7A0851E8}">
      <dgm:prSet/>
      <dgm:spPr/>
      <dgm:t>
        <a:bodyPr/>
        <a:lstStyle/>
        <a:p>
          <a:endParaRPr lang="en-US"/>
        </a:p>
      </dgm:t>
    </dgm:pt>
    <dgm:pt modelId="{625C9841-65B5-AA40-B14D-5CBDAC9BB08E}">
      <dgm:prSet phldrT="[Text]"/>
      <dgm:spPr/>
      <dgm:t>
        <a:bodyPr/>
        <a:lstStyle/>
        <a:p>
          <a:r>
            <a:rPr lang="en-US" b="0" dirty="0"/>
            <a:t>African Charter on the Rights and Welfare of the Child </a:t>
          </a:r>
        </a:p>
      </dgm:t>
    </dgm:pt>
    <dgm:pt modelId="{BB66A641-A635-424F-BDD3-A05BDCE43D24}" type="parTrans" cxnId="{E535B28A-9339-1740-AF9B-3B354D229D9B}">
      <dgm:prSet/>
      <dgm:spPr/>
      <dgm:t>
        <a:bodyPr/>
        <a:lstStyle/>
        <a:p>
          <a:endParaRPr lang="en-US"/>
        </a:p>
      </dgm:t>
    </dgm:pt>
    <dgm:pt modelId="{522074AE-35D2-4A48-A7E0-D4EB025472EE}" type="sibTrans" cxnId="{E535B28A-9339-1740-AF9B-3B354D229D9B}">
      <dgm:prSet/>
      <dgm:spPr/>
      <dgm:t>
        <a:bodyPr/>
        <a:lstStyle/>
        <a:p>
          <a:endParaRPr lang="en-US"/>
        </a:p>
      </dgm:t>
    </dgm:pt>
    <dgm:pt modelId="{D4DC94F3-30C5-244E-9F9A-5D448E7044FF}">
      <dgm:prSet phldrT="[Text]"/>
      <dgm:spPr/>
      <dgm:t>
        <a:bodyPr/>
        <a:lstStyle/>
        <a:p>
          <a:r>
            <a:rPr lang="en-US" dirty="0"/>
            <a:t>African Court on Human and Peoples’ Rights</a:t>
          </a:r>
        </a:p>
      </dgm:t>
    </dgm:pt>
    <dgm:pt modelId="{64DF1586-8D64-EF40-B1CE-1D439E1951B9}" type="parTrans" cxnId="{A34B2C58-2FDF-6F48-8442-C608FF640FFC}">
      <dgm:prSet/>
      <dgm:spPr/>
      <dgm:t>
        <a:bodyPr/>
        <a:lstStyle/>
        <a:p>
          <a:endParaRPr lang="en-US"/>
        </a:p>
      </dgm:t>
    </dgm:pt>
    <dgm:pt modelId="{814C7AD2-FD91-0545-B90C-06F33C510CA5}" type="sibTrans" cxnId="{A34B2C58-2FDF-6F48-8442-C608FF640FFC}">
      <dgm:prSet/>
      <dgm:spPr/>
      <dgm:t>
        <a:bodyPr/>
        <a:lstStyle/>
        <a:p>
          <a:endParaRPr lang="en-US"/>
        </a:p>
      </dgm:t>
    </dgm:pt>
    <dgm:pt modelId="{ED3B0F7C-30FC-1247-A019-4A98E29490F4}">
      <dgm:prSet phldrT="[Text]"/>
      <dgm:spPr/>
      <dgm:t>
        <a:bodyPr/>
        <a:lstStyle/>
        <a:p>
          <a:r>
            <a:rPr lang="en-US" strike="noStrike"/>
            <a:t>African Committee of Experts on the Rights and Welfare of the Child </a:t>
          </a:r>
        </a:p>
      </dgm:t>
    </dgm:pt>
    <dgm:pt modelId="{4DA3B7C3-051D-C64B-B892-E0E02D6EECFE}" type="parTrans" cxnId="{34A1F42E-1508-C544-887B-5F0C2016ECB2}">
      <dgm:prSet/>
      <dgm:spPr/>
      <dgm:t>
        <a:bodyPr/>
        <a:lstStyle/>
        <a:p>
          <a:endParaRPr lang="en-US"/>
        </a:p>
      </dgm:t>
    </dgm:pt>
    <dgm:pt modelId="{0D24DD92-7DAF-6446-84BC-753CE7766876}" type="sibTrans" cxnId="{34A1F42E-1508-C544-887B-5F0C2016ECB2}">
      <dgm:prSet/>
      <dgm:spPr/>
      <dgm:t>
        <a:bodyPr/>
        <a:lstStyle/>
        <a:p>
          <a:endParaRPr lang="en-US"/>
        </a:p>
      </dgm:t>
    </dgm:pt>
    <dgm:pt modelId="{A4111D2A-04C0-AC46-9C79-D857F6087807}">
      <dgm:prSet phldrT="[Text]"/>
      <dgm:spPr/>
      <dgm:t>
        <a:bodyPr/>
        <a:lstStyle/>
        <a:p>
          <a:r>
            <a:rPr lang="en-US"/>
            <a:t>AU Convention for the Protection and Assistance of Internally Displaced Persons (Kampala Convention)</a:t>
          </a:r>
        </a:p>
      </dgm:t>
    </dgm:pt>
    <dgm:pt modelId="{9872705A-8594-A248-A42E-E5EC8F91A278}" type="parTrans" cxnId="{8BC8E5E3-1C36-0345-958E-EBAC610808E8}">
      <dgm:prSet/>
      <dgm:spPr/>
      <dgm:t>
        <a:bodyPr/>
        <a:lstStyle/>
        <a:p>
          <a:endParaRPr lang="en-US"/>
        </a:p>
      </dgm:t>
    </dgm:pt>
    <dgm:pt modelId="{CAB401AE-61B7-514F-8B72-EC5C34C29B3F}" type="sibTrans" cxnId="{8BC8E5E3-1C36-0345-958E-EBAC610808E8}">
      <dgm:prSet/>
      <dgm:spPr/>
      <dgm:t>
        <a:bodyPr/>
        <a:lstStyle/>
        <a:p>
          <a:endParaRPr lang="en-US"/>
        </a:p>
      </dgm:t>
    </dgm:pt>
    <dgm:pt modelId="{1594AB86-6D49-A845-8E78-96267C0B7500}">
      <dgm:prSet/>
      <dgm:spPr/>
      <dgm:t>
        <a:bodyPr/>
        <a:lstStyle/>
        <a:p>
          <a:r>
            <a:rPr lang="en-US"/>
            <a:t>Protocol to the African Charter on the Rights of Persons with Disabilities </a:t>
          </a:r>
        </a:p>
      </dgm:t>
    </dgm:pt>
    <dgm:pt modelId="{070836F3-4C52-D343-903C-5B0CEDDCFDD0}" type="parTrans" cxnId="{0FBDDBFB-60C2-8046-9C6D-FDFB3D4F3BFB}">
      <dgm:prSet/>
      <dgm:spPr/>
      <dgm:t>
        <a:bodyPr/>
        <a:lstStyle/>
        <a:p>
          <a:endParaRPr lang="en-US"/>
        </a:p>
      </dgm:t>
    </dgm:pt>
    <dgm:pt modelId="{65380E61-77BB-7A41-A596-0520006711F5}" type="sibTrans" cxnId="{0FBDDBFB-60C2-8046-9C6D-FDFB3D4F3BFB}">
      <dgm:prSet/>
      <dgm:spPr/>
      <dgm:t>
        <a:bodyPr/>
        <a:lstStyle/>
        <a:p>
          <a:endParaRPr lang="en-US"/>
        </a:p>
      </dgm:t>
    </dgm:pt>
    <dgm:pt modelId="{0AE01920-2986-BC44-BAD2-9D0F6051075E}">
      <dgm:prSet/>
      <dgm:spPr/>
      <dgm:t>
        <a:bodyPr/>
        <a:lstStyle/>
        <a:p>
          <a:r>
            <a:rPr lang="en-US"/>
            <a:t>Protocol to the African Charter on the Rights of Older Persons </a:t>
          </a:r>
        </a:p>
      </dgm:t>
    </dgm:pt>
    <dgm:pt modelId="{21D61587-6813-B548-8004-97DEC4636417}" type="parTrans" cxnId="{D3C3B173-5C0D-B24C-9009-47682861ADD9}">
      <dgm:prSet/>
      <dgm:spPr/>
      <dgm:t>
        <a:bodyPr/>
        <a:lstStyle/>
        <a:p>
          <a:endParaRPr lang="en-US"/>
        </a:p>
      </dgm:t>
    </dgm:pt>
    <dgm:pt modelId="{D26F1660-95B8-634D-B690-E205673FD419}" type="sibTrans" cxnId="{D3C3B173-5C0D-B24C-9009-47682861ADD9}">
      <dgm:prSet/>
      <dgm:spPr/>
      <dgm:t>
        <a:bodyPr/>
        <a:lstStyle/>
        <a:p>
          <a:endParaRPr lang="en-US"/>
        </a:p>
      </dgm:t>
    </dgm:pt>
    <dgm:pt modelId="{F22090FC-138D-7A40-BF4B-9DBD09FCF92A}">
      <dgm:prSet phldrT="[Text]"/>
      <dgm:spPr/>
      <dgm:t>
        <a:bodyPr/>
        <a:lstStyle/>
        <a:p>
          <a:r>
            <a:rPr lang="en-US" b="0" dirty="0"/>
            <a:t>African Charter on Human and Peoples’ Rights</a:t>
          </a:r>
        </a:p>
      </dgm:t>
    </dgm:pt>
    <dgm:pt modelId="{A5942459-2411-A241-9E8C-A23633C16A29}" type="parTrans" cxnId="{416E0B7C-346F-4D4F-ACD6-1E45C08C30D5}">
      <dgm:prSet/>
      <dgm:spPr/>
      <dgm:t>
        <a:bodyPr/>
        <a:lstStyle/>
        <a:p>
          <a:endParaRPr lang="en-US"/>
        </a:p>
      </dgm:t>
    </dgm:pt>
    <dgm:pt modelId="{3D34F625-8455-3241-8230-6480FE5A031D}" type="sibTrans" cxnId="{416E0B7C-346F-4D4F-ACD6-1E45C08C30D5}">
      <dgm:prSet/>
      <dgm:spPr/>
      <dgm:t>
        <a:bodyPr/>
        <a:lstStyle/>
        <a:p>
          <a:endParaRPr lang="en-US"/>
        </a:p>
      </dgm:t>
    </dgm:pt>
    <dgm:pt modelId="{A075E59C-3970-E64F-9449-6F06159EE254}" type="pres">
      <dgm:prSet presAssocID="{A0490516-01DE-B542-A130-2DFE3623BFDA}" presName="linear" presStyleCnt="0">
        <dgm:presLayoutVars>
          <dgm:dir/>
          <dgm:animLvl val="lvl"/>
          <dgm:resizeHandles val="exact"/>
        </dgm:presLayoutVars>
      </dgm:prSet>
      <dgm:spPr/>
    </dgm:pt>
    <dgm:pt modelId="{005A8582-204E-F84E-8ADF-F00A6E03D8C9}" type="pres">
      <dgm:prSet presAssocID="{1C86D029-BD38-7943-AB83-72A211F9B23A}" presName="parentLin" presStyleCnt="0"/>
      <dgm:spPr/>
    </dgm:pt>
    <dgm:pt modelId="{146498CA-5E56-F749-8A79-C68F5205A071}" type="pres">
      <dgm:prSet presAssocID="{1C86D029-BD38-7943-AB83-72A211F9B23A}" presName="parentLeftMargin" presStyleLbl="node1" presStyleIdx="0" presStyleCnt="2"/>
      <dgm:spPr/>
    </dgm:pt>
    <dgm:pt modelId="{0DAD236A-5740-4B4D-B728-73A486746EC1}" type="pres">
      <dgm:prSet presAssocID="{1C86D029-BD38-7943-AB83-72A211F9B23A}" presName="parentText" presStyleLbl="node1" presStyleIdx="0" presStyleCnt="2">
        <dgm:presLayoutVars>
          <dgm:chMax val="0"/>
          <dgm:bulletEnabled val="1"/>
        </dgm:presLayoutVars>
      </dgm:prSet>
      <dgm:spPr/>
    </dgm:pt>
    <dgm:pt modelId="{2A83AA8E-0D5E-5246-8B34-F1E825402A41}" type="pres">
      <dgm:prSet presAssocID="{1C86D029-BD38-7943-AB83-72A211F9B23A}" presName="negativeSpace" presStyleCnt="0"/>
      <dgm:spPr/>
    </dgm:pt>
    <dgm:pt modelId="{3B1D9B5A-D817-AE46-93F2-56FE603A8F08}" type="pres">
      <dgm:prSet presAssocID="{1C86D029-BD38-7943-AB83-72A211F9B23A}" presName="childText" presStyleLbl="conFgAcc1" presStyleIdx="0" presStyleCnt="2">
        <dgm:presLayoutVars>
          <dgm:bulletEnabled val="1"/>
        </dgm:presLayoutVars>
      </dgm:prSet>
      <dgm:spPr/>
    </dgm:pt>
    <dgm:pt modelId="{4927F770-71D8-AE45-8048-F0792071E9A2}" type="pres">
      <dgm:prSet presAssocID="{7EFD8357-55C0-F04A-B5F0-FF9B9BC77E58}" presName="spaceBetweenRectangles" presStyleCnt="0"/>
      <dgm:spPr/>
    </dgm:pt>
    <dgm:pt modelId="{094DCF22-6386-FC41-8AFB-4AF2EC54B91C}" type="pres">
      <dgm:prSet presAssocID="{0D14B5BD-CDF9-DC43-94B7-D515AEC60508}" presName="parentLin" presStyleCnt="0"/>
      <dgm:spPr/>
    </dgm:pt>
    <dgm:pt modelId="{80885442-4A03-4740-A28F-F249D2A4FBCC}" type="pres">
      <dgm:prSet presAssocID="{0D14B5BD-CDF9-DC43-94B7-D515AEC60508}" presName="parentLeftMargin" presStyleLbl="node1" presStyleIdx="0" presStyleCnt="2"/>
      <dgm:spPr/>
    </dgm:pt>
    <dgm:pt modelId="{430AD1DF-42BA-F642-A615-80FD4FAE1F7B}" type="pres">
      <dgm:prSet presAssocID="{0D14B5BD-CDF9-DC43-94B7-D515AEC60508}" presName="parentText" presStyleLbl="node1" presStyleIdx="1" presStyleCnt="2">
        <dgm:presLayoutVars>
          <dgm:chMax val="0"/>
          <dgm:bulletEnabled val="1"/>
        </dgm:presLayoutVars>
      </dgm:prSet>
      <dgm:spPr/>
    </dgm:pt>
    <dgm:pt modelId="{5F172E98-653C-BA4D-8C08-2C0ABAA30E4E}" type="pres">
      <dgm:prSet presAssocID="{0D14B5BD-CDF9-DC43-94B7-D515AEC60508}" presName="negativeSpace" presStyleCnt="0"/>
      <dgm:spPr/>
    </dgm:pt>
    <dgm:pt modelId="{D12E74BE-EF80-0E4A-AF3B-F69F82C38D22}" type="pres">
      <dgm:prSet presAssocID="{0D14B5BD-CDF9-DC43-94B7-D515AEC60508}" presName="childText" presStyleLbl="conFgAcc1" presStyleIdx="1" presStyleCnt="2">
        <dgm:presLayoutVars>
          <dgm:bulletEnabled val="1"/>
        </dgm:presLayoutVars>
      </dgm:prSet>
      <dgm:spPr/>
    </dgm:pt>
  </dgm:ptLst>
  <dgm:cxnLst>
    <dgm:cxn modelId="{68B81209-F33C-6044-94D2-501F8ACA198F}" srcId="{0D14B5BD-CDF9-DC43-94B7-D515AEC60508}" destId="{1083A2B0-9BFB-A548-B7C3-887794FE364D}" srcOrd="0" destOrd="0" parTransId="{5FD1D4C8-552A-4947-92E6-CFCF21B94769}" sibTransId="{EFC13677-DF1B-8147-91D8-535A250B5579}"/>
    <dgm:cxn modelId="{1D537412-1B70-2347-87FD-C73F0B519D02}" type="presOf" srcId="{F22090FC-138D-7A40-BF4B-9DBD09FCF92A}" destId="{3B1D9B5A-D817-AE46-93F2-56FE603A8F08}" srcOrd="0" destOrd="0" presId="urn:microsoft.com/office/officeart/2005/8/layout/list1"/>
    <dgm:cxn modelId="{4D7CF025-B9DF-DD47-92E5-A5DF4DEDCD16}" type="presOf" srcId="{A0490516-01DE-B542-A130-2DFE3623BFDA}" destId="{A075E59C-3970-E64F-9449-6F06159EE254}" srcOrd="0" destOrd="0" presId="urn:microsoft.com/office/officeart/2005/8/layout/list1"/>
    <dgm:cxn modelId="{34A1F42E-1508-C544-887B-5F0C2016ECB2}" srcId="{0D14B5BD-CDF9-DC43-94B7-D515AEC60508}" destId="{ED3B0F7C-30FC-1247-A019-4A98E29490F4}" srcOrd="2" destOrd="0" parTransId="{4DA3B7C3-051D-C64B-B892-E0E02D6EECFE}" sibTransId="{0D24DD92-7DAF-6446-84BC-753CE7766876}"/>
    <dgm:cxn modelId="{427CD651-BF5C-264F-9DA6-05F386CF7A4E}" type="presOf" srcId="{1594AB86-6D49-A845-8E78-96267C0B7500}" destId="{3B1D9B5A-D817-AE46-93F2-56FE603A8F08}" srcOrd="0" destOrd="5" presId="urn:microsoft.com/office/officeart/2005/8/layout/list1"/>
    <dgm:cxn modelId="{76838F57-8458-C44A-A0BB-960F620AAFA6}" srcId="{A0490516-01DE-B542-A130-2DFE3623BFDA}" destId="{1C86D029-BD38-7943-AB83-72A211F9B23A}" srcOrd="0" destOrd="0" parTransId="{76F57DD4-38F8-A54B-AD79-1C0D740DA878}" sibTransId="{7EFD8357-55C0-F04A-B5F0-FF9B9BC77E58}"/>
    <dgm:cxn modelId="{A34B2C58-2FDF-6F48-8442-C608FF640FFC}" srcId="{0D14B5BD-CDF9-DC43-94B7-D515AEC60508}" destId="{D4DC94F3-30C5-244E-9F9A-5D448E7044FF}" srcOrd="1" destOrd="0" parTransId="{64DF1586-8D64-EF40-B1CE-1D439E1951B9}" sibTransId="{814C7AD2-FD91-0545-B90C-06F33C510CA5}"/>
    <dgm:cxn modelId="{F1D7BE5F-A3B2-B44F-B4E8-F32FD830AD05}" type="presOf" srcId="{0D14B5BD-CDF9-DC43-94B7-D515AEC60508}" destId="{80885442-4A03-4740-A28F-F249D2A4FBCC}" srcOrd="0" destOrd="0" presId="urn:microsoft.com/office/officeart/2005/8/layout/list1"/>
    <dgm:cxn modelId="{2EA26D65-0821-234C-8E73-FEE53CFAD788}" srcId="{1C86D029-BD38-7943-AB83-72A211F9B23A}" destId="{3B680C8B-F1CF-074A-B4C5-0FF806DF7DCE}" srcOrd="3" destOrd="0" parTransId="{BB31C393-7044-3642-93F6-70E570F98740}" sibTransId="{241B6F9C-5AF1-794E-80D3-737F64DEE00D}"/>
    <dgm:cxn modelId="{D3C3B173-5C0D-B24C-9009-47682861ADD9}" srcId="{1C86D029-BD38-7943-AB83-72A211F9B23A}" destId="{0AE01920-2986-BC44-BAD2-9D0F6051075E}" srcOrd="6" destOrd="0" parTransId="{21D61587-6813-B548-8004-97DEC4636417}" sibTransId="{D26F1660-95B8-634D-B690-E205673FD419}"/>
    <dgm:cxn modelId="{6B322E74-7F90-1D42-B11E-75E138773D57}" type="presOf" srcId="{1C86D029-BD38-7943-AB83-72A211F9B23A}" destId="{146498CA-5E56-F749-8A79-C68F5205A071}" srcOrd="0" destOrd="0" presId="urn:microsoft.com/office/officeart/2005/8/layout/list1"/>
    <dgm:cxn modelId="{A432E975-4DCF-5C4C-8E3A-3F8FEEE27E5F}" type="presOf" srcId="{27BB504E-1288-6946-B251-A2D01DBA66F4}" destId="{3B1D9B5A-D817-AE46-93F2-56FE603A8F08}" srcOrd="0" destOrd="1" presId="urn:microsoft.com/office/officeart/2005/8/layout/list1"/>
    <dgm:cxn modelId="{416E0B7C-346F-4D4F-ACD6-1E45C08C30D5}" srcId="{1C86D029-BD38-7943-AB83-72A211F9B23A}" destId="{F22090FC-138D-7A40-BF4B-9DBD09FCF92A}" srcOrd="0" destOrd="0" parTransId="{A5942459-2411-A241-9E8C-A23633C16A29}" sibTransId="{3D34F625-8455-3241-8230-6480FE5A031D}"/>
    <dgm:cxn modelId="{E535B28A-9339-1740-AF9B-3B354D229D9B}" srcId="{1C86D029-BD38-7943-AB83-72A211F9B23A}" destId="{625C9841-65B5-AA40-B14D-5CBDAC9BB08E}" srcOrd="2" destOrd="0" parTransId="{BB66A641-A635-424F-BDD3-A05BDCE43D24}" sibTransId="{522074AE-35D2-4A48-A7E0-D4EB025472EE}"/>
    <dgm:cxn modelId="{19163496-7A44-A742-A917-D6AC981D8608}" srcId="{A0490516-01DE-B542-A130-2DFE3623BFDA}" destId="{0D14B5BD-CDF9-DC43-94B7-D515AEC60508}" srcOrd="1" destOrd="0" parTransId="{85352DB5-EDDA-4A47-90EE-E0859C525480}" sibTransId="{091B5E58-8644-114F-88B3-F38A07945AB5}"/>
    <dgm:cxn modelId="{AE39CD9D-8AA5-8D4A-A78D-2104733335E6}" type="presOf" srcId="{0D14B5BD-CDF9-DC43-94B7-D515AEC60508}" destId="{430AD1DF-42BA-F642-A615-80FD4FAE1F7B}" srcOrd="1" destOrd="0" presId="urn:microsoft.com/office/officeart/2005/8/layout/list1"/>
    <dgm:cxn modelId="{3C328CA2-A87F-9B4F-903D-22013E811500}" type="presOf" srcId="{1083A2B0-9BFB-A548-B7C3-887794FE364D}" destId="{D12E74BE-EF80-0E4A-AF3B-F69F82C38D22}" srcOrd="0" destOrd="0" presId="urn:microsoft.com/office/officeart/2005/8/layout/list1"/>
    <dgm:cxn modelId="{DE6DB6AD-8C06-6E4C-B985-37FE7A0851E8}" srcId="{1C86D029-BD38-7943-AB83-72A211F9B23A}" destId="{27BB504E-1288-6946-B251-A2D01DBA66F4}" srcOrd="1" destOrd="0" parTransId="{CD6E5CC5-8D67-9B4D-AF95-54C809B82B72}" sibTransId="{EDECC6F3-F416-0C44-A4C6-680C390EB1D4}"/>
    <dgm:cxn modelId="{DC5B93B9-7400-424E-B897-E9DC22FC9981}" type="presOf" srcId="{A4111D2A-04C0-AC46-9C79-D857F6087807}" destId="{3B1D9B5A-D817-AE46-93F2-56FE603A8F08}" srcOrd="0" destOrd="4" presId="urn:microsoft.com/office/officeart/2005/8/layout/list1"/>
    <dgm:cxn modelId="{5741B6C6-FB7A-3D43-B952-1CB61DBCE537}" type="presOf" srcId="{1C86D029-BD38-7943-AB83-72A211F9B23A}" destId="{0DAD236A-5740-4B4D-B728-73A486746EC1}" srcOrd="1" destOrd="0" presId="urn:microsoft.com/office/officeart/2005/8/layout/list1"/>
    <dgm:cxn modelId="{A31BAACA-1C12-AC4C-90F3-5ED18AB4CD6B}" type="presOf" srcId="{625C9841-65B5-AA40-B14D-5CBDAC9BB08E}" destId="{3B1D9B5A-D817-AE46-93F2-56FE603A8F08}" srcOrd="0" destOrd="2" presId="urn:microsoft.com/office/officeart/2005/8/layout/list1"/>
    <dgm:cxn modelId="{9D7F80DF-E99A-C344-BA52-E805CCE0FBE5}" type="presOf" srcId="{0AE01920-2986-BC44-BAD2-9D0F6051075E}" destId="{3B1D9B5A-D817-AE46-93F2-56FE603A8F08}" srcOrd="0" destOrd="6" presId="urn:microsoft.com/office/officeart/2005/8/layout/list1"/>
    <dgm:cxn modelId="{8025CCE0-BCFB-534A-BAF4-9A5A5755C6AF}" type="presOf" srcId="{3B680C8B-F1CF-074A-B4C5-0FF806DF7DCE}" destId="{3B1D9B5A-D817-AE46-93F2-56FE603A8F08}" srcOrd="0" destOrd="3" presId="urn:microsoft.com/office/officeart/2005/8/layout/list1"/>
    <dgm:cxn modelId="{8BC8E5E3-1C36-0345-958E-EBAC610808E8}" srcId="{1C86D029-BD38-7943-AB83-72A211F9B23A}" destId="{A4111D2A-04C0-AC46-9C79-D857F6087807}" srcOrd="4" destOrd="0" parTransId="{9872705A-8594-A248-A42E-E5EC8F91A278}" sibTransId="{CAB401AE-61B7-514F-8B72-EC5C34C29B3F}"/>
    <dgm:cxn modelId="{A9EDCAE4-52C8-764B-B738-B842524BC421}" type="presOf" srcId="{ED3B0F7C-30FC-1247-A019-4A98E29490F4}" destId="{D12E74BE-EF80-0E4A-AF3B-F69F82C38D22}" srcOrd="0" destOrd="2" presId="urn:microsoft.com/office/officeart/2005/8/layout/list1"/>
    <dgm:cxn modelId="{7FA0FAF6-72F0-4D4B-8106-81B5377AD7F7}" type="presOf" srcId="{D4DC94F3-30C5-244E-9F9A-5D448E7044FF}" destId="{D12E74BE-EF80-0E4A-AF3B-F69F82C38D22}" srcOrd="0" destOrd="1" presId="urn:microsoft.com/office/officeart/2005/8/layout/list1"/>
    <dgm:cxn modelId="{0FBDDBFB-60C2-8046-9C6D-FDFB3D4F3BFB}" srcId="{1C86D029-BD38-7943-AB83-72A211F9B23A}" destId="{1594AB86-6D49-A845-8E78-96267C0B7500}" srcOrd="5" destOrd="0" parTransId="{070836F3-4C52-D343-903C-5B0CEDDCFDD0}" sibTransId="{65380E61-77BB-7A41-A596-0520006711F5}"/>
    <dgm:cxn modelId="{37C1060A-24EB-9343-922D-8E938664B244}" type="presParOf" srcId="{A075E59C-3970-E64F-9449-6F06159EE254}" destId="{005A8582-204E-F84E-8ADF-F00A6E03D8C9}" srcOrd="0" destOrd="0" presId="urn:microsoft.com/office/officeart/2005/8/layout/list1"/>
    <dgm:cxn modelId="{A1370440-60C5-1A4B-B3C7-B6881BA48E71}" type="presParOf" srcId="{005A8582-204E-F84E-8ADF-F00A6E03D8C9}" destId="{146498CA-5E56-F749-8A79-C68F5205A071}" srcOrd="0" destOrd="0" presId="urn:microsoft.com/office/officeart/2005/8/layout/list1"/>
    <dgm:cxn modelId="{7AF70383-8452-7A41-8684-92BACDEF8018}" type="presParOf" srcId="{005A8582-204E-F84E-8ADF-F00A6E03D8C9}" destId="{0DAD236A-5740-4B4D-B728-73A486746EC1}" srcOrd="1" destOrd="0" presId="urn:microsoft.com/office/officeart/2005/8/layout/list1"/>
    <dgm:cxn modelId="{DFD1F490-75A9-574D-8493-16333527F8EA}" type="presParOf" srcId="{A075E59C-3970-E64F-9449-6F06159EE254}" destId="{2A83AA8E-0D5E-5246-8B34-F1E825402A41}" srcOrd="1" destOrd="0" presId="urn:microsoft.com/office/officeart/2005/8/layout/list1"/>
    <dgm:cxn modelId="{D6DE2A27-7843-7248-9797-F15525C2599C}" type="presParOf" srcId="{A075E59C-3970-E64F-9449-6F06159EE254}" destId="{3B1D9B5A-D817-AE46-93F2-56FE603A8F08}" srcOrd="2" destOrd="0" presId="urn:microsoft.com/office/officeart/2005/8/layout/list1"/>
    <dgm:cxn modelId="{1B41F436-ABDF-C741-B8AD-1DD2D1349B7A}" type="presParOf" srcId="{A075E59C-3970-E64F-9449-6F06159EE254}" destId="{4927F770-71D8-AE45-8048-F0792071E9A2}" srcOrd="3" destOrd="0" presId="urn:microsoft.com/office/officeart/2005/8/layout/list1"/>
    <dgm:cxn modelId="{6FD4FE26-46F3-4D4E-AF18-72161CC13070}" type="presParOf" srcId="{A075E59C-3970-E64F-9449-6F06159EE254}" destId="{094DCF22-6386-FC41-8AFB-4AF2EC54B91C}" srcOrd="4" destOrd="0" presId="urn:microsoft.com/office/officeart/2005/8/layout/list1"/>
    <dgm:cxn modelId="{C9A74C13-55B6-AD41-8D28-FAACBEA40CF0}" type="presParOf" srcId="{094DCF22-6386-FC41-8AFB-4AF2EC54B91C}" destId="{80885442-4A03-4740-A28F-F249D2A4FBCC}" srcOrd="0" destOrd="0" presId="urn:microsoft.com/office/officeart/2005/8/layout/list1"/>
    <dgm:cxn modelId="{2A4B0F6A-CB94-A149-ADF2-611F4BCFECAE}" type="presParOf" srcId="{094DCF22-6386-FC41-8AFB-4AF2EC54B91C}" destId="{430AD1DF-42BA-F642-A615-80FD4FAE1F7B}" srcOrd="1" destOrd="0" presId="urn:microsoft.com/office/officeart/2005/8/layout/list1"/>
    <dgm:cxn modelId="{5E22EC00-2BEE-8142-8C79-EF95124AEB8F}" type="presParOf" srcId="{A075E59C-3970-E64F-9449-6F06159EE254}" destId="{5F172E98-653C-BA4D-8C08-2C0ABAA30E4E}" srcOrd="5" destOrd="0" presId="urn:microsoft.com/office/officeart/2005/8/layout/list1"/>
    <dgm:cxn modelId="{1F08DBCB-C2E4-1A45-BC9C-B30B2F8BF7AF}" type="presParOf" srcId="{A075E59C-3970-E64F-9449-6F06159EE254}" destId="{D12E74BE-EF80-0E4A-AF3B-F69F82C38D2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9EC21D-ED02-4501-BBCF-4AC7C07F8B99}"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29FB5199-7AB2-4A93-AEB3-90A0C0D3F6C6}">
      <dgm:prSet/>
      <dgm:spPr/>
      <dgm:t>
        <a:bodyPr/>
        <a:lstStyle/>
        <a:p>
          <a:r>
            <a:rPr lang="en-KE"/>
            <a:t>Ratified the African Charter on Human &amp; Peoples’ Rights </a:t>
          </a:r>
          <a:endParaRPr lang="en-US"/>
        </a:p>
      </dgm:t>
    </dgm:pt>
    <dgm:pt modelId="{9B78C012-D023-4170-9F57-7E3BDD7F164C}" type="parTrans" cxnId="{5CB5BE52-7628-4D31-8F89-1C242796EED6}">
      <dgm:prSet/>
      <dgm:spPr/>
      <dgm:t>
        <a:bodyPr/>
        <a:lstStyle/>
        <a:p>
          <a:endParaRPr lang="en-US"/>
        </a:p>
      </dgm:t>
    </dgm:pt>
    <dgm:pt modelId="{25B83CF8-D3C9-4726-92F9-CAE145E73DE4}" type="sibTrans" cxnId="{5CB5BE52-7628-4D31-8F89-1C242796EED6}">
      <dgm:prSet/>
      <dgm:spPr/>
      <dgm:t>
        <a:bodyPr/>
        <a:lstStyle/>
        <a:p>
          <a:endParaRPr lang="en-US"/>
        </a:p>
      </dgm:t>
    </dgm:pt>
    <dgm:pt modelId="{B732A24F-730F-400E-8457-D38B5AE6A6ED}">
      <dgm:prSet/>
      <dgm:spPr/>
      <dgm:t>
        <a:bodyPr/>
        <a:lstStyle/>
        <a:p>
          <a:r>
            <a:rPr lang="en-KE"/>
            <a:t>Ratified the Court’s Protocol</a:t>
          </a:r>
          <a:endParaRPr lang="en-US"/>
        </a:p>
      </dgm:t>
    </dgm:pt>
    <dgm:pt modelId="{D80F01E5-4A12-459C-A986-C83321E46705}" type="parTrans" cxnId="{D8DAD5C0-BF13-4274-A20D-5ED8063094CE}">
      <dgm:prSet/>
      <dgm:spPr/>
      <dgm:t>
        <a:bodyPr/>
        <a:lstStyle/>
        <a:p>
          <a:endParaRPr lang="en-US"/>
        </a:p>
      </dgm:t>
    </dgm:pt>
    <dgm:pt modelId="{A186044A-6814-4915-8C5D-13E956BFC77B}" type="sibTrans" cxnId="{D8DAD5C0-BF13-4274-A20D-5ED8063094CE}">
      <dgm:prSet/>
      <dgm:spPr/>
      <dgm:t>
        <a:bodyPr/>
        <a:lstStyle/>
        <a:p>
          <a:endParaRPr lang="en-US"/>
        </a:p>
      </dgm:t>
    </dgm:pt>
    <dgm:pt modelId="{07A17D79-037D-44B1-90EE-5785507FA374}">
      <dgm:prSet/>
      <dgm:spPr/>
      <dgm:t>
        <a:bodyPr/>
        <a:lstStyle/>
        <a:p>
          <a:r>
            <a:rPr lang="en-KE"/>
            <a:t>Entered an article 34(6) Declaration </a:t>
          </a:r>
          <a:endParaRPr lang="en-US"/>
        </a:p>
      </dgm:t>
    </dgm:pt>
    <dgm:pt modelId="{43F62C16-FE38-40C6-92BC-E8661CE567C0}" type="parTrans" cxnId="{D9582C97-594C-4089-B59C-EC43382ADAA2}">
      <dgm:prSet/>
      <dgm:spPr/>
      <dgm:t>
        <a:bodyPr/>
        <a:lstStyle/>
        <a:p>
          <a:endParaRPr lang="en-US"/>
        </a:p>
      </dgm:t>
    </dgm:pt>
    <dgm:pt modelId="{FCCD883C-7CED-454A-A72F-25596EE4B0A9}" type="sibTrans" cxnId="{D9582C97-594C-4089-B59C-EC43382ADAA2}">
      <dgm:prSet/>
      <dgm:spPr/>
      <dgm:t>
        <a:bodyPr/>
        <a:lstStyle/>
        <a:p>
          <a:endParaRPr lang="en-US"/>
        </a:p>
      </dgm:t>
    </dgm:pt>
    <dgm:pt modelId="{215BFC92-8440-45D0-9753-3967065F20F5}">
      <dgm:prSet/>
      <dgm:spPr/>
      <dgm:t>
        <a:bodyPr/>
        <a:lstStyle/>
        <a:p>
          <a:r>
            <a:rPr lang="en-KE" i="1" dirty="0"/>
            <a:t>NGO must also have observer status before the African Commission </a:t>
          </a:r>
          <a:endParaRPr lang="en-US" dirty="0"/>
        </a:p>
      </dgm:t>
    </dgm:pt>
    <dgm:pt modelId="{B5F7B2D2-AC5D-4BB0-AA9B-AE9643A49FCD}" type="parTrans" cxnId="{3BECC1D3-BB54-4C45-82E6-CBD58974B6D2}">
      <dgm:prSet/>
      <dgm:spPr/>
      <dgm:t>
        <a:bodyPr/>
        <a:lstStyle/>
        <a:p>
          <a:endParaRPr lang="en-US"/>
        </a:p>
      </dgm:t>
    </dgm:pt>
    <dgm:pt modelId="{2A3C9B7F-0BAF-485C-88D6-134C9B8E1EE9}" type="sibTrans" cxnId="{3BECC1D3-BB54-4C45-82E6-CBD58974B6D2}">
      <dgm:prSet/>
      <dgm:spPr/>
      <dgm:t>
        <a:bodyPr/>
        <a:lstStyle/>
        <a:p>
          <a:endParaRPr lang="en-US"/>
        </a:p>
      </dgm:t>
    </dgm:pt>
    <dgm:pt modelId="{945E500D-F609-A14F-ABCC-7307ADF9C07A}" type="pres">
      <dgm:prSet presAssocID="{AD9EC21D-ED02-4501-BBCF-4AC7C07F8B99}" presName="outerComposite" presStyleCnt="0">
        <dgm:presLayoutVars>
          <dgm:chMax val="5"/>
          <dgm:dir/>
          <dgm:resizeHandles val="exact"/>
        </dgm:presLayoutVars>
      </dgm:prSet>
      <dgm:spPr/>
    </dgm:pt>
    <dgm:pt modelId="{5A6B6F9C-7902-C045-8837-BE9F65914930}" type="pres">
      <dgm:prSet presAssocID="{AD9EC21D-ED02-4501-BBCF-4AC7C07F8B99}" presName="dummyMaxCanvas" presStyleCnt="0">
        <dgm:presLayoutVars/>
      </dgm:prSet>
      <dgm:spPr/>
    </dgm:pt>
    <dgm:pt modelId="{DA217F45-CBF4-694E-849B-8BF4DDF5E3C2}" type="pres">
      <dgm:prSet presAssocID="{AD9EC21D-ED02-4501-BBCF-4AC7C07F8B99}" presName="FourNodes_1" presStyleLbl="node1" presStyleIdx="0" presStyleCnt="4">
        <dgm:presLayoutVars>
          <dgm:bulletEnabled val="1"/>
        </dgm:presLayoutVars>
      </dgm:prSet>
      <dgm:spPr/>
    </dgm:pt>
    <dgm:pt modelId="{02DCEF62-3E1D-3A48-842B-EFD9F1E12507}" type="pres">
      <dgm:prSet presAssocID="{AD9EC21D-ED02-4501-BBCF-4AC7C07F8B99}" presName="FourNodes_2" presStyleLbl="node1" presStyleIdx="1" presStyleCnt="4">
        <dgm:presLayoutVars>
          <dgm:bulletEnabled val="1"/>
        </dgm:presLayoutVars>
      </dgm:prSet>
      <dgm:spPr/>
    </dgm:pt>
    <dgm:pt modelId="{1F8572B7-6A38-584A-8D1B-C95484B3A878}" type="pres">
      <dgm:prSet presAssocID="{AD9EC21D-ED02-4501-BBCF-4AC7C07F8B99}" presName="FourNodes_3" presStyleLbl="node1" presStyleIdx="2" presStyleCnt="4">
        <dgm:presLayoutVars>
          <dgm:bulletEnabled val="1"/>
        </dgm:presLayoutVars>
      </dgm:prSet>
      <dgm:spPr/>
    </dgm:pt>
    <dgm:pt modelId="{31F1DF8E-19FA-1D4B-A09F-E8D6EDCBA07F}" type="pres">
      <dgm:prSet presAssocID="{AD9EC21D-ED02-4501-BBCF-4AC7C07F8B99}" presName="FourNodes_4" presStyleLbl="node1" presStyleIdx="3" presStyleCnt="4">
        <dgm:presLayoutVars>
          <dgm:bulletEnabled val="1"/>
        </dgm:presLayoutVars>
      </dgm:prSet>
      <dgm:spPr/>
    </dgm:pt>
    <dgm:pt modelId="{DF199954-0B3B-024A-9745-0261B9F3AC08}" type="pres">
      <dgm:prSet presAssocID="{AD9EC21D-ED02-4501-BBCF-4AC7C07F8B99}" presName="FourConn_1-2" presStyleLbl="fgAccFollowNode1" presStyleIdx="0" presStyleCnt="3">
        <dgm:presLayoutVars>
          <dgm:bulletEnabled val="1"/>
        </dgm:presLayoutVars>
      </dgm:prSet>
      <dgm:spPr/>
    </dgm:pt>
    <dgm:pt modelId="{35591DF1-643C-2C4E-8861-63C08D0101BF}" type="pres">
      <dgm:prSet presAssocID="{AD9EC21D-ED02-4501-BBCF-4AC7C07F8B99}" presName="FourConn_2-3" presStyleLbl="fgAccFollowNode1" presStyleIdx="1" presStyleCnt="3">
        <dgm:presLayoutVars>
          <dgm:bulletEnabled val="1"/>
        </dgm:presLayoutVars>
      </dgm:prSet>
      <dgm:spPr/>
    </dgm:pt>
    <dgm:pt modelId="{E6947F7B-1D57-CE43-B485-B40149A70154}" type="pres">
      <dgm:prSet presAssocID="{AD9EC21D-ED02-4501-BBCF-4AC7C07F8B99}" presName="FourConn_3-4" presStyleLbl="fgAccFollowNode1" presStyleIdx="2" presStyleCnt="3">
        <dgm:presLayoutVars>
          <dgm:bulletEnabled val="1"/>
        </dgm:presLayoutVars>
      </dgm:prSet>
      <dgm:spPr/>
    </dgm:pt>
    <dgm:pt modelId="{385703D9-DA95-EA46-AA99-6C23E7308438}" type="pres">
      <dgm:prSet presAssocID="{AD9EC21D-ED02-4501-BBCF-4AC7C07F8B99}" presName="FourNodes_1_text" presStyleLbl="node1" presStyleIdx="3" presStyleCnt="4">
        <dgm:presLayoutVars>
          <dgm:bulletEnabled val="1"/>
        </dgm:presLayoutVars>
      </dgm:prSet>
      <dgm:spPr/>
    </dgm:pt>
    <dgm:pt modelId="{190C7FBC-9FAC-F941-A4B4-3415C4F2FA9B}" type="pres">
      <dgm:prSet presAssocID="{AD9EC21D-ED02-4501-BBCF-4AC7C07F8B99}" presName="FourNodes_2_text" presStyleLbl="node1" presStyleIdx="3" presStyleCnt="4">
        <dgm:presLayoutVars>
          <dgm:bulletEnabled val="1"/>
        </dgm:presLayoutVars>
      </dgm:prSet>
      <dgm:spPr/>
    </dgm:pt>
    <dgm:pt modelId="{B68A46A3-B7A5-894D-8268-51C1EBBA12B7}" type="pres">
      <dgm:prSet presAssocID="{AD9EC21D-ED02-4501-BBCF-4AC7C07F8B99}" presName="FourNodes_3_text" presStyleLbl="node1" presStyleIdx="3" presStyleCnt="4">
        <dgm:presLayoutVars>
          <dgm:bulletEnabled val="1"/>
        </dgm:presLayoutVars>
      </dgm:prSet>
      <dgm:spPr/>
    </dgm:pt>
    <dgm:pt modelId="{029E4BC3-AE11-F048-87FD-CDFC4D41F417}" type="pres">
      <dgm:prSet presAssocID="{AD9EC21D-ED02-4501-BBCF-4AC7C07F8B99}" presName="FourNodes_4_text" presStyleLbl="node1" presStyleIdx="3" presStyleCnt="4">
        <dgm:presLayoutVars>
          <dgm:bulletEnabled val="1"/>
        </dgm:presLayoutVars>
      </dgm:prSet>
      <dgm:spPr/>
    </dgm:pt>
  </dgm:ptLst>
  <dgm:cxnLst>
    <dgm:cxn modelId="{B6F82433-C16F-8346-9233-21963544B522}" type="presOf" srcId="{07A17D79-037D-44B1-90EE-5785507FA374}" destId="{B68A46A3-B7A5-894D-8268-51C1EBBA12B7}" srcOrd="1" destOrd="0" presId="urn:microsoft.com/office/officeart/2005/8/layout/vProcess5"/>
    <dgm:cxn modelId="{CF29533A-7375-074A-A1AB-AAFB891EE284}" type="presOf" srcId="{07A17D79-037D-44B1-90EE-5785507FA374}" destId="{1F8572B7-6A38-584A-8D1B-C95484B3A878}" srcOrd="0" destOrd="0" presId="urn:microsoft.com/office/officeart/2005/8/layout/vProcess5"/>
    <dgm:cxn modelId="{5CB5BE52-7628-4D31-8F89-1C242796EED6}" srcId="{AD9EC21D-ED02-4501-BBCF-4AC7C07F8B99}" destId="{29FB5199-7AB2-4A93-AEB3-90A0C0D3F6C6}" srcOrd="0" destOrd="0" parTransId="{9B78C012-D023-4170-9F57-7E3BDD7F164C}" sibTransId="{25B83CF8-D3C9-4726-92F9-CAE145E73DE4}"/>
    <dgm:cxn modelId="{E002A45E-297A-064E-8D19-91BEB62F75B9}" type="presOf" srcId="{29FB5199-7AB2-4A93-AEB3-90A0C0D3F6C6}" destId="{385703D9-DA95-EA46-AA99-6C23E7308438}" srcOrd="1" destOrd="0" presId="urn:microsoft.com/office/officeart/2005/8/layout/vProcess5"/>
    <dgm:cxn modelId="{53F0E863-3E03-A944-A55D-FA8609766C77}" type="presOf" srcId="{AD9EC21D-ED02-4501-BBCF-4AC7C07F8B99}" destId="{945E500D-F609-A14F-ABCC-7307ADF9C07A}" srcOrd="0" destOrd="0" presId="urn:microsoft.com/office/officeart/2005/8/layout/vProcess5"/>
    <dgm:cxn modelId="{0B48378A-2913-7F42-9CC6-5136608AC62A}" type="presOf" srcId="{B732A24F-730F-400E-8457-D38B5AE6A6ED}" destId="{02DCEF62-3E1D-3A48-842B-EFD9F1E12507}" srcOrd="0" destOrd="0" presId="urn:microsoft.com/office/officeart/2005/8/layout/vProcess5"/>
    <dgm:cxn modelId="{D9582C97-594C-4089-B59C-EC43382ADAA2}" srcId="{AD9EC21D-ED02-4501-BBCF-4AC7C07F8B99}" destId="{07A17D79-037D-44B1-90EE-5785507FA374}" srcOrd="2" destOrd="0" parTransId="{43F62C16-FE38-40C6-92BC-E8661CE567C0}" sibTransId="{FCCD883C-7CED-454A-A72F-25596EE4B0A9}"/>
    <dgm:cxn modelId="{FE59F9A8-3DF9-F349-B3BD-68A6DEAC2814}" type="presOf" srcId="{FCCD883C-7CED-454A-A72F-25596EE4B0A9}" destId="{E6947F7B-1D57-CE43-B485-B40149A70154}" srcOrd="0" destOrd="0" presId="urn:microsoft.com/office/officeart/2005/8/layout/vProcess5"/>
    <dgm:cxn modelId="{D8DAD5C0-BF13-4274-A20D-5ED8063094CE}" srcId="{AD9EC21D-ED02-4501-BBCF-4AC7C07F8B99}" destId="{B732A24F-730F-400E-8457-D38B5AE6A6ED}" srcOrd="1" destOrd="0" parTransId="{D80F01E5-4A12-459C-A986-C83321E46705}" sibTransId="{A186044A-6814-4915-8C5D-13E956BFC77B}"/>
    <dgm:cxn modelId="{BC2185C4-3549-DA45-ADA6-3FAA44EDABD1}" type="presOf" srcId="{25B83CF8-D3C9-4726-92F9-CAE145E73DE4}" destId="{DF199954-0B3B-024A-9745-0261B9F3AC08}" srcOrd="0" destOrd="0" presId="urn:microsoft.com/office/officeart/2005/8/layout/vProcess5"/>
    <dgm:cxn modelId="{3BECC1D3-BB54-4C45-82E6-CBD58974B6D2}" srcId="{AD9EC21D-ED02-4501-BBCF-4AC7C07F8B99}" destId="{215BFC92-8440-45D0-9753-3967065F20F5}" srcOrd="3" destOrd="0" parTransId="{B5F7B2D2-AC5D-4BB0-AA9B-AE9643A49FCD}" sibTransId="{2A3C9B7F-0BAF-485C-88D6-134C9B8E1EE9}"/>
    <dgm:cxn modelId="{09BB22E0-AB65-9049-999B-8B68B7A85565}" type="presOf" srcId="{B732A24F-730F-400E-8457-D38B5AE6A6ED}" destId="{190C7FBC-9FAC-F941-A4B4-3415C4F2FA9B}" srcOrd="1" destOrd="0" presId="urn:microsoft.com/office/officeart/2005/8/layout/vProcess5"/>
    <dgm:cxn modelId="{0C55E7EE-B1C5-6443-A40D-430800AB5EAD}" type="presOf" srcId="{215BFC92-8440-45D0-9753-3967065F20F5}" destId="{029E4BC3-AE11-F048-87FD-CDFC4D41F417}" srcOrd="1" destOrd="0" presId="urn:microsoft.com/office/officeart/2005/8/layout/vProcess5"/>
    <dgm:cxn modelId="{D54E01F1-2F03-414E-A735-3B1442A86B49}" type="presOf" srcId="{215BFC92-8440-45D0-9753-3967065F20F5}" destId="{31F1DF8E-19FA-1D4B-A09F-E8D6EDCBA07F}" srcOrd="0" destOrd="0" presId="urn:microsoft.com/office/officeart/2005/8/layout/vProcess5"/>
    <dgm:cxn modelId="{3AACEAF6-11D4-7740-AD62-2224C1C2184E}" type="presOf" srcId="{A186044A-6814-4915-8C5D-13E956BFC77B}" destId="{35591DF1-643C-2C4E-8861-63C08D0101BF}" srcOrd="0" destOrd="0" presId="urn:microsoft.com/office/officeart/2005/8/layout/vProcess5"/>
    <dgm:cxn modelId="{F9E167F8-A7BC-314C-AE6F-EB84810AAFEE}" type="presOf" srcId="{29FB5199-7AB2-4A93-AEB3-90A0C0D3F6C6}" destId="{DA217F45-CBF4-694E-849B-8BF4DDF5E3C2}" srcOrd="0" destOrd="0" presId="urn:microsoft.com/office/officeart/2005/8/layout/vProcess5"/>
    <dgm:cxn modelId="{7081AA86-A656-0D4E-8518-E015765290AB}" type="presParOf" srcId="{945E500D-F609-A14F-ABCC-7307ADF9C07A}" destId="{5A6B6F9C-7902-C045-8837-BE9F65914930}" srcOrd="0" destOrd="0" presId="urn:microsoft.com/office/officeart/2005/8/layout/vProcess5"/>
    <dgm:cxn modelId="{9AB5C1BE-9B1D-134A-B1D9-F3EB0A5D38F2}" type="presParOf" srcId="{945E500D-F609-A14F-ABCC-7307ADF9C07A}" destId="{DA217F45-CBF4-694E-849B-8BF4DDF5E3C2}" srcOrd="1" destOrd="0" presId="urn:microsoft.com/office/officeart/2005/8/layout/vProcess5"/>
    <dgm:cxn modelId="{2FA20B39-C397-2543-9B98-0AA19ADDF510}" type="presParOf" srcId="{945E500D-F609-A14F-ABCC-7307ADF9C07A}" destId="{02DCEF62-3E1D-3A48-842B-EFD9F1E12507}" srcOrd="2" destOrd="0" presId="urn:microsoft.com/office/officeart/2005/8/layout/vProcess5"/>
    <dgm:cxn modelId="{93346633-161D-E34B-A546-B3D96BBB3BF5}" type="presParOf" srcId="{945E500D-F609-A14F-ABCC-7307ADF9C07A}" destId="{1F8572B7-6A38-584A-8D1B-C95484B3A878}" srcOrd="3" destOrd="0" presId="urn:microsoft.com/office/officeart/2005/8/layout/vProcess5"/>
    <dgm:cxn modelId="{249E5AE9-60D2-284B-9543-93BD43FE0085}" type="presParOf" srcId="{945E500D-F609-A14F-ABCC-7307ADF9C07A}" destId="{31F1DF8E-19FA-1D4B-A09F-E8D6EDCBA07F}" srcOrd="4" destOrd="0" presId="urn:microsoft.com/office/officeart/2005/8/layout/vProcess5"/>
    <dgm:cxn modelId="{838EA774-63CB-194F-8F80-8F80597C32A9}" type="presParOf" srcId="{945E500D-F609-A14F-ABCC-7307ADF9C07A}" destId="{DF199954-0B3B-024A-9745-0261B9F3AC08}" srcOrd="5" destOrd="0" presId="urn:microsoft.com/office/officeart/2005/8/layout/vProcess5"/>
    <dgm:cxn modelId="{B6732CA2-D2A5-C14E-825D-6CEAA70D0981}" type="presParOf" srcId="{945E500D-F609-A14F-ABCC-7307ADF9C07A}" destId="{35591DF1-643C-2C4E-8861-63C08D0101BF}" srcOrd="6" destOrd="0" presId="urn:microsoft.com/office/officeart/2005/8/layout/vProcess5"/>
    <dgm:cxn modelId="{235DC76F-FD26-614C-A26B-082FAF3D3A6B}" type="presParOf" srcId="{945E500D-F609-A14F-ABCC-7307ADF9C07A}" destId="{E6947F7B-1D57-CE43-B485-B40149A70154}" srcOrd="7" destOrd="0" presId="urn:microsoft.com/office/officeart/2005/8/layout/vProcess5"/>
    <dgm:cxn modelId="{EEDDC902-05F0-C748-A303-1617DE33D3A2}" type="presParOf" srcId="{945E500D-F609-A14F-ABCC-7307ADF9C07A}" destId="{385703D9-DA95-EA46-AA99-6C23E7308438}" srcOrd="8" destOrd="0" presId="urn:microsoft.com/office/officeart/2005/8/layout/vProcess5"/>
    <dgm:cxn modelId="{20AEFE80-CA30-F74C-B963-1B0D07B19423}" type="presParOf" srcId="{945E500D-F609-A14F-ABCC-7307ADF9C07A}" destId="{190C7FBC-9FAC-F941-A4B4-3415C4F2FA9B}" srcOrd="9" destOrd="0" presId="urn:microsoft.com/office/officeart/2005/8/layout/vProcess5"/>
    <dgm:cxn modelId="{4BD8A420-2242-D54A-BA4E-75923057E585}" type="presParOf" srcId="{945E500D-F609-A14F-ABCC-7307ADF9C07A}" destId="{B68A46A3-B7A5-894D-8268-51C1EBBA12B7}" srcOrd="10" destOrd="0" presId="urn:microsoft.com/office/officeart/2005/8/layout/vProcess5"/>
    <dgm:cxn modelId="{995D8CBC-D16B-924F-BFD6-5D683834C8BB}" type="presParOf" srcId="{945E500D-F609-A14F-ABCC-7307ADF9C07A}" destId="{029E4BC3-AE11-F048-87FD-CDFC4D41F41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DCD2BD-9A2E-FA49-AADD-9372DB21A869}"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n-US"/>
        </a:p>
      </dgm:t>
    </dgm:pt>
    <dgm:pt modelId="{4D70B422-B038-DC49-A805-672F1C17586E}">
      <dgm:prSet phldrT="[Text]"/>
      <dgm:spPr/>
      <dgm:t>
        <a:bodyPr/>
        <a:lstStyle/>
        <a:p>
          <a:r>
            <a:rPr lang="en-US" dirty="0"/>
            <a:t>Issues/Cases focused on women’s rights violations</a:t>
          </a:r>
        </a:p>
      </dgm:t>
    </dgm:pt>
    <dgm:pt modelId="{B4E27182-FE31-C64C-9471-DA2DC953D42E}" type="parTrans" cxnId="{70CF072D-5DAC-0646-BF45-E282BE717A9F}">
      <dgm:prSet/>
      <dgm:spPr/>
      <dgm:t>
        <a:bodyPr/>
        <a:lstStyle/>
        <a:p>
          <a:endParaRPr lang="en-US"/>
        </a:p>
      </dgm:t>
    </dgm:pt>
    <dgm:pt modelId="{CA02BA3D-0D6D-ED47-9EA9-E5F0888D2E32}" type="sibTrans" cxnId="{70CF072D-5DAC-0646-BF45-E282BE717A9F}">
      <dgm:prSet/>
      <dgm:spPr/>
      <dgm:t>
        <a:bodyPr/>
        <a:lstStyle/>
        <a:p>
          <a:endParaRPr lang="en-US"/>
        </a:p>
      </dgm:t>
    </dgm:pt>
    <dgm:pt modelId="{CB30B7AD-E75B-4E4D-98FB-F9C5C1556CDC}">
      <dgm:prSet phldrT="[Text]"/>
      <dgm:spPr/>
      <dgm:t>
        <a:bodyPr/>
        <a:lstStyle/>
        <a:p>
          <a:r>
            <a:rPr lang="en-US" dirty="0"/>
            <a:t>Issues/ Cases that have/ should have implications for women’s rights</a:t>
          </a:r>
        </a:p>
      </dgm:t>
    </dgm:pt>
    <dgm:pt modelId="{5E56ECD4-1829-BE40-B2C3-B505CD16B4F4}" type="parTrans" cxnId="{E29FE8B9-1D89-7B4C-9E9D-53940B8DFE7D}">
      <dgm:prSet/>
      <dgm:spPr/>
      <dgm:t>
        <a:bodyPr/>
        <a:lstStyle/>
        <a:p>
          <a:endParaRPr lang="en-US"/>
        </a:p>
      </dgm:t>
    </dgm:pt>
    <dgm:pt modelId="{6128CA72-3078-D641-ABC6-D26051213E5D}" type="sibTrans" cxnId="{E29FE8B9-1D89-7B4C-9E9D-53940B8DFE7D}">
      <dgm:prSet/>
      <dgm:spPr/>
      <dgm:t>
        <a:bodyPr/>
        <a:lstStyle/>
        <a:p>
          <a:endParaRPr lang="en-US"/>
        </a:p>
      </dgm:t>
    </dgm:pt>
    <dgm:pt modelId="{8868C3C0-3C8B-B246-AEA8-C063BCD6EC96}">
      <dgm:prSet phldrT="[Text]"/>
      <dgm:spPr/>
      <dgm:t>
        <a:bodyPr/>
        <a:lstStyle/>
        <a:p>
          <a:r>
            <a:rPr lang="en-US" dirty="0"/>
            <a:t>Violation of article 18(3) of the African Charter</a:t>
          </a:r>
        </a:p>
      </dgm:t>
    </dgm:pt>
    <dgm:pt modelId="{ADF18D8C-46E1-2641-9DE5-5E227B045F30}" type="parTrans" cxnId="{61245642-7131-2C44-B9FB-203B3D31A1CC}">
      <dgm:prSet/>
      <dgm:spPr/>
      <dgm:t>
        <a:bodyPr/>
        <a:lstStyle/>
        <a:p>
          <a:endParaRPr lang="en-US"/>
        </a:p>
      </dgm:t>
    </dgm:pt>
    <dgm:pt modelId="{2870DA8F-119C-594A-A402-6B4CBCC3FDD3}" type="sibTrans" cxnId="{61245642-7131-2C44-B9FB-203B3D31A1CC}">
      <dgm:prSet/>
      <dgm:spPr/>
      <dgm:t>
        <a:bodyPr/>
        <a:lstStyle/>
        <a:p>
          <a:endParaRPr lang="en-US"/>
        </a:p>
      </dgm:t>
    </dgm:pt>
    <dgm:pt modelId="{1562D4F8-B393-3E47-906D-A5F1145A33B2}">
      <dgm:prSet phldrT="[Text]"/>
      <dgm:spPr/>
      <dgm:t>
        <a:bodyPr/>
        <a:lstStyle/>
        <a:p>
          <a:r>
            <a:rPr lang="en-US" dirty="0"/>
            <a:t>Violation of Maputo Protocol   </a:t>
          </a:r>
        </a:p>
      </dgm:t>
    </dgm:pt>
    <dgm:pt modelId="{0257A47F-2B09-4245-A1EE-FD3D8D8A6411}" type="parTrans" cxnId="{4CF05014-DC23-C443-AB80-026888F26CD7}">
      <dgm:prSet/>
      <dgm:spPr/>
      <dgm:t>
        <a:bodyPr/>
        <a:lstStyle/>
        <a:p>
          <a:endParaRPr lang="en-US"/>
        </a:p>
      </dgm:t>
    </dgm:pt>
    <dgm:pt modelId="{979E6153-32CE-3C46-8007-4A9F465B99EC}" type="sibTrans" cxnId="{4CF05014-DC23-C443-AB80-026888F26CD7}">
      <dgm:prSet/>
      <dgm:spPr/>
      <dgm:t>
        <a:bodyPr/>
        <a:lstStyle/>
        <a:p>
          <a:endParaRPr lang="en-US"/>
        </a:p>
      </dgm:t>
    </dgm:pt>
    <dgm:pt modelId="{237E41ED-8589-B148-B0F9-077101FCC5B0}">
      <dgm:prSet phldrT="[Text]"/>
      <dgm:spPr/>
      <dgm:t>
        <a:bodyPr/>
        <a:lstStyle/>
        <a:p>
          <a:r>
            <a:rPr lang="en-US" dirty="0"/>
            <a:t>Disproportionate/ special impact of human rights violation on women</a:t>
          </a:r>
        </a:p>
      </dgm:t>
    </dgm:pt>
    <dgm:pt modelId="{13755D32-C10C-7F4D-911E-7A931E3AFAFA}" type="parTrans" cxnId="{F17AA817-0C96-7F4E-86EA-1DA75D7C13B0}">
      <dgm:prSet/>
      <dgm:spPr/>
      <dgm:t>
        <a:bodyPr/>
        <a:lstStyle/>
        <a:p>
          <a:endParaRPr lang="en-US"/>
        </a:p>
      </dgm:t>
    </dgm:pt>
    <dgm:pt modelId="{68324A15-ACE6-8244-B5F8-FE1D77AF1D01}" type="sibTrans" cxnId="{F17AA817-0C96-7F4E-86EA-1DA75D7C13B0}">
      <dgm:prSet/>
      <dgm:spPr/>
      <dgm:t>
        <a:bodyPr/>
        <a:lstStyle/>
        <a:p>
          <a:endParaRPr lang="en-US"/>
        </a:p>
      </dgm:t>
    </dgm:pt>
    <dgm:pt modelId="{90E830E5-5763-0B47-A4D0-B892EB89D3D0}">
      <dgm:prSet phldrT="[Text]"/>
      <dgm:spPr/>
      <dgm:t>
        <a:bodyPr/>
        <a:lstStyle/>
        <a:p>
          <a:r>
            <a:rPr lang="en-US" dirty="0"/>
            <a:t>Opportunities for jurisprudence   </a:t>
          </a:r>
        </a:p>
      </dgm:t>
    </dgm:pt>
    <dgm:pt modelId="{18F470A8-2BEA-AA4D-A300-3758E17E9505}" type="parTrans" cxnId="{524C7BE3-C993-8344-97AA-D0F8345EDA8A}">
      <dgm:prSet/>
      <dgm:spPr/>
      <dgm:t>
        <a:bodyPr/>
        <a:lstStyle/>
        <a:p>
          <a:endParaRPr lang="en-US"/>
        </a:p>
      </dgm:t>
    </dgm:pt>
    <dgm:pt modelId="{963F3CB5-AAC9-FD41-8A6F-471BC4A240AA}" type="sibTrans" cxnId="{524C7BE3-C993-8344-97AA-D0F8345EDA8A}">
      <dgm:prSet/>
      <dgm:spPr/>
      <dgm:t>
        <a:bodyPr/>
        <a:lstStyle/>
        <a:p>
          <a:endParaRPr lang="en-US"/>
        </a:p>
      </dgm:t>
    </dgm:pt>
    <dgm:pt modelId="{FC8E6FD2-CB56-BC41-8A42-A3A5D4E0DDE9}" type="pres">
      <dgm:prSet presAssocID="{BEDCD2BD-9A2E-FA49-AADD-9372DB21A869}" presName="Name0" presStyleCnt="0">
        <dgm:presLayoutVars>
          <dgm:dir/>
          <dgm:animLvl val="lvl"/>
          <dgm:resizeHandles/>
        </dgm:presLayoutVars>
      </dgm:prSet>
      <dgm:spPr/>
    </dgm:pt>
    <dgm:pt modelId="{0A7BBA29-1C06-3C45-BACC-B65CA49A1A86}" type="pres">
      <dgm:prSet presAssocID="{4D70B422-B038-DC49-A805-672F1C17586E}" presName="linNode" presStyleCnt="0"/>
      <dgm:spPr/>
    </dgm:pt>
    <dgm:pt modelId="{B9ECE514-A0D8-EE48-A955-D9BFFE59B8B1}" type="pres">
      <dgm:prSet presAssocID="{4D70B422-B038-DC49-A805-672F1C17586E}" presName="parentShp" presStyleLbl="node1" presStyleIdx="0" presStyleCnt="2">
        <dgm:presLayoutVars>
          <dgm:bulletEnabled val="1"/>
        </dgm:presLayoutVars>
      </dgm:prSet>
      <dgm:spPr/>
    </dgm:pt>
    <dgm:pt modelId="{B3E44189-285A-CA4E-825B-93DF49160C58}" type="pres">
      <dgm:prSet presAssocID="{4D70B422-B038-DC49-A805-672F1C17586E}" presName="childShp" presStyleLbl="bgAccFollowNode1" presStyleIdx="0" presStyleCnt="2">
        <dgm:presLayoutVars>
          <dgm:bulletEnabled val="1"/>
        </dgm:presLayoutVars>
      </dgm:prSet>
      <dgm:spPr/>
    </dgm:pt>
    <dgm:pt modelId="{AE614E06-3C52-FB4A-BDB3-EB2DDD6B6115}" type="pres">
      <dgm:prSet presAssocID="{CA02BA3D-0D6D-ED47-9EA9-E5F0888D2E32}" presName="spacing" presStyleCnt="0"/>
      <dgm:spPr/>
    </dgm:pt>
    <dgm:pt modelId="{2F6E4E2B-23A0-CC49-ABBB-919E9B34C5F3}" type="pres">
      <dgm:prSet presAssocID="{CB30B7AD-E75B-4E4D-98FB-F9C5C1556CDC}" presName="linNode" presStyleCnt="0"/>
      <dgm:spPr/>
    </dgm:pt>
    <dgm:pt modelId="{FCD5229A-2356-664D-94E2-C9F54F8C777D}" type="pres">
      <dgm:prSet presAssocID="{CB30B7AD-E75B-4E4D-98FB-F9C5C1556CDC}" presName="parentShp" presStyleLbl="node1" presStyleIdx="1" presStyleCnt="2">
        <dgm:presLayoutVars>
          <dgm:bulletEnabled val="1"/>
        </dgm:presLayoutVars>
      </dgm:prSet>
      <dgm:spPr/>
    </dgm:pt>
    <dgm:pt modelId="{77F38A65-40AD-FB40-88E5-B8221AD307F1}" type="pres">
      <dgm:prSet presAssocID="{CB30B7AD-E75B-4E4D-98FB-F9C5C1556CDC}" presName="childShp" presStyleLbl="bgAccFollowNode1" presStyleIdx="1" presStyleCnt="2">
        <dgm:presLayoutVars>
          <dgm:bulletEnabled val="1"/>
        </dgm:presLayoutVars>
      </dgm:prSet>
      <dgm:spPr/>
    </dgm:pt>
  </dgm:ptLst>
  <dgm:cxnLst>
    <dgm:cxn modelId="{750AB801-96C2-7941-BF86-2FCA1D4627DC}" type="presOf" srcId="{4D70B422-B038-DC49-A805-672F1C17586E}" destId="{B9ECE514-A0D8-EE48-A955-D9BFFE59B8B1}" srcOrd="0" destOrd="0" presId="urn:microsoft.com/office/officeart/2005/8/layout/vList6"/>
    <dgm:cxn modelId="{47B47E02-EC34-534F-880D-40C25D78E5EA}" type="presOf" srcId="{90E830E5-5763-0B47-A4D0-B892EB89D3D0}" destId="{77F38A65-40AD-FB40-88E5-B8221AD307F1}" srcOrd="0" destOrd="1" presId="urn:microsoft.com/office/officeart/2005/8/layout/vList6"/>
    <dgm:cxn modelId="{4CF05014-DC23-C443-AB80-026888F26CD7}" srcId="{4D70B422-B038-DC49-A805-672F1C17586E}" destId="{1562D4F8-B393-3E47-906D-A5F1145A33B2}" srcOrd="1" destOrd="0" parTransId="{0257A47F-2B09-4245-A1EE-FD3D8D8A6411}" sibTransId="{979E6153-32CE-3C46-8007-4A9F465B99EC}"/>
    <dgm:cxn modelId="{F17AA817-0C96-7F4E-86EA-1DA75D7C13B0}" srcId="{CB30B7AD-E75B-4E4D-98FB-F9C5C1556CDC}" destId="{237E41ED-8589-B148-B0F9-077101FCC5B0}" srcOrd="0" destOrd="0" parTransId="{13755D32-C10C-7F4D-911E-7A931E3AFAFA}" sibTransId="{68324A15-ACE6-8244-B5F8-FE1D77AF1D01}"/>
    <dgm:cxn modelId="{70CF072D-5DAC-0646-BF45-E282BE717A9F}" srcId="{BEDCD2BD-9A2E-FA49-AADD-9372DB21A869}" destId="{4D70B422-B038-DC49-A805-672F1C17586E}" srcOrd="0" destOrd="0" parTransId="{B4E27182-FE31-C64C-9471-DA2DC953D42E}" sibTransId="{CA02BA3D-0D6D-ED47-9EA9-E5F0888D2E32}"/>
    <dgm:cxn modelId="{5638D536-CC9D-0149-8116-B3CE0719A025}" type="presOf" srcId="{237E41ED-8589-B148-B0F9-077101FCC5B0}" destId="{77F38A65-40AD-FB40-88E5-B8221AD307F1}" srcOrd="0" destOrd="0" presId="urn:microsoft.com/office/officeart/2005/8/layout/vList6"/>
    <dgm:cxn modelId="{61245642-7131-2C44-B9FB-203B3D31A1CC}" srcId="{4D70B422-B038-DC49-A805-672F1C17586E}" destId="{8868C3C0-3C8B-B246-AEA8-C063BCD6EC96}" srcOrd="0" destOrd="0" parTransId="{ADF18D8C-46E1-2641-9DE5-5E227B045F30}" sibTransId="{2870DA8F-119C-594A-A402-6B4CBCC3FDD3}"/>
    <dgm:cxn modelId="{8D1A7C86-EAC8-9A45-A997-101424E9839B}" type="presOf" srcId="{CB30B7AD-E75B-4E4D-98FB-F9C5C1556CDC}" destId="{FCD5229A-2356-664D-94E2-C9F54F8C777D}" srcOrd="0" destOrd="0" presId="urn:microsoft.com/office/officeart/2005/8/layout/vList6"/>
    <dgm:cxn modelId="{5769FCB5-9435-9F42-935C-586BBD4723AA}" type="presOf" srcId="{1562D4F8-B393-3E47-906D-A5F1145A33B2}" destId="{B3E44189-285A-CA4E-825B-93DF49160C58}" srcOrd="0" destOrd="1" presId="urn:microsoft.com/office/officeart/2005/8/layout/vList6"/>
    <dgm:cxn modelId="{E29FE8B9-1D89-7B4C-9E9D-53940B8DFE7D}" srcId="{BEDCD2BD-9A2E-FA49-AADD-9372DB21A869}" destId="{CB30B7AD-E75B-4E4D-98FB-F9C5C1556CDC}" srcOrd="1" destOrd="0" parTransId="{5E56ECD4-1829-BE40-B2C3-B505CD16B4F4}" sibTransId="{6128CA72-3078-D641-ABC6-D26051213E5D}"/>
    <dgm:cxn modelId="{577564D2-DBCC-E240-8A4E-C921A061EEF4}" type="presOf" srcId="{BEDCD2BD-9A2E-FA49-AADD-9372DB21A869}" destId="{FC8E6FD2-CB56-BC41-8A42-A3A5D4E0DDE9}" srcOrd="0" destOrd="0" presId="urn:microsoft.com/office/officeart/2005/8/layout/vList6"/>
    <dgm:cxn modelId="{5BDD9ED6-1010-8644-B21F-3CE10D6F2A4E}" type="presOf" srcId="{8868C3C0-3C8B-B246-AEA8-C063BCD6EC96}" destId="{B3E44189-285A-CA4E-825B-93DF49160C58}" srcOrd="0" destOrd="0" presId="urn:microsoft.com/office/officeart/2005/8/layout/vList6"/>
    <dgm:cxn modelId="{524C7BE3-C993-8344-97AA-D0F8345EDA8A}" srcId="{CB30B7AD-E75B-4E4D-98FB-F9C5C1556CDC}" destId="{90E830E5-5763-0B47-A4D0-B892EB89D3D0}" srcOrd="1" destOrd="0" parTransId="{18F470A8-2BEA-AA4D-A300-3758E17E9505}" sibTransId="{963F3CB5-AAC9-FD41-8A6F-471BC4A240AA}"/>
    <dgm:cxn modelId="{0F451016-14AF-CC46-8270-580CD0EC4266}" type="presParOf" srcId="{FC8E6FD2-CB56-BC41-8A42-A3A5D4E0DDE9}" destId="{0A7BBA29-1C06-3C45-BACC-B65CA49A1A86}" srcOrd="0" destOrd="0" presId="urn:microsoft.com/office/officeart/2005/8/layout/vList6"/>
    <dgm:cxn modelId="{C370BC27-1DF2-9E4C-AA6B-EF568FCEE28C}" type="presParOf" srcId="{0A7BBA29-1C06-3C45-BACC-B65CA49A1A86}" destId="{B9ECE514-A0D8-EE48-A955-D9BFFE59B8B1}" srcOrd="0" destOrd="0" presId="urn:microsoft.com/office/officeart/2005/8/layout/vList6"/>
    <dgm:cxn modelId="{9B965077-7FF1-3B43-B216-CBE478FD99BD}" type="presParOf" srcId="{0A7BBA29-1C06-3C45-BACC-B65CA49A1A86}" destId="{B3E44189-285A-CA4E-825B-93DF49160C58}" srcOrd="1" destOrd="0" presId="urn:microsoft.com/office/officeart/2005/8/layout/vList6"/>
    <dgm:cxn modelId="{FEDE22F1-BDFB-B94B-83ED-65558D96146A}" type="presParOf" srcId="{FC8E6FD2-CB56-BC41-8A42-A3A5D4E0DDE9}" destId="{AE614E06-3C52-FB4A-BDB3-EB2DDD6B6115}" srcOrd="1" destOrd="0" presId="urn:microsoft.com/office/officeart/2005/8/layout/vList6"/>
    <dgm:cxn modelId="{DB687FFD-AA22-8940-B0D1-1FBF8C06A200}" type="presParOf" srcId="{FC8E6FD2-CB56-BC41-8A42-A3A5D4E0DDE9}" destId="{2F6E4E2B-23A0-CC49-ABBB-919E9B34C5F3}" srcOrd="2" destOrd="0" presId="urn:microsoft.com/office/officeart/2005/8/layout/vList6"/>
    <dgm:cxn modelId="{D2682623-71F5-C249-BE65-6F151A28BEC2}" type="presParOf" srcId="{2F6E4E2B-23A0-CC49-ABBB-919E9B34C5F3}" destId="{FCD5229A-2356-664D-94E2-C9F54F8C777D}" srcOrd="0" destOrd="0" presId="urn:microsoft.com/office/officeart/2005/8/layout/vList6"/>
    <dgm:cxn modelId="{A0079EA9-7E2E-754C-BE3E-1A422956E58D}" type="presParOf" srcId="{2F6E4E2B-23A0-CC49-ABBB-919E9B34C5F3}" destId="{77F38A65-40AD-FB40-88E5-B8221AD307F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AB33E0-517F-4078-BC7C-4380A502180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BE5BD2B-FC94-4165-99E9-BA7E048480E6}">
      <dgm:prSet/>
      <dgm:spPr/>
      <dgm:t>
        <a:bodyPr/>
        <a:lstStyle/>
        <a:p>
          <a:r>
            <a:rPr lang="en-KE"/>
            <a:t>Reflections </a:t>
          </a:r>
          <a:endParaRPr lang="en-US"/>
        </a:p>
      </dgm:t>
    </dgm:pt>
    <dgm:pt modelId="{1F3FBC76-D0C0-447C-957A-1B7D68F4E08B}" type="parTrans" cxnId="{962394D1-68A5-409B-905C-AC15ED89BA3F}">
      <dgm:prSet/>
      <dgm:spPr/>
      <dgm:t>
        <a:bodyPr/>
        <a:lstStyle/>
        <a:p>
          <a:endParaRPr lang="en-US"/>
        </a:p>
      </dgm:t>
    </dgm:pt>
    <dgm:pt modelId="{F550FA2E-A73C-41DE-8331-1B580AD48869}" type="sibTrans" cxnId="{962394D1-68A5-409B-905C-AC15ED89BA3F}">
      <dgm:prSet/>
      <dgm:spPr/>
      <dgm:t>
        <a:bodyPr/>
        <a:lstStyle/>
        <a:p>
          <a:endParaRPr lang="en-US"/>
        </a:p>
      </dgm:t>
    </dgm:pt>
    <dgm:pt modelId="{76165CF6-77CA-418B-A876-B443D79DC364}">
      <dgm:prSet/>
      <dgm:spPr/>
      <dgm:t>
        <a:bodyPr/>
        <a:lstStyle/>
        <a:p>
          <a:r>
            <a:rPr lang="en-KE"/>
            <a:t>Questions for clarification </a:t>
          </a:r>
          <a:endParaRPr lang="en-US"/>
        </a:p>
      </dgm:t>
    </dgm:pt>
    <dgm:pt modelId="{7403AB39-346E-4CE8-A503-0E7803271CC3}" type="parTrans" cxnId="{285F6148-807B-4BA0-96C8-BE0B66A286AF}">
      <dgm:prSet/>
      <dgm:spPr/>
      <dgm:t>
        <a:bodyPr/>
        <a:lstStyle/>
        <a:p>
          <a:endParaRPr lang="en-US"/>
        </a:p>
      </dgm:t>
    </dgm:pt>
    <dgm:pt modelId="{AB1296EE-706B-4E25-B549-DACBDEE85A75}" type="sibTrans" cxnId="{285F6148-807B-4BA0-96C8-BE0B66A286AF}">
      <dgm:prSet/>
      <dgm:spPr/>
      <dgm:t>
        <a:bodyPr/>
        <a:lstStyle/>
        <a:p>
          <a:endParaRPr lang="en-US"/>
        </a:p>
      </dgm:t>
    </dgm:pt>
    <dgm:pt modelId="{69B41693-CEF3-4D19-99BD-E3FBA1B3B411}" type="pres">
      <dgm:prSet presAssocID="{94AB33E0-517F-4078-BC7C-4380A502180E}" presName="root" presStyleCnt="0">
        <dgm:presLayoutVars>
          <dgm:dir/>
          <dgm:resizeHandles val="exact"/>
        </dgm:presLayoutVars>
      </dgm:prSet>
      <dgm:spPr/>
    </dgm:pt>
    <dgm:pt modelId="{80E7CF9D-6424-4589-AC92-CF32A2294A94}" type="pres">
      <dgm:prSet presAssocID="{BBE5BD2B-FC94-4165-99E9-BA7E048480E6}" presName="compNode" presStyleCnt="0"/>
      <dgm:spPr/>
    </dgm:pt>
    <dgm:pt modelId="{BD599065-C15B-4C1E-92BC-8D57FB062C5C}" type="pres">
      <dgm:prSet presAssocID="{BBE5BD2B-FC94-4165-99E9-BA7E048480E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ought bubble"/>
        </a:ext>
      </dgm:extLst>
    </dgm:pt>
    <dgm:pt modelId="{B7FA4C66-DA7D-49C2-8327-5CA98413F8E6}" type="pres">
      <dgm:prSet presAssocID="{BBE5BD2B-FC94-4165-99E9-BA7E048480E6}" presName="spaceRect" presStyleCnt="0"/>
      <dgm:spPr/>
    </dgm:pt>
    <dgm:pt modelId="{6F587288-8CB7-4024-BCA9-3941F2D12291}" type="pres">
      <dgm:prSet presAssocID="{BBE5BD2B-FC94-4165-99E9-BA7E048480E6}" presName="textRect" presStyleLbl="revTx" presStyleIdx="0" presStyleCnt="2">
        <dgm:presLayoutVars>
          <dgm:chMax val="1"/>
          <dgm:chPref val="1"/>
        </dgm:presLayoutVars>
      </dgm:prSet>
      <dgm:spPr/>
    </dgm:pt>
    <dgm:pt modelId="{F807E99C-544C-4766-93D5-C08C827D8121}" type="pres">
      <dgm:prSet presAssocID="{F550FA2E-A73C-41DE-8331-1B580AD48869}" presName="sibTrans" presStyleCnt="0"/>
      <dgm:spPr/>
    </dgm:pt>
    <dgm:pt modelId="{C1A0A7CC-E4F0-4D59-A460-58F9D6C9ED88}" type="pres">
      <dgm:prSet presAssocID="{76165CF6-77CA-418B-A876-B443D79DC364}" presName="compNode" presStyleCnt="0"/>
      <dgm:spPr/>
    </dgm:pt>
    <dgm:pt modelId="{8015E8EE-2FB8-45D2-B200-5163BC88D2D0}" type="pres">
      <dgm:prSet presAssocID="{76165CF6-77CA-418B-A876-B443D79DC36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E05D300A-9DE0-4A00-AC8D-E7143855B71B}" type="pres">
      <dgm:prSet presAssocID="{76165CF6-77CA-418B-A876-B443D79DC364}" presName="spaceRect" presStyleCnt="0"/>
      <dgm:spPr/>
    </dgm:pt>
    <dgm:pt modelId="{89977F1E-3BDD-4833-8DED-285BBD44297E}" type="pres">
      <dgm:prSet presAssocID="{76165CF6-77CA-418B-A876-B443D79DC364}" presName="textRect" presStyleLbl="revTx" presStyleIdx="1" presStyleCnt="2">
        <dgm:presLayoutVars>
          <dgm:chMax val="1"/>
          <dgm:chPref val="1"/>
        </dgm:presLayoutVars>
      </dgm:prSet>
      <dgm:spPr/>
    </dgm:pt>
  </dgm:ptLst>
  <dgm:cxnLst>
    <dgm:cxn modelId="{285F6148-807B-4BA0-96C8-BE0B66A286AF}" srcId="{94AB33E0-517F-4078-BC7C-4380A502180E}" destId="{76165CF6-77CA-418B-A876-B443D79DC364}" srcOrd="1" destOrd="0" parTransId="{7403AB39-346E-4CE8-A503-0E7803271CC3}" sibTransId="{AB1296EE-706B-4E25-B549-DACBDEE85A75}"/>
    <dgm:cxn modelId="{98340991-A2B1-4443-AD92-B6C249DDC76F}" type="presOf" srcId="{94AB33E0-517F-4078-BC7C-4380A502180E}" destId="{69B41693-CEF3-4D19-99BD-E3FBA1B3B411}" srcOrd="0" destOrd="0" presId="urn:microsoft.com/office/officeart/2018/2/layout/IconLabelList"/>
    <dgm:cxn modelId="{A767699B-4916-428D-A5DD-679E004DA562}" type="presOf" srcId="{BBE5BD2B-FC94-4165-99E9-BA7E048480E6}" destId="{6F587288-8CB7-4024-BCA9-3941F2D12291}" srcOrd="0" destOrd="0" presId="urn:microsoft.com/office/officeart/2018/2/layout/IconLabelList"/>
    <dgm:cxn modelId="{962394D1-68A5-409B-905C-AC15ED89BA3F}" srcId="{94AB33E0-517F-4078-BC7C-4380A502180E}" destId="{BBE5BD2B-FC94-4165-99E9-BA7E048480E6}" srcOrd="0" destOrd="0" parTransId="{1F3FBC76-D0C0-447C-957A-1B7D68F4E08B}" sibTransId="{F550FA2E-A73C-41DE-8331-1B580AD48869}"/>
    <dgm:cxn modelId="{0BD9C6D2-DF55-46B1-ADF6-149A7ED36276}" type="presOf" srcId="{76165CF6-77CA-418B-A876-B443D79DC364}" destId="{89977F1E-3BDD-4833-8DED-285BBD44297E}" srcOrd="0" destOrd="0" presId="urn:microsoft.com/office/officeart/2018/2/layout/IconLabelList"/>
    <dgm:cxn modelId="{CEA72959-964B-47D2-B058-6650F50A6341}" type="presParOf" srcId="{69B41693-CEF3-4D19-99BD-E3FBA1B3B411}" destId="{80E7CF9D-6424-4589-AC92-CF32A2294A94}" srcOrd="0" destOrd="0" presId="urn:microsoft.com/office/officeart/2018/2/layout/IconLabelList"/>
    <dgm:cxn modelId="{2DB52C2F-C0F1-4A71-9E3B-68E2DD2C8392}" type="presParOf" srcId="{80E7CF9D-6424-4589-AC92-CF32A2294A94}" destId="{BD599065-C15B-4C1E-92BC-8D57FB062C5C}" srcOrd="0" destOrd="0" presId="urn:microsoft.com/office/officeart/2018/2/layout/IconLabelList"/>
    <dgm:cxn modelId="{050AA0B7-8FE6-4AF7-9F91-98BAD8E5D93D}" type="presParOf" srcId="{80E7CF9D-6424-4589-AC92-CF32A2294A94}" destId="{B7FA4C66-DA7D-49C2-8327-5CA98413F8E6}" srcOrd="1" destOrd="0" presId="urn:microsoft.com/office/officeart/2018/2/layout/IconLabelList"/>
    <dgm:cxn modelId="{03EB0DA5-6146-4064-8C2D-792DA44E08C2}" type="presParOf" srcId="{80E7CF9D-6424-4589-AC92-CF32A2294A94}" destId="{6F587288-8CB7-4024-BCA9-3941F2D12291}" srcOrd="2" destOrd="0" presId="urn:microsoft.com/office/officeart/2018/2/layout/IconLabelList"/>
    <dgm:cxn modelId="{4C9692ED-6EAA-4610-9B6D-5792178208AF}" type="presParOf" srcId="{69B41693-CEF3-4D19-99BD-E3FBA1B3B411}" destId="{F807E99C-544C-4766-93D5-C08C827D8121}" srcOrd="1" destOrd="0" presId="urn:microsoft.com/office/officeart/2018/2/layout/IconLabelList"/>
    <dgm:cxn modelId="{450623AD-F2CA-440F-9A92-2CA97A34B7A5}" type="presParOf" srcId="{69B41693-CEF3-4D19-99BD-E3FBA1B3B411}" destId="{C1A0A7CC-E4F0-4D59-A460-58F9D6C9ED88}" srcOrd="2" destOrd="0" presId="urn:microsoft.com/office/officeart/2018/2/layout/IconLabelList"/>
    <dgm:cxn modelId="{63DF8256-486E-4266-AF81-E5BFE9322F25}" type="presParOf" srcId="{C1A0A7CC-E4F0-4D59-A460-58F9D6C9ED88}" destId="{8015E8EE-2FB8-45D2-B200-5163BC88D2D0}" srcOrd="0" destOrd="0" presId="urn:microsoft.com/office/officeart/2018/2/layout/IconLabelList"/>
    <dgm:cxn modelId="{B623D138-6F08-4915-BE0C-AB976ADBE6A3}" type="presParOf" srcId="{C1A0A7CC-E4F0-4D59-A460-58F9D6C9ED88}" destId="{E05D300A-9DE0-4A00-AC8D-E7143855B71B}" srcOrd="1" destOrd="0" presId="urn:microsoft.com/office/officeart/2018/2/layout/IconLabelList"/>
    <dgm:cxn modelId="{B88174DC-EC58-4BFE-AED7-24C4AE44761A}" type="presParOf" srcId="{C1A0A7CC-E4F0-4D59-A460-58F9D6C9ED88}" destId="{89977F1E-3BDD-4833-8DED-285BBD44297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9A1E39-59FB-4E82-ACA6-77F9604A29B4}"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BF1489C4-1553-41A2-B636-A5F067BB4148}">
      <dgm:prSet/>
      <dgm:spPr/>
      <dgm:t>
        <a:bodyPr/>
        <a:lstStyle/>
        <a:p>
          <a:r>
            <a:rPr lang="en-KE" dirty="0"/>
            <a:t>Why do we have an African human rights system? </a:t>
          </a:r>
          <a:endParaRPr lang="en-US" dirty="0"/>
        </a:p>
      </dgm:t>
    </dgm:pt>
    <dgm:pt modelId="{6EB0BA25-ED0D-42E8-9E37-CC8AE48ADA8D}" type="parTrans" cxnId="{6E5C5213-E123-4025-8262-FE9D5D67BF9C}">
      <dgm:prSet/>
      <dgm:spPr/>
      <dgm:t>
        <a:bodyPr/>
        <a:lstStyle/>
        <a:p>
          <a:endParaRPr lang="en-US"/>
        </a:p>
      </dgm:t>
    </dgm:pt>
    <dgm:pt modelId="{7ABA76F2-B8CD-4C21-8E6A-1253B11B930F}" type="sibTrans" cxnId="{6E5C5213-E123-4025-8262-FE9D5D67BF9C}">
      <dgm:prSet/>
      <dgm:spPr/>
      <dgm:t>
        <a:bodyPr/>
        <a:lstStyle/>
        <a:p>
          <a:endParaRPr lang="en-US"/>
        </a:p>
      </dgm:t>
    </dgm:pt>
    <dgm:pt modelId="{45155E73-EF48-46BA-9577-B79B493E9F76}">
      <dgm:prSet/>
      <dgm:spPr/>
      <dgm:t>
        <a:bodyPr/>
        <a:lstStyle/>
        <a:p>
          <a:r>
            <a:rPr lang="en-KE" dirty="0"/>
            <a:t>Why do we have specific women’s rights norms?</a:t>
          </a:r>
          <a:endParaRPr lang="en-US" dirty="0"/>
        </a:p>
      </dgm:t>
    </dgm:pt>
    <dgm:pt modelId="{F7EF7114-6C4D-4B43-900A-49C9721295F0}" type="parTrans" cxnId="{B81576F2-DEA0-4900-912C-B32C57C2CC43}">
      <dgm:prSet/>
      <dgm:spPr/>
      <dgm:t>
        <a:bodyPr/>
        <a:lstStyle/>
        <a:p>
          <a:endParaRPr lang="en-US"/>
        </a:p>
      </dgm:t>
    </dgm:pt>
    <dgm:pt modelId="{8633F6A9-F9E5-4237-BFFF-2C4CE75CDFE4}" type="sibTrans" cxnId="{B81576F2-DEA0-4900-912C-B32C57C2CC43}">
      <dgm:prSet/>
      <dgm:spPr/>
      <dgm:t>
        <a:bodyPr/>
        <a:lstStyle/>
        <a:p>
          <a:endParaRPr lang="en-US"/>
        </a:p>
      </dgm:t>
    </dgm:pt>
    <dgm:pt modelId="{9D443BC5-2C37-2F47-9295-A28DECC2722E}" type="pres">
      <dgm:prSet presAssocID="{DA9A1E39-59FB-4E82-ACA6-77F9604A29B4}" presName="hierChild1" presStyleCnt="0">
        <dgm:presLayoutVars>
          <dgm:chPref val="1"/>
          <dgm:dir/>
          <dgm:animOne val="branch"/>
          <dgm:animLvl val="lvl"/>
          <dgm:resizeHandles/>
        </dgm:presLayoutVars>
      </dgm:prSet>
      <dgm:spPr/>
    </dgm:pt>
    <dgm:pt modelId="{7069D3AC-FCD0-E741-89B6-6153BA10C2CF}" type="pres">
      <dgm:prSet presAssocID="{BF1489C4-1553-41A2-B636-A5F067BB4148}" presName="hierRoot1" presStyleCnt="0"/>
      <dgm:spPr/>
    </dgm:pt>
    <dgm:pt modelId="{84C3C774-2BB0-014D-9F5B-16F09FAB1886}" type="pres">
      <dgm:prSet presAssocID="{BF1489C4-1553-41A2-B636-A5F067BB4148}" presName="composite" presStyleCnt="0"/>
      <dgm:spPr/>
    </dgm:pt>
    <dgm:pt modelId="{174E8948-0C86-CB4C-AAE3-2571FEAC2F33}" type="pres">
      <dgm:prSet presAssocID="{BF1489C4-1553-41A2-B636-A5F067BB4148}" presName="background" presStyleLbl="node0" presStyleIdx="0" presStyleCnt="2"/>
      <dgm:spPr/>
    </dgm:pt>
    <dgm:pt modelId="{213141D0-8C5E-4A42-8986-EF677091DC41}" type="pres">
      <dgm:prSet presAssocID="{BF1489C4-1553-41A2-B636-A5F067BB4148}" presName="text" presStyleLbl="fgAcc0" presStyleIdx="0" presStyleCnt="2">
        <dgm:presLayoutVars>
          <dgm:chPref val="3"/>
        </dgm:presLayoutVars>
      </dgm:prSet>
      <dgm:spPr/>
    </dgm:pt>
    <dgm:pt modelId="{FF77DE49-ADFC-D740-8996-7FF5E7A6E320}" type="pres">
      <dgm:prSet presAssocID="{BF1489C4-1553-41A2-B636-A5F067BB4148}" presName="hierChild2" presStyleCnt="0"/>
      <dgm:spPr/>
    </dgm:pt>
    <dgm:pt modelId="{640C2603-1608-F344-AA21-94B3F28D5242}" type="pres">
      <dgm:prSet presAssocID="{45155E73-EF48-46BA-9577-B79B493E9F76}" presName="hierRoot1" presStyleCnt="0"/>
      <dgm:spPr/>
    </dgm:pt>
    <dgm:pt modelId="{7B9AF642-8678-D84D-BF76-90E43499579E}" type="pres">
      <dgm:prSet presAssocID="{45155E73-EF48-46BA-9577-B79B493E9F76}" presName="composite" presStyleCnt="0"/>
      <dgm:spPr/>
    </dgm:pt>
    <dgm:pt modelId="{B75F06E9-C102-7C46-A37F-94410FDA865E}" type="pres">
      <dgm:prSet presAssocID="{45155E73-EF48-46BA-9577-B79B493E9F76}" presName="background" presStyleLbl="node0" presStyleIdx="1" presStyleCnt="2"/>
      <dgm:spPr/>
    </dgm:pt>
    <dgm:pt modelId="{43EB1A93-6CC5-374F-9C58-AEDFFBEFC437}" type="pres">
      <dgm:prSet presAssocID="{45155E73-EF48-46BA-9577-B79B493E9F76}" presName="text" presStyleLbl="fgAcc0" presStyleIdx="1" presStyleCnt="2">
        <dgm:presLayoutVars>
          <dgm:chPref val="3"/>
        </dgm:presLayoutVars>
      </dgm:prSet>
      <dgm:spPr/>
    </dgm:pt>
    <dgm:pt modelId="{F8444F2F-6999-D141-A80E-7E6DC3181C52}" type="pres">
      <dgm:prSet presAssocID="{45155E73-EF48-46BA-9577-B79B493E9F76}" presName="hierChild2" presStyleCnt="0"/>
      <dgm:spPr/>
    </dgm:pt>
  </dgm:ptLst>
  <dgm:cxnLst>
    <dgm:cxn modelId="{615A6411-1B8A-214A-8F88-B93BAE942E97}" type="presOf" srcId="{BF1489C4-1553-41A2-B636-A5F067BB4148}" destId="{213141D0-8C5E-4A42-8986-EF677091DC41}" srcOrd="0" destOrd="0" presId="urn:microsoft.com/office/officeart/2005/8/layout/hierarchy1"/>
    <dgm:cxn modelId="{6E5C5213-E123-4025-8262-FE9D5D67BF9C}" srcId="{DA9A1E39-59FB-4E82-ACA6-77F9604A29B4}" destId="{BF1489C4-1553-41A2-B636-A5F067BB4148}" srcOrd="0" destOrd="0" parTransId="{6EB0BA25-ED0D-42E8-9E37-CC8AE48ADA8D}" sibTransId="{7ABA76F2-B8CD-4C21-8E6A-1253B11B930F}"/>
    <dgm:cxn modelId="{75522A7A-7983-914B-B9C2-BB7B097E71E1}" type="presOf" srcId="{DA9A1E39-59FB-4E82-ACA6-77F9604A29B4}" destId="{9D443BC5-2C37-2F47-9295-A28DECC2722E}" srcOrd="0" destOrd="0" presId="urn:microsoft.com/office/officeart/2005/8/layout/hierarchy1"/>
    <dgm:cxn modelId="{3A9FA2DD-D779-5648-A409-346202F42757}" type="presOf" srcId="{45155E73-EF48-46BA-9577-B79B493E9F76}" destId="{43EB1A93-6CC5-374F-9C58-AEDFFBEFC437}" srcOrd="0" destOrd="0" presId="urn:microsoft.com/office/officeart/2005/8/layout/hierarchy1"/>
    <dgm:cxn modelId="{B81576F2-DEA0-4900-912C-B32C57C2CC43}" srcId="{DA9A1E39-59FB-4E82-ACA6-77F9604A29B4}" destId="{45155E73-EF48-46BA-9577-B79B493E9F76}" srcOrd="1" destOrd="0" parTransId="{F7EF7114-6C4D-4B43-900A-49C9721295F0}" sibTransId="{8633F6A9-F9E5-4237-BFFF-2C4CE75CDFE4}"/>
    <dgm:cxn modelId="{F94D20EB-387E-B44A-BFA7-E1758C934583}" type="presParOf" srcId="{9D443BC5-2C37-2F47-9295-A28DECC2722E}" destId="{7069D3AC-FCD0-E741-89B6-6153BA10C2CF}" srcOrd="0" destOrd="0" presId="urn:microsoft.com/office/officeart/2005/8/layout/hierarchy1"/>
    <dgm:cxn modelId="{2CE73150-76F4-3A49-8327-BD5D69A6B962}" type="presParOf" srcId="{7069D3AC-FCD0-E741-89B6-6153BA10C2CF}" destId="{84C3C774-2BB0-014D-9F5B-16F09FAB1886}" srcOrd="0" destOrd="0" presId="urn:microsoft.com/office/officeart/2005/8/layout/hierarchy1"/>
    <dgm:cxn modelId="{45D2E6FF-EF34-DC4F-977D-5AF1ADC963CC}" type="presParOf" srcId="{84C3C774-2BB0-014D-9F5B-16F09FAB1886}" destId="{174E8948-0C86-CB4C-AAE3-2571FEAC2F33}" srcOrd="0" destOrd="0" presId="urn:microsoft.com/office/officeart/2005/8/layout/hierarchy1"/>
    <dgm:cxn modelId="{630C9092-5520-ED42-8B21-D4FD0EDDE7EF}" type="presParOf" srcId="{84C3C774-2BB0-014D-9F5B-16F09FAB1886}" destId="{213141D0-8C5E-4A42-8986-EF677091DC41}" srcOrd="1" destOrd="0" presId="urn:microsoft.com/office/officeart/2005/8/layout/hierarchy1"/>
    <dgm:cxn modelId="{61948845-537D-B54F-94EC-D612CFA92CF5}" type="presParOf" srcId="{7069D3AC-FCD0-E741-89B6-6153BA10C2CF}" destId="{FF77DE49-ADFC-D740-8996-7FF5E7A6E320}" srcOrd="1" destOrd="0" presId="urn:microsoft.com/office/officeart/2005/8/layout/hierarchy1"/>
    <dgm:cxn modelId="{DDCBC2CB-F917-5D41-8361-7D470045A4C1}" type="presParOf" srcId="{9D443BC5-2C37-2F47-9295-A28DECC2722E}" destId="{640C2603-1608-F344-AA21-94B3F28D5242}" srcOrd="1" destOrd="0" presId="urn:microsoft.com/office/officeart/2005/8/layout/hierarchy1"/>
    <dgm:cxn modelId="{29F8C199-CB29-0244-A143-0574AE3A49BD}" type="presParOf" srcId="{640C2603-1608-F344-AA21-94B3F28D5242}" destId="{7B9AF642-8678-D84D-BF76-90E43499579E}" srcOrd="0" destOrd="0" presId="urn:microsoft.com/office/officeart/2005/8/layout/hierarchy1"/>
    <dgm:cxn modelId="{BC06C4BF-9241-D84B-A0EE-1E31710E5A0D}" type="presParOf" srcId="{7B9AF642-8678-D84D-BF76-90E43499579E}" destId="{B75F06E9-C102-7C46-A37F-94410FDA865E}" srcOrd="0" destOrd="0" presId="urn:microsoft.com/office/officeart/2005/8/layout/hierarchy1"/>
    <dgm:cxn modelId="{ABA6EC94-0C25-954A-97F8-35C64E0AE90A}" type="presParOf" srcId="{7B9AF642-8678-D84D-BF76-90E43499579E}" destId="{43EB1A93-6CC5-374F-9C58-AEDFFBEFC437}" srcOrd="1" destOrd="0" presId="urn:microsoft.com/office/officeart/2005/8/layout/hierarchy1"/>
    <dgm:cxn modelId="{ED662635-9833-804C-BE90-B867AC83DF3C}" type="presParOf" srcId="{640C2603-1608-F344-AA21-94B3F28D5242}" destId="{F8444F2F-6999-D141-A80E-7E6DC3181C5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4AFCE3-DDA7-473A-BD00-306CADE1299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181D691-CF62-4619-BB53-EFB39B1FBD07}">
      <dgm:prSe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dirty="0">
              <a:effectLst/>
              <a:latin typeface="Cambria" panose="02040503050406030204" pitchFamily="18" charset="0"/>
              <a:ea typeface="Calibri" panose="020F0502020204030204" pitchFamily="34" charset="0"/>
              <a:cs typeface="Times New Roman" panose="02020603050405020304" pitchFamily="18" charset="0"/>
            </a:rPr>
            <a:t>What are the  challenges standing in the way a fully </a:t>
          </a:r>
          <a:r>
            <a:rPr lang="en-GB" sz="2400" b="1" dirty="0">
              <a:effectLst/>
              <a:latin typeface="Cambria" panose="02040503050406030204" pitchFamily="18" charset="0"/>
              <a:ea typeface="Calibri" panose="020F0502020204030204" pitchFamily="34" charset="0"/>
              <a:cs typeface="Times New Roman" panose="02020603050405020304" pitchFamily="18" charset="0"/>
            </a:rPr>
            <a:t>effective</a:t>
          </a:r>
          <a:r>
            <a:rPr lang="en-GB" sz="2400" dirty="0">
              <a:effectLst/>
              <a:latin typeface="Cambria" panose="02040503050406030204" pitchFamily="18" charset="0"/>
              <a:ea typeface="Calibri" panose="020F0502020204030204" pitchFamily="34" charset="0"/>
              <a:cs typeface="Times New Roman" panose="02020603050405020304" pitchFamily="18" charset="0"/>
            </a:rPr>
            <a:t> African court  that is able to </a:t>
          </a:r>
          <a:r>
            <a:rPr lang="en-GB" sz="2400" b="1" dirty="0">
              <a:effectLst/>
              <a:latin typeface="Cambria" panose="02040503050406030204" pitchFamily="18" charset="0"/>
              <a:ea typeface="Calibri" panose="020F0502020204030204" pitchFamily="34" charset="0"/>
              <a:cs typeface="Times New Roman" panose="02020603050405020304" pitchFamily="18" charset="0"/>
            </a:rPr>
            <a:t>address </a:t>
          </a:r>
          <a:r>
            <a:rPr lang="en-GB" sz="2400" dirty="0">
              <a:effectLst/>
              <a:latin typeface="Cambria" panose="02040503050406030204" pitchFamily="18" charset="0"/>
              <a:ea typeface="Calibri" panose="020F0502020204030204" pitchFamily="34" charset="0"/>
              <a:cs typeface="Times New Roman" panose="02020603050405020304" pitchFamily="18" charset="0"/>
            </a:rPr>
            <a:t>women’s rights violations in Africa? </a:t>
          </a:r>
        </a:p>
        <a:p>
          <a:pPr marL="0" marR="0" lvl="0" indent="0" algn="l" defTabSz="914400" eaLnBrk="1" fontAlgn="auto" latinLnBrk="0" hangingPunct="1">
            <a:lnSpc>
              <a:spcPct val="100000"/>
            </a:lnSpc>
            <a:spcBef>
              <a:spcPts val="0"/>
            </a:spcBef>
            <a:spcAft>
              <a:spcPts val="0"/>
            </a:spcAft>
            <a:buClrTx/>
            <a:buSzTx/>
            <a:buFontTx/>
            <a:buNone/>
            <a:tabLst/>
            <a:defRPr/>
          </a:pPr>
          <a:endParaRPr lang="en-GB" sz="2400" dirty="0">
            <a:effectLst/>
            <a:latin typeface="Cambria" panose="02040503050406030204" pitchFamily="18" charset="0"/>
            <a:ea typeface="Calibri" panose="020F0502020204030204" pitchFamily="34" charset="0"/>
            <a:cs typeface="Times New Roman" panose="02020603050405020304" pitchFamily="18"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KE" sz="240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1FB429A3-8778-4771-863D-C73127555EB9}" type="parTrans" cxnId="{54C0298B-8326-4DD3-9F1C-75674E7B2BAD}">
      <dgm:prSet/>
      <dgm:spPr/>
      <dgm:t>
        <a:bodyPr/>
        <a:lstStyle/>
        <a:p>
          <a:endParaRPr lang="en-US"/>
        </a:p>
      </dgm:t>
    </dgm:pt>
    <dgm:pt modelId="{682FF701-95DB-41AF-97D4-1A8328CDCE90}" type="sibTrans" cxnId="{54C0298B-8326-4DD3-9F1C-75674E7B2BAD}">
      <dgm:prSet/>
      <dgm:spPr/>
      <dgm:t>
        <a:bodyPr/>
        <a:lstStyle/>
        <a:p>
          <a:endParaRPr lang="en-US"/>
        </a:p>
      </dgm:t>
    </dgm:pt>
    <dgm:pt modelId="{1840110C-DC95-41C8-982A-F2139050226D}">
      <dgm:prSet custT="1"/>
      <dgm:spPr/>
      <dgm:t>
        <a:bodyPr/>
        <a:lstStyle/>
        <a:p>
          <a:pPr>
            <a:buFont typeface="Courier New" panose="02070309020205020404" pitchFamily="49" charset="0"/>
            <a:buChar char="o"/>
          </a:pPr>
          <a:r>
            <a:rPr lang="en-GB" sz="2400" dirty="0">
              <a:effectLst/>
              <a:latin typeface="Cambria" panose="02040503050406030204" pitchFamily="18" charset="0"/>
              <a:ea typeface="Calibri" panose="020F0502020204030204" pitchFamily="34" charset="0"/>
              <a:cs typeface="Times New Roman" panose="02020603050405020304" pitchFamily="18" charset="0"/>
            </a:rPr>
            <a:t>What is the </a:t>
          </a:r>
          <a:r>
            <a:rPr lang="en-GB" sz="2400" b="1" dirty="0">
              <a:effectLst/>
              <a:latin typeface="Cambria" panose="02040503050406030204" pitchFamily="18" charset="0"/>
              <a:ea typeface="Calibri" panose="020F0502020204030204" pitchFamily="34" charset="0"/>
              <a:cs typeface="Times New Roman" panose="02020603050405020304" pitchFamily="18" charset="0"/>
            </a:rPr>
            <a:t>role of the different actors</a:t>
          </a:r>
          <a:r>
            <a:rPr lang="en-GB" sz="2400" dirty="0">
              <a:effectLst/>
              <a:latin typeface="Cambria" panose="02040503050406030204" pitchFamily="18" charset="0"/>
              <a:ea typeface="Calibri" panose="020F0502020204030204" pitchFamily="34" charset="0"/>
              <a:cs typeface="Times New Roman" panose="02020603050405020304" pitchFamily="18" charset="0"/>
            </a:rPr>
            <a:t>? &amp; how can different actors (NHRI’s, CSOs, individuals, progressive states) to </a:t>
          </a:r>
          <a:r>
            <a:rPr lang="en-GB" sz="2400" b="1" dirty="0">
              <a:effectLst/>
              <a:latin typeface="Cambria" panose="02040503050406030204" pitchFamily="18" charset="0"/>
              <a:ea typeface="Calibri" panose="020F0502020204030204" pitchFamily="34" charset="0"/>
              <a:cs typeface="Times New Roman" panose="02020603050405020304" pitchFamily="18" charset="0"/>
            </a:rPr>
            <a:t>collectively</a:t>
          </a:r>
          <a:r>
            <a:rPr lang="en-GB" sz="2400" dirty="0">
              <a:effectLst/>
              <a:latin typeface="Cambria" panose="02040503050406030204" pitchFamily="18" charset="0"/>
              <a:ea typeface="Calibri" panose="020F0502020204030204" pitchFamily="34" charset="0"/>
              <a:cs typeface="Times New Roman" panose="02020603050405020304" pitchFamily="18" charset="0"/>
            </a:rPr>
            <a:t> </a:t>
          </a:r>
          <a:r>
            <a:rPr lang="en-GB" sz="2400" b="1" dirty="0">
              <a:effectLst/>
              <a:latin typeface="Cambria" panose="02040503050406030204" pitchFamily="18" charset="0"/>
              <a:ea typeface="Calibri" panose="020F0502020204030204" pitchFamily="34" charset="0"/>
              <a:cs typeface="Times New Roman" panose="02020603050405020304" pitchFamily="18" charset="0"/>
            </a:rPr>
            <a:t>strengthen the effectiveness</a:t>
          </a:r>
          <a:r>
            <a:rPr lang="en-GB" sz="2400" dirty="0">
              <a:effectLst/>
              <a:latin typeface="Cambria" panose="02040503050406030204" pitchFamily="18" charset="0"/>
              <a:ea typeface="Calibri" panose="020F0502020204030204" pitchFamily="34" charset="0"/>
              <a:cs typeface="Times New Roman" panose="02020603050405020304" pitchFamily="18" charset="0"/>
            </a:rPr>
            <a:t> of the African Court?</a:t>
          </a:r>
          <a:endParaRPr lang="en-KE" sz="2400" dirty="0"/>
        </a:p>
        <a:p>
          <a:endParaRPr lang="en-KE" sz="2300" dirty="0"/>
        </a:p>
      </dgm:t>
    </dgm:pt>
    <dgm:pt modelId="{F7FF8355-9157-4F87-8A25-746EFD13C24F}" type="parTrans" cxnId="{7873D9E3-0739-4A24-A964-9D22DCB3A9F6}">
      <dgm:prSet/>
      <dgm:spPr/>
      <dgm:t>
        <a:bodyPr/>
        <a:lstStyle/>
        <a:p>
          <a:endParaRPr lang="en-US"/>
        </a:p>
      </dgm:t>
    </dgm:pt>
    <dgm:pt modelId="{F85D7A9D-B15C-4740-BEC8-5E7603F835E4}" type="sibTrans" cxnId="{7873D9E3-0739-4A24-A964-9D22DCB3A9F6}">
      <dgm:prSet/>
      <dgm:spPr/>
      <dgm:t>
        <a:bodyPr/>
        <a:lstStyle/>
        <a:p>
          <a:endParaRPr lang="en-US"/>
        </a:p>
      </dgm:t>
    </dgm:pt>
    <dgm:pt modelId="{72D947AE-422A-3C42-8A20-7A855F427CEA}" type="pres">
      <dgm:prSet presAssocID="{6D4AFCE3-DDA7-473A-BD00-306CADE12999}" presName="vert0" presStyleCnt="0">
        <dgm:presLayoutVars>
          <dgm:dir/>
          <dgm:animOne val="branch"/>
          <dgm:animLvl val="lvl"/>
        </dgm:presLayoutVars>
      </dgm:prSet>
      <dgm:spPr/>
    </dgm:pt>
    <dgm:pt modelId="{F9AA0515-2A2B-DF4E-8E48-155CD34AFB4B}" type="pres">
      <dgm:prSet presAssocID="{0181D691-CF62-4619-BB53-EFB39B1FBD07}" presName="thickLine" presStyleLbl="alignNode1" presStyleIdx="0" presStyleCnt="2"/>
      <dgm:spPr/>
    </dgm:pt>
    <dgm:pt modelId="{5B1C0C3E-CB7E-1846-84F5-0CE40AEC23DF}" type="pres">
      <dgm:prSet presAssocID="{0181D691-CF62-4619-BB53-EFB39B1FBD07}" presName="horz1" presStyleCnt="0"/>
      <dgm:spPr/>
    </dgm:pt>
    <dgm:pt modelId="{F51E83B8-0D4F-2C43-A0A7-5ADD362BFE10}" type="pres">
      <dgm:prSet presAssocID="{0181D691-CF62-4619-BB53-EFB39B1FBD07}" presName="tx1" presStyleLbl="revTx" presStyleIdx="0" presStyleCnt="2" custScaleY="213076"/>
      <dgm:spPr/>
    </dgm:pt>
    <dgm:pt modelId="{49BF6D77-63B8-1542-B599-56A53705A479}" type="pres">
      <dgm:prSet presAssocID="{0181D691-CF62-4619-BB53-EFB39B1FBD07}" presName="vert1" presStyleCnt="0"/>
      <dgm:spPr/>
    </dgm:pt>
    <dgm:pt modelId="{852E1422-5B56-7943-8A9B-5F1565CBFCEB}" type="pres">
      <dgm:prSet presAssocID="{1840110C-DC95-41C8-982A-F2139050226D}" presName="thickLine" presStyleLbl="alignNode1" presStyleIdx="1" presStyleCnt="2"/>
      <dgm:spPr/>
    </dgm:pt>
    <dgm:pt modelId="{F77BC50B-E40F-8A4F-86A4-8D3120C3F1FB}" type="pres">
      <dgm:prSet presAssocID="{1840110C-DC95-41C8-982A-F2139050226D}" presName="horz1" presStyleCnt="0"/>
      <dgm:spPr/>
    </dgm:pt>
    <dgm:pt modelId="{ABBDAB37-EB51-1C41-AE54-656EE925A2FB}" type="pres">
      <dgm:prSet presAssocID="{1840110C-DC95-41C8-982A-F2139050226D}" presName="tx1" presStyleLbl="revTx" presStyleIdx="1" presStyleCnt="2" custScaleY="179666"/>
      <dgm:spPr/>
    </dgm:pt>
    <dgm:pt modelId="{41403676-4D1C-DA40-8DEE-98B3C8FE8FFB}" type="pres">
      <dgm:prSet presAssocID="{1840110C-DC95-41C8-982A-F2139050226D}" presName="vert1" presStyleCnt="0"/>
      <dgm:spPr/>
    </dgm:pt>
  </dgm:ptLst>
  <dgm:cxnLst>
    <dgm:cxn modelId="{6F89975F-D7C7-6848-A80B-2106591F3773}" type="presOf" srcId="{6D4AFCE3-DDA7-473A-BD00-306CADE12999}" destId="{72D947AE-422A-3C42-8A20-7A855F427CEA}" srcOrd="0" destOrd="0" presId="urn:microsoft.com/office/officeart/2008/layout/LinedList"/>
    <dgm:cxn modelId="{54C0298B-8326-4DD3-9F1C-75674E7B2BAD}" srcId="{6D4AFCE3-DDA7-473A-BD00-306CADE12999}" destId="{0181D691-CF62-4619-BB53-EFB39B1FBD07}" srcOrd="0" destOrd="0" parTransId="{1FB429A3-8778-4771-863D-C73127555EB9}" sibTransId="{682FF701-95DB-41AF-97D4-1A8328CDCE90}"/>
    <dgm:cxn modelId="{0F36F3DD-5199-CD44-B897-B534CE6FE1B6}" type="presOf" srcId="{0181D691-CF62-4619-BB53-EFB39B1FBD07}" destId="{F51E83B8-0D4F-2C43-A0A7-5ADD362BFE10}" srcOrd="0" destOrd="0" presId="urn:microsoft.com/office/officeart/2008/layout/LinedList"/>
    <dgm:cxn modelId="{7873D9E3-0739-4A24-A964-9D22DCB3A9F6}" srcId="{6D4AFCE3-DDA7-473A-BD00-306CADE12999}" destId="{1840110C-DC95-41C8-982A-F2139050226D}" srcOrd="1" destOrd="0" parTransId="{F7FF8355-9157-4F87-8A25-746EFD13C24F}" sibTransId="{F85D7A9D-B15C-4740-BEC8-5E7603F835E4}"/>
    <dgm:cxn modelId="{71167CE7-CF21-034F-9F02-2F778354987F}" type="presOf" srcId="{1840110C-DC95-41C8-982A-F2139050226D}" destId="{ABBDAB37-EB51-1C41-AE54-656EE925A2FB}" srcOrd="0" destOrd="0" presId="urn:microsoft.com/office/officeart/2008/layout/LinedList"/>
    <dgm:cxn modelId="{DB6A9E79-B21A-2843-9A64-DE43090EC6F2}" type="presParOf" srcId="{72D947AE-422A-3C42-8A20-7A855F427CEA}" destId="{F9AA0515-2A2B-DF4E-8E48-155CD34AFB4B}" srcOrd="0" destOrd="0" presId="urn:microsoft.com/office/officeart/2008/layout/LinedList"/>
    <dgm:cxn modelId="{9FD791E2-FDB7-344B-B4D6-C8EC6E631035}" type="presParOf" srcId="{72D947AE-422A-3C42-8A20-7A855F427CEA}" destId="{5B1C0C3E-CB7E-1846-84F5-0CE40AEC23DF}" srcOrd="1" destOrd="0" presId="urn:microsoft.com/office/officeart/2008/layout/LinedList"/>
    <dgm:cxn modelId="{D5B38AF8-8F2B-AC43-92DC-AEB24392C712}" type="presParOf" srcId="{5B1C0C3E-CB7E-1846-84F5-0CE40AEC23DF}" destId="{F51E83B8-0D4F-2C43-A0A7-5ADD362BFE10}" srcOrd="0" destOrd="0" presId="urn:microsoft.com/office/officeart/2008/layout/LinedList"/>
    <dgm:cxn modelId="{AAF4CA00-CD60-924F-ACA8-1E1A82D3E2E1}" type="presParOf" srcId="{5B1C0C3E-CB7E-1846-84F5-0CE40AEC23DF}" destId="{49BF6D77-63B8-1542-B599-56A53705A479}" srcOrd="1" destOrd="0" presId="urn:microsoft.com/office/officeart/2008/layout/LinedList"/>
    <dgm:cxn modelId="{0C27A235-7A60-394F-90A5-1CCCC380A0C5}" type="presParOf" srcId="{72D947AE-422A-3C42-8A20-7A855F427CEA}" destId="{852E1422-5B56-7943-8A9B-5F1565CBFCEB}" srcOrd="2" destOrd="0" presId="urn:microsoft.com/office/officeart/2008/layout/LinedList"/>
    <dgm:cxn modelId="{9583931E-A00B-D246-A05C-6E51DF6CAFDA}" type="presParOf" srcId="{72D947AE-422A-3C42-8A20-7A855F427CEA}" destId="{F77BC50B-E40F-8A4F-86A4-8D3120C3F1FB}" srcOrd="3" destOrd="0" presId="urn:microsoft.com/office/officeart/2008/layout/LinedList"/>
    <dgm:cxn modelId="{E9999B0F-0FD5-B545-AC70-67C332B64074}" type="presParOf" srcId="{F77BC50B-E40F-8A4F-86A4-8D3120C3F1FB}" destId="{ABBDAB37-EB51-1C41-AE54-656EE925A2FB}" srcOrd="0" destOrd="0" presId="urn:microsoft.com/office/officeart/2008/layout/LinedList"/>
    <dgm:cxn modelId="{CE898501-729F-CB45-A231-A8975DE7CAFF}" type="presParOf" srcId="{F77BC50B-E40F-8A4F-86A4-8D3120C3F1FB}" destId="{41403676-4D1C-DA40-8DEE-98B3C8FE8FF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D9B5A-D817-AE46-93F2-56FE603A8F08}">
      <dsp:nvSpPr>
        <dsp:cNvPr id="0" name=""/>
        <dsp:cNvSpPr/>
      </dsp:nvSpPr>
      <dsp:spPr>
        <a:xfrm>
          <a:off x="0" y="329768"/>
          <a:ext cx="7886700" cy="2557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096" tIns="291592" rIns="612096" bIns="99568"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t>African Charter on Human and Peoples’ Rights</a:t>
          </a:r>
        </a:p>
        <a:p>
          <a:pPr marL="114300" lvl="1" indent="-114300" algn="l" defTabSz="622300">
            <a:lnSpc>
              <a:spcPct val="90000"/>
            </a:lnSpc>
            <a:spcBef>
              <a:spcPct val="0"/>
            </a:spcBef>
            <a:spcAft>
              <a:spcPct val="15000"/>
            </a:spcAft>
            <a:buChar char="•"/>
          </a:pPr>
          <a:r>
            <a:rPr lang="en-US" sz="1400" b="0" kern="1200" dirty="0"/>
            <a:t>Maputo Protocol (Protocol to the African Charter on Human and People’s Rights on the Rights of Women in Africa)</a:t>
          </a:r>
        </a:p>
        <a:p>
          <a:pPr marL="114300" lvl="1" indent="-114300" algn="l" defTabSz="622300">
            <a:lnSpc>
              <a:spcPct val="90000"/>
            </a:lnSpc>
            <a:spcBef>
              <a:spcPct val="0"/>
            </a:spcBef>
            <a:spcAft>
              <a:spcPct val="15000"/>
            </a:spcAft>
            <a:buChar char="•"/>
          </a:pPr>
          <a:r>
            <a:rPr lang="en-US" sz="1400" b="0" kern="1200" dirty="0"/>
            <a:t>African Charter on the Rights and Welfare of the Child </a:t>
          </a:r>
        </a:p>
        <a:p>
          <a:pPr marL="114300" lvl="1" indent="-114300" algn="l" defTabSz="622300">
            <a:lnSpc>
              <a:spcPct val="90000"/>
            </a:lnSpc>
            <a:spcBef>
              <a:spcPct val="0"/>
            </a:spcBef>
            <a:spcAft>
              <a:spcPct val="15000"/>
            </a:spcAft>
            <a:buChar char="•"/>
          </a:pPr>
          <a:r>
            <a:rPr lang="en-US" sz="1400" kern="1200" dirty="0"/>
            <a:t>African Court’s Protocol (Protocol to the African Charter on Human and Peoples’ Rights on the Establishment of the African Court on Human and Peoples’ Rights)</a:t>
          </a:r>
        </a:p>
        <a:p>
          <a:pPr marL="114300" lvl="1" indent="-114300" algn="l" defTabSz="622300">
            <a:lnSpc>
              <a:spcPct val="90000"/>
            </a:lnSpc>
            <a:spcBef>
              <a:spcPct val="0"/>
            </a:spcBef>
            <a:spcAft>
              <a:spcPct val="15000"/>
            </a:spcAft>
            <a:buChar char="•"/>
          </a:pPr>
          <a:r>
            <a:rPr lang="en-US" sz="1400" kern="1200"/>
            <a:t>AU Convention for the Protection and Assistance of Internally Displaced Persons (Kampala Convention)</a:t>
          </a:r>
        </a:p>
        <a:p>
          <a:pPr marL="114300" lvl="1" indent="-114300" algn="l" defTabSz="622300">
            <a:lnSpc>
              <a:spcPct val="90000"/>
            </a:lnSpc>
            <a:spcBef>
              <a:spcPct val="0"/>
            </a:spcBef>
            <a:spcAft>
              <a:spcPct val="15000"/>
            </a:spcAft>
            <a:buChar char="•"/>
          </a:pPr>
          <a:r>
            <a:rPr lang="en-US" sz="1400" kern="1200"/>
            <a:t>Protocol to the African Charter on the Rights of Persons with Disabilities </a:t>
          </a:r>
        </a:p>
        <a:p>
          <a:pPr marL="114300" lvl="1" indent="-114300" algn="l" defTabSz="622300">
            <a:lnSpc>
              <a:spcPct val="90000"/>
            </a:lnSpc>
            <a:spcBef>
              <a:spcPct val="0"/>
            </a:spcBef>
            <a:spcAft>
              <a:spcPct val="15000"/>
            </a:spcAft>
            <a:buChar char="•"/>
          </a:pPr>
          <a:r>
            <a:rPr lang="en-US" sz="1400" kern="1200"/>
            <a:t>Protocol to the African Charter on the Rights of Older Persons </a:t>
          </a:r>
        </a:p>
      </dsp:txBody>
      <dsp:txXfrm>
        <a:off x="0" y="329768"/>
        <a:ext cx="7886700" cy="2557800"/>
      </dsp:txXfrm>
    </dsp:sp>
    <dsp:sp modelId="{0DAD236A-5740-4B4D-B728-73A486746EC1}">
      <dsp:nvSpPr>
        <dsp:cNvPr id="0" name=""/>
        <dsp:cNvSpPr/>
      </dsp:nvSpPr>
      <dsp:spPr>
        <a:xfrm>
          <a:off x="394335" y="123128"/>
          <a:ext cx="5520690" cy="4132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622300">
            <a:lnSpc>
              <a:spcPct val="90000"/>
            </a:lnSpc>
            <a:spcBef>
              <a:spcPct val="0"/>
            </a:spcBef>
            <a:spcAft>
              <a:spcPct val="35000"/>
            </a:spcAft>
            <a:buNone/>
          </a:pPr>
          <a:r>
            <a:rPr lang="en-US" sz="1400" kern="1200" dirty="0"/>
            <a:t>Normative framework</a:t>
          </a:r>
        </a:p>
      </dsp:txBody>
      <dsp:txXfrm>
        <a:off x="414510" y="143303"/>
        <a:ext cx="5480340" cy="372930"/>
      </dsp:txXfrm>
    </dsp:sp>
    <dsp:sp modelId="{D12E74BE-EF80-0E4A-AF3B-F69F82C38D22}">
      <dsp:nvSpPr>
        <dsp:cNvPr id="0" name=""/>
        <dsp:cNvSpPr/>
      </dsp:nvSpPr>
      <dsp:spPr>
        <a:xfrm>
          <a:off x="0" y="3169809"/>
          <a:ext cx="7886700" cy="10584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096" tIns="291592" rIns="61209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African Commission on Human and Peoples’ Rights </a:t>
          </a:r>
        </a:p>
        <a:p>
          <a:pPr marL="114300" lvl="1" indent="-114300" algn="l" defTabSz="622300">
            <a:lnSpc>
              <a:spcPct val="90000"/>
            </a:lnSpc>
            <a:spcBef>
              <a:spcPct val="0"/>
            </a:spcBef>
            <a:spcAft>
              <a:spcPct val="15000"/>
            </a:spcAft>
            <a:buChar char="•"/>
          </a:pPr>
          <a:r>
            <a:rPr lang="en-US" sz="1400" kern="1200" dirty="0"/>
            <a:t>African Court on Human and Peoples’ Rights</a:t>
          </a:r>
        </a:p>
        <a:p>
          <a:pPr marL="114300" lvl="1" indent="-114300" algn="l" defTabSz="622300">
            <a:lnSpc>
              <a:spcPct val="90000"/>
            </a:lnSpc>
            <a:spcBef>
              <a:spcPct val="0"/>
            </a:spcBef>
            <a:spcAft>
              <a:spcPct val="15000"/>
            </a:spcAft>
            <a:buChar char="•"/>
          </a:pPr>
          <a:r>
            <a:rPr lang="en-US" sz="1400" strike="noStrike" kern="1200"/>
            <a:t>African Committee of Experts on the Rights and Welfare of the Child </a:t>
          </a:r>
        </a:p>
      </dsp:txBody>
      <dsp:txXfrm>
        <a:off x="0" y="3169809"/>
        <a:ext cx="7886700" cy="1058400"/>
      </dsp:txXfrm>
    </dsp:sp>
    <dsp:sp modelId="{430AD1DF-42BA-F642-A615-80FD4FAE1F7B}">
      <dsp:nvSpPr>
        <dsp:cNvPr id="0" name=""/>
        <dsp:cNvSpPr/>
      </dsp:nvSpPr>
      <dsp:spPr>
        <a:xfrm>
          <a:off x="394335" y="2963169"/>
          <a:ext cx="5520690" cy="41328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622300">
            <a:lnSpc>
              <a:spcPct val="90000"/>
            </a:lnSpc>
            <a:spcBef>
              <a:spcPct val="0"/>
            </a:spcBef>
            <a:spcAft>
              <a:spcPct val="35000"/>
            </a:spcAft>
            <a:buNone/>
          </a:pPr>
          <a:r>
            <a:rPr lang="en-US" sz="1400" kern="1200" dirty="0"/>
            <a:t>Institutions</a:t>
          </a:r>
        </a:p>
      </dsp:txBody>
      <dsp:txXfrm>
        <a:off x="414510" y="2983344"/>
        <a:ext cx="5480340"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17F45-CBF4-694E-849B-8BF4DDF5E3C2}">
      <dsp:nvSpPr>
        <dsp:cNvPr id="0" name=""/>
        <dsp:cNvSpPr/>
      </dsp:nvSpPr>
      <dsp:spPr>
        <a:xfrm>
          <a:off x="0" y="0"/>
          <a:ext cx="6556696" cy="81166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KE" sz="2100" kern="1200"/>
            <a:t>Ratified the African Charter on Human &amp; Peoples’ Rights </a:t>
          </a:r>
          <a:endParaRPr lang="en-US" sz="2100" kern="1200"/>
        </a:p>
      </dsp:txBody>
      <dsp:txXfrm>
        <a:off x="23773" y="23773"/>
        <a:ext cx="5612256" cy="764123"/>
      </dsp:txXfrm>
    </dsp:sp>
    <dsp:sp modelId="{02DCEF62-3E1D-3A48-842B-EFD9F1E12507}">
      <dsp:nvSpPr>
        <dsp:cNvPr id="0" name=""/>
        <dsp:cNvSpPr/>
      </dsp:nvSpPr>
      <dsp:spPr>
        <a:xfrm>
          <a:off x="549123" y="959245"/>
          <a:ext cx="6556696" cy="81166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KE" sz="2100" kern="1200"/>
            <a:t>Ratified the Court’s Protocol</a:t>
          </a:r>
          <a:endParaRPr lang="en-US" sz="2100" kern="1200"/>
        </a:p>
      </dsp:txBody>
      <dsp:txXfrm>
        <a:off x="572896" y="983018"/>
        <a:ext cx="5432442" cy="764123"/>
      </dsp:txXfrm>
    </dsp:sp>
    <dsp:sp modelId="{1F8572B7-6A38-584A-8D1B-C95484B3A878}">
      <dsp:nvSpPr>
        <dsp:cNvPr id="0" name=""/>
        <dsp:cNvSpPr/>
      </dsp:nvSpPr>
      <dsp:spPr>
        <a:xfrm>
          <a:off x="1090050" y="1918490"/>
          <a:ext cx="6556696" cy="81166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KE" sz="2100" kern="1200"/>
            <a:t>Entered an article 34(6) Declaration </a:t>
          </a:r>
          <a:endParaRPr lang="en-US" sz="2100" kern="1200"/>
        </a:p>
      </dsp:txBody>
      <dsp:txXfrm>
        <a:off x="1113823" y="1942263"/>
        <a:ext cx="5440638" cy="764123"/>
      </dsp:txXfrm>
    </dsp:sp>
    <dsp:sp modelId="{31F1DF8E-19FA-1D4B-A09F-E8D6EDCBA07F}">
      <dsp:nvSpPr>
        <dsp:cNvPr id="0" name=""/>
        <dsp:cNvSpPr/>
      </dsp:nvSpPr>
      <dsp:spPr>
        <a:xfrm>
          <a:off x="1639174" y="2877735"/>
          <a:ext cx="6556696" cy="81166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KE" sz="2100" i="1" kern="1200" dirty="0"/>
            <a:t>NGO must also have observer status before the African Commission </a:t>
          </a:r>
          <a:endParaRPr lang="en-US" sz="2100" kern="1200" dirty="0"/>
        </a:p>
      </dsp:txBody>
      <dsp:txXfrm>
        <a:off x="1662947" y="2901508"/>
        <a:ext cx="5432442" cy="764123"/>
      </dsp:txXfrm>
    </dsp:sp>
    <dsp:sp modelId="{DF199954-0B3B-024A-9745-0261B9F3AC08}">
      <dsp:nvSpPr>
        <dsp:cNvPr id="0" name=""/>
        <dsp:cNvSpPr/>
      </dsp:nvSpPr>
      <dsp:spPr>
        <a:xfrm>
          <a:off x="6029111" y="621664"/>
          <a:ext cx="527584" cy="527584"/>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147817" y="621664"/>
        <a:ext cx="290172" cy="397007"/>
      </dsp:txXfrm>
    </dsp:sp>
    <dsp:sp modelId="{35591DF1-643C-2C4E-8861-63C08D0101BF}">
      <dsp:nvSpPr>
        <dsp:cNvPr id="0" name=""/>
        <dsp:cNvSpPr/>
      </dsp:nvSpPr>
      <dsp:spPr>
        <a:xfrm>
          <a:off x="6578235" y="1580910"/>
          <a:ext cx="527584" cy="527584"/>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696941" y="1580910"/>
        <a:ext cx="290172" cy="397007"/>
      </dsp:txXfrm>
    </dsp:sp>
    <dsp:sp modelId="{E6947F7B-1D57-CE43-B485-B40149A70154}">
      <dsp:nvSpPr>
        <dsp:cNvPr id="0" name=""/>
        <dsp:cNvSpPr/>
      </dsp:nvSpPr>
      <dsp:spPr>
        <a:xfrm>
          <a:off x="7119162" y="2540155"/>
          <a:ext cx="527584" cy="527584"/>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237868" y="2540155"/>
        <a:ext cx="290172" cy="3970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44189-285A-CA4E-825B-93DF49160C58}">
      <dsp:nvSpPr>
        <dsp:cNvPr id="0" name=""/>
        <dsp:cNvSpPr/>
      </dsp:nvSpPr>
      <dsp:spPr>
        <a:xfrm>
          <a:off x="3317064" y="502"/>
          <a:ext cx="4975597" cy="196065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Violation of article 18(3) of the African Charter</a:t>
          </a:r>
        </a:p>
        <a:p>
          <a:pPr marL="228600" lvl="1" indent="-228600" algn="l" defTabSz="1066800">
            <a:lnSpc>
              <a:spcPct val="90000"/>
            </a:lnSpc>
            <a:spcBef>
              <a:spcPct val="0"/>
            </a:spcBef>
            <a:spcAft>
              <a:spcPct val="15000"/>
            </a:spcAft>
            <a:buChar char="•"/>
          </a:pPr>
          <a:r>
            <a:rPr lang="en-US" sz="2400" kern="1200" dirty="0"/>
            <a:t>Violation of Maputo Protocol   </a:t>
          </a:r>
        </a:p>
      </dsp:txBody>
      <dsp:txXfrm>
        <a:off x="3317064" y="245583"/>
        <a:ext cx="4240353" cy="1470488"/>
      </dsp:txXfrm>
    </dsp:sp>
    <dsp:sp modelId="{B9ECE514-A0D8-EE48-A955-D9BFFE59B8B1}">
      <dsp:nvSpPr>
        <dsp:cNvPr id="0" name=""/>
        <dsp:cNvSpPr/>
      </dsp:nvSpPr>
      <dsp:spPr>
        <a:xfrm>
          <a:off x="0" y="502"/>
          <a:ext cx="3317064" cy="19606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Issues/Cases focused on women’s rights violations</a:t>
          </a:r>
        </a:p>
      </dsp:txBody>
      <dsp:txXfrm>
        <a:off x="95711" y="96213"/>
        <a:ext cx="3125642" cy="1769228"/>
      </dsp:txXfrm>
    </dsp:sp>
    <dsp:sp modelId="{77F38A65-40AD-FB40-88E5-B8221AD307F1}">
      <dsp:nvSpPr>
        <dsp:cNvPr id="0" name=""/>
        <dsp:cNvSpPr/>
      </dsp:nvSpPr>
      <dsp:spPr>
        <a:xfrm>
          <a:off x="3317064" y="2157218"/>
          <a:ext cx="4975597" cy="196065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Disproportionate/ special impact of human rights violation on women</a:t>
          </a:r>
        </a:p>
        <a:p>
          <a:pPr marL="228600" lvl="1" indent="-228600" algn="l" defTabSz="1066800">
            <a:lnSpc>
              <a:spcPct val="90000"/>
            </a:lnSpc>
            <a:spcBef>
              <a:spcPct val="0"/>
            </a:spcBef>
            <a:spcAft>
              <a:spcPct val="15000"/>
            </a:spcAft>
            <a:buChar char="•"/>
          </a:pPr>
          <a:r>
            <a:rPr lang="en-US" sz="2400" kern="1200" dirty="0"/>
            <a:t>Opportunities for jurisprudence   </a:t>
          </a:r>
        </a:p>
      </dsp:txBody>
      <dsp:txXfrm>
        <a:off x="3317064" y="2402299"/>
        <a:ext cx="4240353" cy="1470488"/>
      </dsp:txXfrm>
    </dsp:sp>
    <dsp:sp modelId="{FCD5229A-2356-664D-94E2-C9F54F8C777D}">
      <dsp:nvSpPr>
        <dsp:cNvPr id="0" name=""/>
        <dsp:cNvSpPr/>
      </dsp:nvSpPr>
      <dsp:spPr>
        <a:xfrm>
          <a:off x="0" y="2157218"/>
          <a:ext cx="3317064" cy="19606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Issues/ Cases that have/ should have implications for women’s rights</a:t>
          </a:r>
        </a:p>
      </dsp:txBody>
      <dsp:txXfrm>
        <a:off x="95711" y="2252929"/>
        <a:ext cx="3125642" cy="17692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99065-C15B-4C1E-92BC-8D57FB062C5C}">
      <dsp:nvSpPr>
        <dsp:cNvPr id="0" name=""/>
        <dsp:cNvSpPr/>
      </dsp:nvSpPr>
      <dsp:spPr>
        <a:xfrm>
          <a:off x="1009209" y="180797"/>
          <a:ext cx="1625062" cy="1625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587288-8CB7-4024-BCA9-3941F2D12291}">
      <dsp:nvSpPr>
        <dsp:cNvPr id="0" name=""/>
        <dsp:cNvSpPr/>
      </dsp:nvSpPr>
      <dsp:spPr>
        <a:xfrm>
          <a:off x="16115" y="2219830"/>
          <a:ext cx="361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KE" sz="2700" kern="1200"/>
            <a:t>Reflections </a:t>
          </a:r>
          <a:endParaRPr lang="en-US" sz="2700" kern="1200"/>
        </a:p>
      </dsp:txBody>
      <dsp:txXfrm>
        <a:off x="16115" y="2219830"/>
        <a:ext cx="3611250" cy="720000"/>
      </dsp:txXfrm>
    </dsp:sp>
    <dsp:sp modelId="{8015E8EE-2FB8-45D2-B200-5163BC88D2D0}">
      <dsp:nvSpPr>
        <dsp:cNvPr id="0" name=""/>
        <dsp:cNvSpPr/>
      </dsp:nvSpPr>
      <dsp:spPr>
        <a:xfrm>
          <a:off x="5252428" y="180797"/>
          <a:ext cx="1625062" cy="1625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977F1E-3BDD-4833-8DED-285BBD44297E}">
      <dsp:nvSpPr>
        <dsp:cNvPr id="0" name=""/>
        <dsp:cNvSpPr/>
      </dsp:nvSpPr>
      <dsp:spPr>
        <a:xfrm>
          <a:off x="4259334" y="2219830"/>
          <a:ext cx="361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KE" sz="2700" kern="1200"/>
            <a:t>Questions for clarification </a:t>
          </a:r>
          <a:endParaRPr lang="en-US" sz="2700" kern="1200"/>
        </a:p>
      </dsp:txBody>
      <dsp:txXfrm>
        <a:off x="4259334" y="2219830"/>
        <a:ext cx="36112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E8948-0C86-CB4C-AAE3-2571FEAC2F33}">
      <dsp:nvSpPr>
        <dsp:cNvPr id="0" name=""/>
        <dsp:cNvSpPr/>
      </dsp:nvSpPr>
      <dsp:spPr>
        <a:xfrm>
          <a:off x="962" y="304313"/>
          <a:ext cx="3379189" cy="214578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3141D0-8C5E-4A42-8986-EF677091DC41}">
      <dsp:nvSpPr>
        <dsp:cNvPr id="0" name=""/>
        <dsp:cNvSpPr/>
      </dsp:nvSpPr>
      <dsp:spPr>
        <a:xfrm>
          <a:off x="376428" y="661005"/>
          <a:ext cx="3379189" cy="214578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KE" sz="3200" kern="1200" dirty="0"/>
            <a:t>Why do we have an African human rights system? </a:t>
          </a:r>
          <a:endParaRPr lang="en-US" sz="3200" kern="1200" dirty="0"/>
        </a:p>
      </dsp:txBody>
      <dsp:txXfrm>
        <a:off x="439276" y="723853"/>
        <a:ext cx="3253493" cy="2020089"/>
      </dsp:txXfrm>
    </dsp:sp>
    <dsp:sp modelId="{B75F06E9-C102-7C46-A37F-94410FDA865E}">
      <dsp:nvSpPr>
        <dsp:cNvPr id="0" name=""/>
        <dsp:cNvSpPr/>
      </dsp:nvSpPr>
      <dsp:spPr>
        <a:xfrm>
          <a:off x="4131082" y="304313"/>
          <a:ext cx="3379189" cy="214578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EB1A93-6CC5-374F-9C58-AEDFFBEFC437}">
      <dsp:nvSpPr>
        <dsp:cNvPr id="0" name=""/>
        <dsp:cNvSpPr/>
      </dsp:nvSpPr>
      <dsp:spPr>
        <a:xfrm>
          <a:off x="4506548" y="661005"/>
          <a:ext cx="3379189" cy="214578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KE" sz="3200" kern="1200" dirty="0"/>
            <a:t>Why do we have specific women’s rights norms?</a:t>
          </a:r>
          <a:endParaRPr lang="en-US" sz="3200" kern="1200" dirty="0"/>
        </a:p>
      </dsp:txBody>
      <dsp:txXfrm>
        <a:off x="4569396" y="723853"/>
        <a:ext cx="3253493" cy="20200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A0515-2A2B-DF4E-8E48-155CD34AFB4B}">
      <dsp:nvSpPr>
        <dsp:cNvPr id="0" name=""/>
        <dsp:cNvSpPr/>
      </dsp:nvSpPr>
      <dsp:spPr>
        <a:xfrm>
          <a:off x="0" y="1488"/>
          <a:ext cx="844202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1E83B8-0D4F-2C43-A0A7-5ADD362BFE10}">
      <dsp:nvSpPr>
        <dsp:cNvPr id="0" name=""/>
        <dsp:cNvSpPr/>
      </dsp:nvSpPr>
      <dsp:spPr>
        <a:xfrm>
          <a:off x="0" y="1488"/>
          <a:ext cx="8433775" cy="1821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400" kern="1200" dirty="0">
              <a:effectLst/>
              <a:latin typeface="Cambria" panose="02040503050406030204" pitchFamily="18" charset="0"/>
              <a:ea typeface="Calibri" panose="020F0502020204030204" pitchFamily="34" charset="0"/>
              <a:cs typeface="Times New Roman" panose="02020603050405020304" pitchFamily="18" charset="0"/>
            </a:rPr>
            <a:t>What are the  challenges standing in the way a fully </a:t>
          </a:r>
          <a:r>
            <a:rPr lang="en-GB" sz="2400" b="1" kern="1200" dirty="0">
              <a:effectLst/>
              <a:latin typeface="Cambria" panose="02040503050406030204" pitchFamily="18" charset="0"/>
              <a:ea typeface="Calibri" panose="020F0502020204030204" pitchFamily="34" charset="0"/>
              <a:cs typeface="Times New Roman" panose="02020603050405020304" pitchFamily="18" charset="0"/>
            </a:rPr>
            <a:t>effective</a:t>
          </a:r>
          <a:r>
            <a:rPr lang="en-GB" sz="2400" kern="1200" dirty="0">
              <a:effectLst/>
              <a:latin typeface="Cambria" panose="02040503050406030204" pitchFamily="18" charset="0"/>
              <a:ea typeface="Calibri" panose="020F0502020204030204" pitchFamily="34" charset="0"/>
              <a:cs typeface="Times New Roman" panose="02020603050405020304" pitchFamily="18" charset="0"/>
            </a:rPr>
            <a:t> African court  that is able to </a:t>
          </a:r>
          <a:r>
            <a:rPr lang="en-GB" sz="2400" b="1" kern="1200" dirty="0">
              <a:effectLst/>
              <a:latin typeface="Cambria" panose="02040503050406030204" pitchFamily="18" charset="0"/>
              <a:ea typeface="Calibri" panose="020F0502020204030204" pitchFamily="34" charset="0"/>
              <a:cs typeface="Times New Roman" panose="02020603050405020304" pitchFamily="18" charset="0"/>
            </a:rPr>
            <a:t>address </a:t>
          </a:r>
          <a:r>
            <a:rPr lang="en-GB" sz="2400" kern="1200" dirty="0">
              <a:effectLst/>
              <a:latin typeface="Cambria" panose="02040503050406030204" pitchFamily="18" charset="0"/>
              <a:ea typeface="Calibri" panose="020F0502020204030204" pitchFamily="34" charset="0"/>
              <a:cs typeface="Times New Roman" panose="02020603050405020304" pitchFamily="18" charset="0"/>
            </a:rPr>
            <a:t>women’s rights violations in Africa? </a:t>
          </a:r>
        </a:p>
        <a:p>
          <a:pPr marL="0" marR="0" lvl="0" indent="0" algn="l" defTabSz="914400" eaLnBrk="1" fontAlgn="auto" latinLnBrk="0" hangingPunct="1">
            <a:lnSpc>
              <a:spcPct val="100000"/>
            </a:lnSpc>
            <a:spcBef>
              <a:spcPct val="0"/>
            </a:spcBef>
            <a:spcAft>
              <a:spcPts val="0"/>
            </a:spcAft>
            <a:buClrTx/>
            <a:buSzTx/>
            <a:buFontTx/>
            <a:buNone/>
            <a:tabLst/>
            <a:defRPr/>
          </a:pPr>
          <a:endParaRPr lang="en-GB" sz="2400" kern="1200" dirty="0">
            <a:effectLst/>
            <a:latin typeface="Cambria" panose="02040503050406030204" pitchFamily="18" charset="0"/>
            <a:ea typeface="Calibri" panose="020F0502020204030204" pitchFamily="34" charset="0"/>
            <a:cs typeface="Times New Roman" panose="02020603050405020304" pitchFamily="18" charset="0"/>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en-KE" sz="24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0" y="1488"/>
        <a:ext cx="8433775" cy="1821915"/>
      </dsp:txXfrm>
    </dsp:sp>
    <dsp:sp modelId="{852E1422-5B56-7943-8A9B-5F1565CBFCEB}">
      <dsp:nvSpPr>
        <dsp:cNvPr id="0" name=""/>
        <dsp:cNvSpPr/>
      </dsp:nvSpPr>
      <dsp:spPr>
        <a:xfrm>
          <a:off x="0" y="1823404"/>
          <a:ext cx="844202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BDAB37-EB51-1C41-AE54-656EE925A2FB}">
      <dsp:nvSpPr>
        <dsp:cNvPr id="0" name=""/>
        <dsp:cNvSpPr/>
      </dsp:nvSpPr>
      <dsp:spPr>
        <a:xfrm>
          <a:off x="0" y="1823404"/>
          <a:ext cx="8433775" cy="153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Courier New" panose="02070309020205020404" pitchFamily="49" charset="0"/>
            <a:buNone/>
          </a:pPr>
          <a:r>
            <a:rPr lang="en-GB" sz="2400" kern="1200" dirty="0">
              <a:effectLst/>
              <a:latin typeface="Cambria" panose="02040503050406030204" pitchFamily="18" charset="0"/>
              <a:ea typeface="Calibri" panose="020F0502020204030204" pitchFamily="34" charset="0"/>
              <a:cs typeface="Times New Roman" panose="02020603050405020304" pitchFamily="18" charset="0"/>
            </a:rPr>
            <a:t>What is the </a:t>
          </a:r>
          <a:r>
            <a:rPr lang="en-GB" sz="2400" b="1" kern="1200" dirty="0">
              <a:effectLst/>
              <a:latin typeface="Cambria" panose="02040503050406030204" pitchFamily="18" charset="0"/>
              <a:ea typeface="Calibri" panose="020F0502020204030204" pitchFamily="34" charset="0"/>
              <a:cs typeface="Times New Roman" panose="02020603050405020304" pitchFamily="18" charset="0"/>
            </a:rPr>
            <a:t>role of the different actors</a:t>
          </a:r>
          <a:r>
            <a:rPr lang="en-GB" sz="2400" kern="1200" dirty="0">
              <a:effectLst/>
              <a:latin typeface="Cambria" panose="02040503050406030204" pitchFamily="18" charset="0"/>
              <a:ea typeface="Calibri" panose="020F0502020204030204" pitchFamily="34" charset="0"/>
              <a:cs typeface="Times New Roman" panose="02020603050405020304" pitchFamily="18" charset="0"/>
            </a:rPr>
            <a:t>? &amp; how can different actors (NHRI’s, CSOs, individuals, progressive states) to </a:t>
          </a:r>
          <a:r>
            <a:rPr lang="en-GB" sz="2400" b="1" kern="1200" dirty="0">
              <a:effectLst/>
              <a:latin typeface="Cambria" panose="02040503050406030204" pitchFamily="18" charset="0"/>
              <a:ea typeface="Calibri" panose="020F0502020204030204" pitchFamily="34" charset="0"/>
              <a:cs typeface="Times New Roman" panose="02020603050405020304" pitchFamily="18" charset="0"/>
            </a:rPr>
            <a:t>collectively</a:t>
          </a:r>
          <a:r>
            <a:rPr lang="en-GB" sz="2400" kern="1200" dirty="0">
              <a:effectLst/>
              <a:latin typeface="Cambria" panose="02040503050406030204" pitchFamily="18" charset="0"/>
              <a:ea typeface="Calibri" panose="020F0502020204030204" pitchFamily="34" charset="0"/>
              <a:cs typeface="Times New Roman" panose="02020603050405020304" pitchFamily="18" charset="0"/>
            </a:rPr>
            <a:t> </a:t>
          </a:r>
          <a:r>
            <a:rPr lang="en-GB" sz="2400" b="1" kern="1200" dirty="0">
              <a:effectLst/>
              <a:latin typeface="Cambria" panose="02040503050406030204" pitchFamily="18" charset="0"/>
              <a:ea typeface="Calibri" panose="020F0502020204030204" pitchFamily="34" charset="0"/>
              <a:cs typeface="Times New Roman" panose="02020603050405020304" pitchFamily="18" charset="0"/>
            </a:rPr>
            <a:t>strengthen the effectiveness</a:t>
          </a:r>
          <a:r>
            <a:rPr lang="en-GB" sz="2400" kern="1200" dirty="0">
              <a:effectLst/>
              <a:latin typeface="Cambria" panose="02040503050406030204" pitchFamily="18" charset="0"/>
              <a:ea typeface="Calibri" panose="020F0502020204030204" pitchFamily="34" charset="0"/>
              <a:cs typeface="Times New Roman" panose="02020603050405020304" pitchFamily="18" charset="0"/>
            </a:rPr>
            <a:t> of the African Court?</a:t>
          </a:r>
          <a:endParaRPr lang="en-KE" sz="2400" kern="1200" dirty="0"/>
        </a:p>
        <a:p>
          <a:pPr marL="0" lvl="0" indent="0" algn="l" defTabSz="1066800">
            <a:lnSpc>
              <a:spcPct val="90000"/>
            </a:lnSpc>
            <a:spcBef>
              <a:spcPct val="0"/>
            </a:spcBef>
            <a:spcAft>
              <a:spcPct val="35000"/>
            </a:spcAft>
            <a:buNone/>
          </a:pPr>
          <a:endParaRPr lang="en-KE" sz="2300" kern="1200" dirty="0"/>
        </a:p>
      </dsp:txBody>
      <dsp:txXfrm>
        <a:off x="0" y="1823404"/>
        <a:ext cx="8433775" cy="153624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8F6D-F9FE-A144-A189-8FB2FBAE3D0A}" type="datetimeFigureOut">
              <a:rPr lang="en-GB" smtClean="0"/>
              <a:t>28/11/2022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626E66-A2C3-DD40-85E7-530FAD143BDB}" type="slidenum">
              <a:rPr lang="en-GB" smtClean="0"/>
              <a:t>‹#›</a:t>
            </a:fld>
            <a:endParaRPr lang="en-GB"/>
          </a:p>
        </p:txBody>
      </p:sp>
    </p:spTree>
    <p:extLst>
      <p:ext uri="{BB962C8B-B14F-4D97-AF65-F5344CB8AC3E}">
        <p14:creationId xmlns:p14="http://schemas.microsoft.com/office/powerpoint/2010/main" val="4089329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626E66-A2C3-DD40-85E7-530FAD143BDB}" type="slidenum">
              <a:rPr lang="en-GB" smtClean="0"/>
              <a:t>18</a:t>
            </a:fld>
            <a:endParaRPr lang="en-GB"/>
          </a:p>
        </p:txBody>
      </p:sp>
    </p:spTree>
    <p:extLst>
      <p:ext uri="{BB962C8B-B14F-4D97-AF65-F5344CB8AC3E}">
        <p14:creationId xmlns:p14="http://schemas.microsoft.com/office/powerpoint/2010/main" val="625467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a:p>
        </p:txBody>
      </p:sp>
      <p:sp>
        <p:nvSpPr>
          <p:cNvPr id="4" name="Slide Number Placeholder 3"/>
          <p:cNvSpPr>
            <a:spLocks noGrp="1"/>
          </p:cNvSpPr>
          <p:nvPr>
            <p:ph type="sldNum" sz="quarter" idx="5"/>
          </p:nvPr>
        </p:nvSpPr>
        <p:spPr/>
        <p:txBody>
          <a:bodyPr/>
          <a:lstStyle/>
          <a:p>
            <a:fld id="{216BB288-BFE5-C147-802B-04D68822866D}" type="slidenum">
              <a:rPr lang="en-KE" smtClean="0"/>
              <a:t>21</a:t>
            </a:fld>
            <a:endParaRPr lang="en-KE"/>
          </a:p>
        </p:txBody>
      </p:sp>
    </p:spTree>
    <p:extLst>
      <p:ext uri="{BB962C8B-B14F-4D97-AF65-F5344CB8AC3E}">
        <p14:creationId xmlns:p14="http://schemas.microsoft.com/office/powerpoint/2010/main" val="3823190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626E66-A2C3-DD40-85E7-530FAD143BDB}" type="slidenum">
              <a:rPr lang="en-GB" smtClean="0"/>
              <a:t>22</a:t>
            </a:fld>
            <a:endParaRPr lang="en-GB"/>
          </a:p>
        </p:txBody>
      </p:sp>
    </p:spTree>
    <p:extLst>
      <p:ext uri="{BB962C8B-B14F-4D97-AF65-F5344CB8AC3E}">
        <p14:creationId xmlns:p14="http://schemas.microsoft.com/office/powerpoint/2010/main" val="1073804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understand</a:t>
            </a:r>
            <a:r>
              <a:rPr lang="en-US" baseline="0" dirty="0"/>
              <a:t> by strategic litigation? The difference as I would see it is whether the impact is broader than an individual. </a:t>
            </a:r>
            <a:endParaRPr lang="en-ZA" dirty="0"/>
          </a:p>
        </p:txBody>
      </p:sp>
      <p:sp>
        <p:nvSpPr>
          <p:cNvPr id="4" name="Slide Number Placeholder 3"/>
          <p:cNvSpPr>
            <a:spLocks noGrp="1"/>
          </p:cNvSpPr>
          <p:nvPr>
            <p:ph type="sldNum" sz="quarter" idx="10"/>
          </p:nvPr>
        </p:nvSpPr>
        <p:spPr/>
        <p:txBody>
          <a:bodyPr/>
          <a:lstStyle/>
          <a:p>
            <a:fld id="{C0626E66-A2C3-DD40-85E7-530FAD143BDB}" type="slidenum">
              <a:rPr lang="en-GB" smtClean="0"/>
              <a:t>23</a:t>
            </a:fld>
            <a:endParaRPr lang="en-GB"/>
          </a:p>
        </p:txBody>
      </p:sp>
    </p:spTree>
    <p:extLst>
      <p:ext uri="{BB962C8B-B14F-4D97-AF65-F5344CB8AC3E}">
        <p14:creationId xmlns:p14="http://schemas.microsoft.com/office/powerpoint/2010/main" val="2832809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understand</a:t>
            </a:r>
            <a:r>
              <a:rPr lang="en-US" baseline="0" dirty="0"/>
              <a:t> by strategic litigation? The difference as I would see it is whether the impact is broader than an individual. </a:t>
            </a:r>
            <a:endParaRPr lang="en-ZA" dirty="0"/>
          </a:p>
        </p:txBody>
      </p:sp>
      <p:sp>
        <p:nvSpPr>
          <p:cNvPr id="4" name="Slide Number Placeholder 3"/>
          <p:cNvSpPr>
            <a:spLocks noGrp="1"/>
          </p:cNvSpPr>
          <p:nvPr>
            <p:ph type="sldNum" sz="quarter" idx="10"/>
          </p:nvPr>
        </p:nvSpPr>
        <p:spPr/>
        <p:txBody>
          <a:bodyPr/>
          <a:lstStyle/>
          <a:p>
            <a:fld id="{C0626E66-A2C3-DD40-85E7-530FAD143BDB}" type="slidenum">
              <a:rPr lang="en-GB" smtClean="0"/>
              <a:t>24</a:t>
            </a:fld>
            <a:endParaRPr lang="en-GB"/>
          </a:p>
        </p:txBody>
      </p:sp>
    </p:spTree>
    <p:extLst>
      <p:ext uri="{BB962C8B-B14F-4D97-AF65-F5344CB8AC3E}">
        <p14:creationId xmlns:p14="http://schemas.microsoft.com/office/powerpoint/2010/main" val="363004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understand</a:t>
            </a:r>
            <a:r>
              <a:rPr lang="en-US" baseline="0" dirty="0"/>
              <a:t> by strategic litigation? The difference as I would see it is whether the impact is broader than an individual. </a:t>
            </a:r>
            <a:endParaRPr lang="en-ZA" dirty="0"/>
          </a:p>
        </p:txBody>
      </p:sp>
      <p:sp>
        <p:nvSpPr>
          <p:cNvPr id="4" name="Slide Number Placeholder 3"/>
          <p:cNvSpPr>
            <a:spLocks noGrp="1"/>
          </p:cNvSpPr>
          <p:nvPr>
            <p:ph type="sldNum" sz="quarter" idx="10"/>
          </p:nvPr>
        </p:nvSpPr>
        <p:spPr/>
        <p:txBody>
          <a:bodyPr/>
          <a:lstStyle/>
          <a:p>
            <a:fld id="{C0626E66-A2C3-DD40-85E7-530FAD143BDB}" type="slidenum">
              <a:rPr lang="en-GB" smtClean="0"/>
              <a:t>25</a:t>
            </a:fld>
            <a:endParaRPr lang="en-GB"/>
          </a:p>
        </p:txBody>
      </p:sp>
    </p:spTree>
    <p:extLst>
      <p:ext uri="{BB962C8B-B14F-4D97-AF65-F5344CB8AC3E}">
        <p14:creationId xmlns:p14="http://schemas.microsoft.com/office/powerpoint/2010/main" val="1067925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understand</a:t>
            </a:r>
            <a:r>
              <a:rPr lang="en-US" baseline="0" dirty="0"/>
              <a:t> by strategic litigation? The difference as I would see it is whether the impact is broader than an individual. </a:t>
            </a:r>
            <a:endParaRPr lang="en-ZA" dirty="0"/>
          </a:p>
        </p:txBody>
      </p:sp>
      <p:sp>
        <p:nvSpPr>
          <p:cNvPr id="4" name="Slide Number Placeholder 3"/>
          <p:cNvSpPr>
            <a:spLocks noGrp="1"/>
          </p:cNvSpPr>
          <p:nvPr>
            <p:ph type="sldNum" sz="quarter" idx="10"/>
          </p:nvPr>
        </p:nvSpPr>
        <p:spPr/>
        <p:txBody>
          <a:bodyPr/>
          <a:lstStyle/>
          <a:p>
            <a:fld id="{C0626E66-A2C3-DD40-85E7-530FAD143BDB}" type="slidenum">
              <a:rPr lang="en-GB" smtClean="0"/>
              <a:t>26</a:t>
            </a:fld>
            <a:endParaRPr lang="en-GB"/>
          </a:p>
        </p:txBody>
      </p:sp>
    </p:spTree>
    <p:extLst>
      <p:ext uri="{BB962C8B-B14F-4D97-AF65-F5344CB8AC3E}">
        <p14:creationId xmlns:p14="http://schemas.microsoft.com/office/powerpoint/2010/main" val="3242131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626E66-A2C3-DD40-85E7-530FAD143BDB}" type="slidenum">
              <a:rPr lang="en-GB" smtClean="0"/>
              <a:t>29</a:t>
            </a:fld>
            <a:endParaRPr lang="en-GB"/>
          </a:p>
        </p:txBody>
      </p:sp>
    </p:spTree>
    <p:extLst>
      <p:ext uri="{BB962C8B-B14F-4D97-AF65-F5344CB8AC3E}">
        <p14:creationId xmlns:p14="http://schemas.microsoft.com/office/powerpoint/2010/main" val="131870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624DD2-0596-E84D-A643-D041BC5D531A}" type="datetimeFigureOut">
              <a:rPr lang="en-US" smtClean="0"/>
              <a:t>11/28/22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10EE9-8868-B743-A353-B99CD31F46BD}" type="slidenum">
              <a:rPr lang="en-US" smtClean="0"/>
              <a:t>‹#›</a:t>
            </a:fld>
            <a:endParaRPr lang="en-US"/>
          </a:p>
        </p:txBody>
      </p:sp>
    </p:spTree>
    <p:extLst>
      <p:ext uri="{BB962C8B-B14F-4D97-AF65-F5344CB8AC3E}">
        <p14:creationId xmlns:p14="http://schemas.microsoft.com/office/powerpoint/2010/main" val="41716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B9ABDC-0DE8-0644-B397-85F5A265B6DD}" type="datetimeFigureOut">
              <a:rPr lang="en-US" smtClean="0"/>
              <a:t>11/28/22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B509E-EB09-B043-A62B-93087C7C7543}" type="slidenum">
              <a:rPr lang="en-US" smtClean="0"/>
              <a:t>‹#›</a:t>
            </a:fld>
            <a:endParaRPr lang="en-US"/>
          </a:p>
        </p:txBody>
      </p:sp>
    </p:spTree>
    <p:extLst>
      <p:ext uri="{BB962C8B-B14F-4D97-AF65-F5344CB8AC3E}">
        <p14:creationId xmlns:p14="http://schemas.microsoft.com/office/powerpoint/2010/main" val="4000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B9ABDC-0DE8-0644-B397-85F5A265B6DD}" type="datetimeFigureOut">
              <a:rPr lang="en-US" smtClean="0"/>
              <a:t>11/28/22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B509E-EB09-B043-A62B-93087C7C7543}" type="slidenum">
              <a:rPr lang="en-US" smtClean="0"/>
              <a:t>‹#›</a:t>
            </a:fld>
            <a:endParaRPr lang="en-US"/>
          </a:p>
        </p:txBody>
      </p:sp>
    </p:spTree>
    <p:extLst>
      <p:ext uri="{BB962C8B-B14F-4D97-AF65-F5344CB8AC3E}">
        <p14:creationId xmlns:p14="http://schemas.microsoft.com/office/powerpoint/2010/main" val="530378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837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apter Divi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36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5_Images &amp; Contents Layout">
    <p:spTree>
      <p:nvGrpSpPr>
        <p:cNvPr id="1" name=""/>
        <p:cNvGrpSpPr/>
        <p:nvPr/>
      </p:nvGrpSpPr>
      <p:grpSpPr>
        <a:xfrm>
          <a:off x="0" y="0"/>
          <a:ext cx="0" cy="0"/>
          <a:chOff x="0" y="0"/>
          <a:chExt cx="0" cy="0"/>
        </a:xfrm>
      </p:grpSpPr>
      <p:sp>
        <p:nvSpPr>
          <p:cNvPr id="6" name="자유형: 도형 5">
            <a:extLst>
              <a:ext uri="{FF2B5EF4-FFF2-40B4-BE49-F238E27FC236}">
                <a16:creationId xmlns:a16="http://schemas.microsoft.com/office/drawing/2014/main" id="{BC0FA2A0-2070-4162-B90B-85498321A141}"/>
              </a:ext>
            </a:extLst>
          </p:cNvPr>
          <p:cNvSpPr/>
          <p:nvPr userDrawn="1"/>
        </p:nvSpPr>
        <p:spPr>
          <a:xfrm>
            <a:off x="4421982" y="0"/>
            <a:ext cx="4484405" cy="6858000"/>
          </a:xfrm>
          <a:custGeom>
            <a:avLst/>
            <a:gdLst>
              <a:gd name="connsiteX0" fmla="*/ 102129 w 5979207"/>
              <a:gd name="connsiteY0" fmla="*/ 0 h 6858000"/>
              <a:gd name="connsiteX1" fmla="*/ 2568591 w 5979207"/>
              <a:gd name="connsiteY1" fmla="*/ 0 h 6858000"/>
              <a:gd name="connsiteX2" fmla="*/ 3429043 w 5979207"/>
              <a:gd name="connsiteY2" fmla="*/ 1911463 h 6858000"/>
              <a:gd name="connsiteX3" fmla="*/ 4432480 w 5979207"/>
              <a:gd name="connsiteY3" fmla="*/ 0 h 6858000"/>
              <a:gd name="connsiteX4" fmla="*/ 5979207 w 5979207"/>
              <a:gd name="connsiteY4" fmla="*/ 0 h 6858000"/>
              <a:gd name="connsiteX5" fmla="*/ 5979207 w 5979207"/>
              <a:gd name="connsiteY5" fmla="*/ 1317813 h 6858000"/>
              <a:gd name="connsiteX6" fmla="*/ 4875315 w 5979207"/>
              <a:gd name="connsiteY6" fmla="*/ 3267558 h 6858000"/>
              <a:gd name="connsiteX7" fmla="*/ 5979207 w 5979207"/>
              <a:gd name="connsiteY7" fmla="*/ 5266500 h 6858000"/>
              <a:gd name="connsiteX8" fmla="*/ 5979207 w 5979207"/>
              <a:gd name="connsiteY8" fmla="*/ 6858000 h 6858000"/>
              <a:gd name="connsiteX9" fmla="*/ 4432480 w 5979207"/>
              <a:gd name="connsiteY9" fmla="*/ 6858000 h 6858000"/>
              <a:gd name="connsiteX10" fmla="*/ 3429043 w 5979207"/>
              <a:gd name="connsiteY10" fmla="*/ 4649491 h 6858000"/>
              <a:gd name="connsiteX11" fmla="*/ 2251989 w 5979207"/>
              <a:gd name="connsiteY11" fmla="*/ 6858000 h 6858000"/>
              <a:gd name="connsiteX12" fmla="*/ 0 w 5979207"/>
              <a:gd name="connsiteY12" fmla="*/ 6858000 h 6858000"/>
              <a:gd name="connsiteX13" fmla="*/ 1969690 w 5979207"/>
              <a:gd name="connsiteY13" fmla="*/ 32675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79207" h="6858000">
                <a:moveTo>
                  <a:pt x="102129" y="0"/>
                </a:moveTo>
                <a:lnTo>
                  <a:pt x="2568591" y="0"/>
                </a:lnTo>
                <a:lnTo>
                  <a:pt x="3429043" y="1911463"/>
                </a:lnTo>
                <a:lnTo>
                  <a:pt x="4432480" y="0"/>
                </a:lnTo>
                <a:lnTo>
                  <a:pt x="5979207" y="0"/>
                </a:lnTo>
                <a:lnTo>
                  <a:pt x="5979207" y="1317813"/>
                </a:lnTo>
                <a:lnTo>
                  <a:pt x="4875315" y="3267558"/>
                </a:lnTo>
                <a:lnTo>
                  <a:pt x="5979207" y="5266500"/>
                </a:lnTo>
                <a:lnTo>
                  <a:pt x="5979207" y="6858000"/>
                </a:lnTo>
                <a:lnTo>
                  <a:pt x="4432480" y="6858000"/>
                </a:lnTo>
                <a:lnTo>
                  <a:pt x="3429043" y="4649491"/>
                </a:lnTo>
                <a:lnTo>
                  <a:pt x="2251989" y="6858000"/>
                </a:lnTo>
                <a:lnTo>
                  <a:pt x="0" y="6858000"/>
                </a:lnTo>
                <a:lnTo>
                  <a:pt x="1969690" y="326755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5" name="자유형: 도형 4">
            <a:extLst>
              <a:ext uri="{FF2B5EF4-FFF2-40B4-BE49-F238E27FC236}">
                <a16:creationId xmlns:a16="http://schemas.microsoft.com/office/drawing/2014/main" id="{B5410258-795E-46FD-86D0-616F7BF2BB04}"/>
              </a:ext>
            </a:extLst>
          </p:cNvPr>
          <p:cNvSpPr/>
          <p:nvPr userDrawn="1"/>
        </p:nvSpPr>
        <p:spPr>
          <a:xfrm>
            <a:off x="4540789" y="0"/>
            <a:ext cx="4484405" cy="6858000"/>
          </a:xfrm>
          <a:custGeom>
            <a:avLst/>
            <a:gdLst>
              <a:gd name="connsiteX0" fmla="*/ 102129 w 5979207"/>
              <a:gd name="connsiteY0" fmla="*/ 0 h 6858000"/>
              <a:gd name="connsiteX1" fmla="*/ 2568591 w 5979207"/>
              <a:gd name="connsiteY1" fmla="*/ 0 h 6858000"/>
              <a:gd name="connsiteX2" fmla="*/ 3429043 w 5979207"/>
              <a:gd name="connsiteY2" fmla="*/ 1911463 h 6858000"/>
              <a:gd name="connsiteX3" fmla="*/ 4432480 w 5979207"/>
              <a:gd name="connsiteY3" fmla="*/ 0 h 6858000"/>
              <a:gd name="connsiteX4" fmla="*/ 5979207 w 5979207"/>
              <a:gd name="connsiteY4" fmla="*/ 0 h 6858000"/>
              <a:gd name="connsiteX5" fmla="*/ 5979207 w 5979207"/>
              <a:gd name="connsiteY5" fmla="*/ 1317813 h 6858000"/>
              <a:gd name="connsiteX6" fmla="*/ 4875315 w 5979207"/>
              <a:gd name="connsiteY6" fmla="*/ 3267558 h 6858000"/>
              <a:gd name="connsiteX7" fmla="*/ 5979207 w 5979207"/>
              <a:gd name="connsiteY7" fmla="*/ 5266500 h 6858000"/>
              <a:gd name="connsiteX8" fmla="*/ 5979207 w 5979207"/>
              <a:gd name="connsiteY8" fmla="*/ 6858000 h 6858000"/>
              <a:gd name="connsiteX9" fmla="*/ 4432480 w 5979207"/>
              <a:gd name="connsiteY9" fmla="*/ 6858000 h 6858000"/>
              <a:gd name="connsiteX10" fmla="*/ 3429043 w 5979207"/>
              <a:gd name="connsiteY10" fmla="*/ 4649491 h 6858000"/>
              <a:gd name="connsiteX11" fmla="*/ 2251989 w 5979207"/>
              <a:gd name="connsiteY11" fmla="*/ 6858000 h 6858000"/>
              <a:gd name="connsiteX12" fmla="*/ 0 w 5979207"/>
              <a:gd name="connsiteY12" fmla="*/ 6858000 h 6858000"/>
              <a:gd name="connsiteX13" fmla="*/ 1969690 w 5979207"/>
              <a:gd name="connsiteY13" fmla="*/ 32675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79207" h="6858000">
                <a:moveTo>
                  <a:pt x="102129" y="0"/>
                </a:moveTo>
                <a:lnTo>
                  <a:pt x="2568591" y="0"/>
                </a:lnTo>
                <a:lnTo>
                  <a:pt x="3429043" y="1911463"/>
                </a:lnTo>
                <a:lnTo>
                  <a:pt x="4432480" y="0"/>
                </a:lnTo>
                <a:lnTo>
                  <a:pt x="5979207" y="0"/>
                </a:lnTo>
                <a:lnTo>
                  <a:pt x="5979207" y="1317813"/>
                </a:lnTo>
                <a:lnTo>
                  <a:pt x="4875315" y="3267558"/>
                </a:lnTo>
                <a:lnTo>
                  <a:pt x="5979207" y="5266500"/>
                </a:lnTo>
                <a:lnTo>
                  <a:pt x="5979207" y="6858000"/>
                </a:lnTo>
                <a:lnTo>
                  <a:pt x="4432480" y="6858000"/>
                </a:lnTo>
                <a:lnTo>
                  <a:pt x="3429043" y="4649491"/>
                </a:lnTo>
                <a:lnTo>
                  <a:pt x="2251989" y="6858000"/>
                </a:lnTo>
                <a:lnTo>
                  <a:pt x="0" y="6858000"/>
                </a:lnTo>
                <a:lnTo>
                  <a:pt x="1969690" y="32675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그림 개체 틀 9">
            <a:extLst>
              <a:ext uri="{FF2B5EF4-FFF2-40B4-BE49-F238E27FC236}">
                <a16:creationId xmlns:a16="http://schemas.microsoft.com/office/drawing/2014/main" id="{8D51066F-07ED-45ED-AA6F-CCB56128CE23}"/>
              </a:ext>
            </a:extLst>
          </p:cNvPr>
          <p:cNvSpPr>
            <a:spLocks noGrp="1"/>
          </p:cNvSpPr>
          <p:nvPr>
            <p:ph type="pic" idx="16" hasCustomPrompt="1"/>
          </p:nvPr>
        </p:nvSpPr>
        <p:spPr>
          <a:xfrm>
            <a:off x="4659595" y="0"/>
            <a:ext cx="4484405" cy="6858000"/>
          </a:xfrm>
          <a:custGeom>
            <a:avLst/>
            <a:gdLst>
              <a:gd name="connsiteX0" fmla="*/ 94573 w 5536832"/>
              <a:gd name="connsiteY0" fmla="*/ 0 h 6858000"/>
              <a:gd name="connsiteX1" fmla="*/ 2378552 w 5536832"/>
              <a:gd name="connsiteY1" fmla="*/ 0 h 6858000"/>
              <a:gd name="connsiteX2" fmla="*/ 3175343 w 5536832"/>
              <a:gd name="connsiteY2" fmla="*/ 1911463 h 6858000"/>
              <a:gd name="connsiteX3" fmla="*/ 4104540 w 5536832"/>
              <a:gd name="connsiteY3" fmla="*/ 0 h 6858000"/>
              <a:gd name="connsiteX4" fmla="*/ 5536832 w 5536832"/>
              <a:gd name="connsiteY4" fmla="*/ 0 h 6858000"/>
              <a:gd name="connsiteX5" fmla="*/ 5536832 w 5536832"/>
              <a:gd name="connsiteY5" fmla="*/ 1317813 h 6858000"/>
              <a:gd name="connsiteX6" fmla="*/ 4514612 w 5536832"/>
              <a:gd name="connsiteY6" fmla="*/ 3267558 h 6858000"/>
              <a:gd name="connsiteX7" fmla="*/ 5536832 w 5536832"/>
              <a:gd name="connsiteY7" fmla="*/ 5266500 h 6858000"/>
              <a:gd name="connsiteX8" fmla="*/ 5536832 w 5536832"/>
              <a:gd name="connsiteY8" fmla="*/ 6858000 h 6858000"/>
              <a:gd name="connsiteX9" fmla="*/ 4104540 w 5536832"/>
              <a:gd name="connsiteY9" fmla="*/ 6858000 h 6858000"/>
              <a:gd name="connsiteX10" fmla="*/ 3175343 w 5536832"/>
              <a:gd name="connsiteY10" fmla="*/ 4649491 h 6858000"/>
              <a:gd name="connsiteX11" fmla="*/ 2085374 w 5536832"/>
              <a:gd name="connsiteY11" fmla="*/ 6858000 h 6858000"/>
              <a:gd name="connsiteX12" fmla="*/ 0 w 5536832"/>
              <a:gd name="connsiteY12" fmla="*/ 6858000 h 6858000"/>
              <a:gd name="connsiteX13" fmla="*/ 1823961 w 5536832"/>
              <a:gd name="connsiteY13" fmla="*/ 32675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6832" h="6858000">
                <a:moveTo>
                  <a:pt x="94573" y="0"/>
                </a:moveTo>
                <a:lnTo>
                  <a:pt x="2378552" y="0"/>
                </a:lnTo>
                <a:lnTo>
                  <a:pt x="3175343" y="1911463"/>
                </a:lnTo>
                <a:lnTo>
                  <a:pt x="4104540" y="0"/>
                </a:lnTo>
                <a:lnTo>
                  <a:pt x="5536832" y="0"/>
                </a:lnTo>
                <a:lnTo>
                  <a:pt x="5536832" y="1317813"/>
                </a:lnTo>
                <a:lnTo>
                  <a:pt x="4514612" y="3267558"/>
                </a:lnTo>
                <a:lnTo>
                  <a:pt x="5536832" y="5266500"/>
                </a:lnTo>
                <a:lnTo>
                  <a:pt x="5536832" y="6858000"/>
                </a:lnTo>
                <a:lnTo>
                  <a:pt x="4104540" y="6858000"/>
                </a:lnTo>
                <a:lnTo>
                  <a:pt x="3175343" y="4649491"/>
                </a:lnTo>
                <a:lnTo>
                  <a:pt x="2085374" y="6858000"/>
                </a:lnTo>
                <a:lnTo>
                  <a:pt x="0" y="6858000"/>
                </a:lnTo>
                <a:lnTo>
                  <a:pt x="1823961" y="3267558"/>
                </a:lnTo>
                <a:close/>
              </a:path>
            </a:pathLst>
          </a:custGeom>
          <a:solidFill>
            <a:schemeClr val="bg1">
              <a:lumMod val="95000"/>
            </a:schemeClr>
          </a:solidFill>
        </p:spPr>
        <p:txBody>
          <a:bodyPr wrap="square" anchor="ctr">
            <a:noAutofit/>
          </a:bodyPr>
          <a:lstStyle>
            <a:lvl1pPr marL="0" indent="0" algn="ctr">
              <a:buNone/>
              <a:defRPr sz="9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38606508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24DD2-0596-E84D-A643-D041BC5D531A}" type="datetimeFigureOut">
              <a:rPr lang="en-US" smtClean="0"/>
              <a:t>11/28/22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10EE9-8868-B743-A353-B99CD31F46BD}" type="slidenum">
              <a:rPr lang="en-US" smtClean="0"/>
              <a:t>‹#›</a:t>
            </a:fld>
            <a:endParaRPr lang="en-US"/>
          </a:p>
        </p:txBody>
      </p:sp>
    </p:spTree>
    <p:extLst>
      <p:ext uri="{BB962C8B-B14F-4D97-AF65-F5344CB8AC3E}">
        <p14:creationId xmlns:p14="http://schemas.microsoft.com/office/powerpoint/2010/main" val="3814580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B9ABDC-0DE8-0644-B397-85F5A265B6DD}" type="datetimeFigureOut">
              <a:rPr lang="en-US" smtClean="0"/>
              <a:t>11/28/22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B509E-EB09-B043-A62B-93087C7C7543}" type="slidenum">
              <a:rPr lang="en-US" smtClean="0"/>
              <a:t>‹#›</a:t>
            </a:fld>
            <a:endParaRPr lang="en-US"/>
          </a:p>
        </p:txBody>
      </p:sp>
    </p:spTree>
    <p:extLst>
      <p:ext uri="{BB962C8B-B14F-4D97-AF65-F5344CB8AC3E}">
        <p14:creationId xmlns:p14="http://schemas.microsoft.com/office/powerpoint/2010/main" val="586541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B9ABDC-0DE8-0644-B397-85F5A265B6DD}" type="datetimeFigureOut">
              <a:rPr lang="en-US" smtClean="0"/>
              <a:t>11/28/22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AB509E-EB09-B043-A62B-93087C7C7543}" type="slidenum">
              <a:rPr lang="en-US" smtClean="0"/>
              <a:t>‹#›</a:t>
            </a:fld>
            <a:endParaRPr lang="en-US"/>
          </a:p>
        </p:txBody>
      </p:sp>
    </p:spTree>
    <p:extLst>
      <p:ext uri="{BB962C8B-B14F-4D97-AF65-F5344CB8AC3E}">
        <p14:creationId xmlns:p14="http://schemas.microsoft.com/office/powerpoint/2010/main" val="1299493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B9ABDC-0DE8-0644-B397-85F5A265B6DD}" type="datetimeFigureOut">
              <a:rPr lang="en-US" smtClean="0"/>
              <a:t>11/28/22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AB509E-EB09-B043-A62B-93087C7C7543}" type="slidenum">
              <a:rPr lang="en-US" smtClean="0"/>
              <a:t>‹#›</a:t>
            </a:fld>
            <a:endParaRPr lang="en-US"/>
          </a:p>
        </p:txBody>
      </p:sp>
    </p:spTree>
    <p:extLst>
      <p:ext uri="{BB962C8B-B14F-4D97-AF65-F5344CB8AC3E}">
        <p14:creationId xmlns:p14="http://schemas.microsoft.com/office/powerpoint/2010/main" val="2504742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B9ABDC-0DE8-0644-B397-85F5A265B6DD}" type="datetimeFigureOut">
              <a:rPr lang="en-US" smtClean="0"/>
              <a:t>11/28/22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AB509E-EB09-B043-A62B-93087C7C7543}" type="slidenum">
              <a:rPr lang="en-US" smtClean="0"/>
              <a:t>‹#›</a:t>
            </a:fld>
            <a:endParaRPr lang="en-US"/>
          </a:p>
        </p:txBody>
      </p:sp>
    </p:spTree>
    <p:extLst>
      <p:ext uri="{BB962C8B-B14F-4D97-AF65-F5344CB8AC3E}">
        <p14:creationId xmlns:p14="http://schemas.microsoft.com/office/powerpoint/2010/main" val="198163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B9ABDC-0DE8-0644-B397-85F5A265B6DD}" type="datetimeFigureOut">
              <a:rPr lang="en-US" smtClean="0"/>
              <a:t>11/28/22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AB509E-EB09-B043-A62B-93087C7C7543}" type="slidenum">
              <a:rPr lang="en-US" smtClean="0"/>
              <a:t>‹#›</a:t>
            </a:fld>
            <a:endParaRPr lang="en-US"/>
          </a:p>
        </p:txBody>
      </p:sp>
    </p:spTree>
    <p:extLst>
      <p:ext uri="{BB962C8B-B14F-4D97-AF65-F5344CB8AC3E}">
        <p14:creationId xmlns:p14="http://schemas.microsoft.com/office/powerpoint/2010/main" val="525818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B9ABDC-0DE8-0644-B397-85F5A265B6DD}" type="datetimeFigureOut">
              <a:rPr lang="en-US" smtClean="0"/>
              <a:t>11/28/22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AB509E-EB09-B043-A62B-93087C7C7543}" type="slidenum">
              <a:rPr lang="en-US" smtClean="0"/>
              <a:t>‹#›</a:t>
            </a:fld>
            <a:endParaRPr lang="en-US"/>
          </a:p>
        </p:txBody>
      </p:sp>
    </p:spTree>
    <p:extLst>
      <p:ext uri="{BB962C8B-B14F-4D97-AF65-F5344CB8AC3E}">
        <p14:creationId xmlns:p14="http://schemas.microsoft.com/office/powerpoint/2010/main" val="555677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B9ABDC-0DE8-0644-B397-85F5A265B6DD}" type="datetimeFigureOut">
              <a:rPr lang="en-US" smtClean="0"/>
              <a:t>11/28/22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AB509E-EB09-B043-A62B-93087C7C7543}" type="slidenum">
              <a:rPr lang="en-US" smtClean="0"/>
              <a:t>‹#›</a:t>
            </a:fld>
            <a:endParaRPr lang="en-US"/>
          </a:p>
        </p:txBody>
      </p:sp>
    </p:spTree>
    <p:extLst>
      <p:ext uri="{BB962C8B-B14F-4D97-AF65-F5344CB8AC3E}">
        <p14:creationId xmlns:p14="http://schemas.microsoft.com/office/powerpoint/2010/main" val="3949729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24DD2-0596-E84D-A643-D041BC5D531A}" type="datetimeFigureOut">
              <a:rPr lang="en-US" smtClean="0"/>
              <a:t>11/28/22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D10EE9-8868-B743-A353-B99CD31F46BD}" type="slidenum">
              <a:rPr lang="en-US" smtClean="0"/>
              <a:t>‹#›</a:t>
            </a:fld>
            <a:endParaRPr lang="en-US"/>
          </a:p>
        </p:txBody>
      </p:sp>
    </p:spTree>
    <p:extLst>
      <p:ext uri="{BB962C8B-B14F-4D97-AF65-F5344CB8AC3E}">
        <p14:creationId xmlns:p14="http://schemas.microsoft.com/office/powerpoint/2010/main" val="313531794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hyperlink" Target="https://pixabay.com/en/kermit-cup-drink-coffee-break-1899259/"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flipH="1">
            <a:off x="245659" y="616177"/>
            <a:ext cx="8625385" cy="2062103"/>
          </a:xfrm>
          <a:prstGeom prst="rect">
            <a:avLst/>
          </a:prstGeom>
          <a:noFill/>
        </p:spPr>
        <p:txBody>
          <a:bodyPr wrap="square" rtlCol="0">
            <a:spAutoFit/>
          </a:bodyPr>
          <a:lstStyle/>
          <a:p>
            <a:pPr algn="ctr"/>
            <a:r>
              <a:rPr lang="en-US" sz="3600" b="1" dirty="0">
                <a:latin typeface="Avenir" panose="02000503020000020003" pitchFamily="2" charset="0"/>
              </a:rPr>
              <a:t>Introduction to Strategic litigation: through the Africa’s Human Rights Systems</a:t>
            </a:r>
          </a:p>
          <a:p>
            <a:pPr algn="ctr"/>
            <a:r>
              <a:rPr lang="en-US" sz="2000" b="1" dirty="0">
                <a:latin typeface="Avenir" panose="02000503020000020003" pitchFamily="2" charset="0"/>
              </a:rPr>
              <a:t> </a:t>
            </a:r>
          </a:p>
        </p:txBody>
      </p:sp>
      <p:sp>
        <p:nvSpPr>
          <p:cNvPr id="6" name="TextBox 5">
            <a:extLst>
              <a:ext uri="{FF2B5EF4-FFF2-40B4-BE49-F238E27FC236}">
                <a16:creationId xmlns:a16="http://schemas.microsoft.com/office/drawing/2014/main" id="{48F3EEF1-3D6F-1A72-83DE-428A3EFBBEE1}"/>
              </a:ext>
            </a:extLst>
          </p:cNvPr>
          <p:cNvSpPr txBox="1"/>
          <p:nvPr/>
        </p:nvSpPr>
        <p:spPr>
          <a:xfrm>
            <a:off x="3384644" y="5308978"/>
            <a:ext cx="2866031" cy="646331"/>
          </a:xfrm>
          <a:prstGeom prst="rect">
            <a:avLst/>
          </a:prstGeom>
          <a:noFill/>
        </p:spPr>
        <p:txBody>
          <a:bodyPr wrap="square" rtlCol="0">
            <a:spAutoFit/>
          </a:bodyPr>
          <a:lstStyle/>
          <a:p>
            <a:r>
              <a:rPr lang="en-GB" dirty="0"/>
              <a:t>Dr Ruth Nekura </a:t>
            </a:r>
          </a:p>
          <a:p>
            <a:r>
              <a:rPr lang="en-GB" dirty="0"/>
              <a:t>Legal Director- ISLA</a:t>
            </a:r>
          </a:p>
        </p:txBody>
      </p:sp>
    </p:spTree>
    <p:extLst>
      <p:ext uri="{BB962C8B-B14F-4D97-AF65-F5344CB8AC3E}">
        <p14:creationId xmlns:p14="http://schemas.microsoft.com/office/powerpoint/2010/main" val="143340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7047-4A67-C41C-7C41-396455664B7D}"/>
              </a:ext>
            </a:extLst>
          </p:cNvPr>
          <p:cNvSpPr>
            <a:spLocks noGrp="1"/>
          </p:cNvSpPr>
          <p:nvPr>
            <p:ph type="title"/>
          </p:nvPr>
        </p:nvSpPr>
        <p:spPr>
          <a:xfrm>
            <a:off x="628651" y="907256"/>
            <a:ext cx="5820275" cy="1350395"/>
          </a:xfrm>
        </p:spPr>
        <p:txBody>
          <a:bodyPr>
            <a:normAutofit/>
          </a:bodyPr>
          <a:lstStyle/>
          <a:p>
            <a:r>
              <a:rPr lang="en-KE" dirty="0"/>
              <a:t>Access to the Court </a:t>
            </a:r>
          </a:p>
        </p:txBody>
      </p:sp>
      <p:sp>
        <p:nvSpPr>
          <p:cNvPr id="3" name="Content Placeholder 2">
            <a:extLst>
              <a:ext uri="{FF2B5EF4-FFF2-40B4-BE49-F238E27FC236}">
                <a16:creationId xmlns:a16="http://schemas.microsoft.com/office/drawing/2014/main" id="{286EF535-C45D-4819-39E7-669C209A4D6C}"/>
              </a:ext>
            </a:extLst>
          </p:cNvPr>
          <p:cNvSpPr>
            <a:spLocks noGrp="1"/>
          </p:cNvSpPr>
          <p:nvPr>
            <p:ph idx="1"/>
          </p:nvPr>
        </p:nvSpPr>
        <p:spPr>
          <a:xfrm>
            <a:off x="628649" y="2307657"/>
            <a:ext cx="4229954" cy="3560660"/>
          </a:xfrm>
        </p:spPr>
        <p:txBody>
          <a:bodyPr>
            <a:normAutofit/>
          </a:bodyPr>
          <a:lstStyle/>
          <a:p>
            <a:pPr marL="0" indent="0">
              <a:spcBef>
                <a:spcPts val="450"/>
              </a:spcBef>
              <a:buClr>
                <a:srgbClr val="2F1F58"/>
              </a:buClr>
              <a:buNone/>
            </a:pPr>
            <a:r>
              <a:rPr lang="en-ZA" sz="2000" dirty="0"/>
              <a:t>Direct Access </a:t>
            </a:r>
          </a:p>
          <a:p>
            <a:pPr marL="214313" indent="-252413">
              <a:spcBef>
                <a:spcPts val="450"/>
              </a:spcBef>
              <a:buClr>
                <a:srgbClr val="2F1F58"/>
              </a:buClr>
            </a:pPr>
            <a:r>
              <a:rPr lang="en-ZA" sz="2000" dirty="0"/>
              <a:t>(1) Commission (2) States (3) Individuals &amp; NGOs (with observer status) whose States have entered an art 34(6) declaration</a:t>
            </a:r>
          </a:p>
          <a:p>
            <a:pPr marL="0" indent="0">
              <a:spcBef>
                <a:spcPts val="450"/>
              </a:spcBef>
              <a:buClr>
                <a:srgbClr val="2F1F58"/>
              </a:buClr>
              <a:buNone/>
            </a:pPr>
            <a:endParaRPr lang="en-ZA" sz="2000" dirty="0"/>
          </a:p>
          <a:p>
            <a:pPr marL="214313" indent="-252413">
              <a:spcBef>
                <a:spcPts val="450"/>
              </a:spcBef>
              <a:buClr>
                <a:srgbClr val="2F1F58"/>
              </a:buClr>
            </a:pPr>
            <a:r>
              <a:rPr lang="en-ZA" sz="2000" dirty="0"/>
              <a:t>Originally 10 declarations, now 8 (and there have been 4 withdrawals)</a:t>
            </a:r>
          </a:p>
          <a:p>
            <a:endParaRPr lang="en-KE" sz="1500" dirty="0"/>
          </a:p>
        </p:txBody>
      </p:sp>
      <p:pic>
        <p:nvPicPr>
          <p:cNvPr id="7" name="Graphic 6" descr="Meeting">
            <a:extLst>
              <a:ext uri="{FF2B5EF4-FFF2-40B4-BE49-F238E27FC236}">
                <a16:creationId xmlns:a16="http://schemas.microsoft.com/office/drawing/2014/main" id="{4BAAECC5-F528-F5E1-A2E3-D213ADB13F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00740" y="1659299"/>
            <a:ext cx="3560660" cy="3560660"/>
          </a:xfrm>
          <a:prstGeom prst="rect">
            <a:avLst/>
          </a:prstGeom>
        </p:spPr>
      </p:pic>
    </p:spTree>
    <p:extLst>
      <p:ext uri="{BB962C8B-B14F-4D97-AF65-F5344CB8AC3E}">
        <p14:creationId xmlns:p14="http://schemas.microsoft.com/office/powerpoint/2010/main" val="1126520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5DD6F4-945D-883D-C43F-C22534733DE1}"/>
              </a:ext>
            </a:extLst>
          </p:cNvPr>
          <p:cNvSpPr>
            <a:spLocks noGrp="1"/>
          </p:cNvSpPr>
          <p:nvPr>
            <p:ph type="title"/>
          </p:nvPr>
        </p:nvSpPr>
        <p:spPr>
          <a:xfrm>
            <a:off x="492617" y="962166"/>
            <a:ext cx="2327856" cy="4421876"/>
          </a:xfrm>
        </p:spPr>
        <p:txBody>
          <a:bodyPr anchor="t">
            <a:normAutofit/>
          </a:bodyPr>
          <a:lstStyle/>
          <a:p>
            <a:pPr algn="r"/>
            <a:r>
              <a:rPr lang="en-KE" sz="3500" dirty="0"/>
              <a:t>Who has direct access?</a:t>
            </a:r>
          </a:p>
        </p:txBody>
      </p:sp>
      <p:sp>
        <p:nvSpPr>
          <p:cNvPr id="3" name="Content Placeholder 2">
            <a:extLst>
              <a:ext uri="{FF2B5EF4-FFF2-40B4-BE49-F238E27FC236}">
                <a16:creationId xmlns:a16="http://schemas.microsoft.com/office/drawing/2014/main" id="{FDFE5AE5-E683-BEAF-558F-89A6C3986F59}"/>
              </a:ext>
            </a:extLst>
          </p:cNvPr>
          <p:cNvSpPr>
            <a:spLocks noGrp="1"/>
          </p:cNvSpPr>
          <p:nvPr>
            <p:ph idx="1"/>
          </p:nvPr>
        </p:nvSpPr>
        <p:spPr>
          <a:xfrm>
            <a:off x="3066696" y="962167"/>
            <a:ext cx="5143585" cy="4743174"/>
          </a:xfrm>
        </p:spPr>
        <p:txBody>
          <a:bodyPr anchor="t">
            <a:normAutofit/>
          </a:bodyPr>
          <a:lstStyle/>
          <a:p>
            <a:pPr>
              <a:lnSpc>
                <a:spcPct val="90000"/>
              </a:lnSpc>
            </a:pPr>
            <a:r>
              <a:rPr lang="en-US" sz="1700" dirty="0">
                <a:latin typeface="Arial" panose="020B0604020202020204" pitchFamily="34" charset="0"/>
                <a:ea typeface="Times New Roman" panose="02020603050405020304" pitchFamily="18" charset="0"/>
              </a:rPr>
              <a:t>O</a:t>
            </a:r>
            <a:r>
              <a:rPr lang="en-ZA" sz="1700" dirty="0" err="1">
                <a:latin typeface="Arial" panose="020B0604020202020204" pitchFamily="34" charset="0"/>
                <a:ea typeface="Times New Roman" panose="02020603050405020304" pitchFamily="18" charset="0"/>
              </a:rPr>
              <a:t>nly</a:t>
            </a:r>
            <a:r>
              <a:rPr lang="en-ZA" sz="1700" dirty="0">
                <a:latin typeface="Arial" panose="020B0604020202020204" pitchFamily="34" charset="0"/>
                <a:ea typeface="Times New Roman" panose="02020603050405020304" pitchFamily="18" charset="0"/>
              </a:rPr>
              <a:t> eight states had, as at 29 Nov 2022, have declarations in place under the Court Protocol accepting the competence of individuals and</a:t>
            </a:r>
            <a:r>
              <a:rPr lang="en-KE" sz="1700" dirty="0"/>
              <a:t> </a:t>
            </a:r>
            <a:r>
              <a:rPr lang="en-ZA" sz="1700" dirty="0">
                <a:latin typeface="Arial" panose="020B0604020202020204" pitchFamily="34" charset="0"/>
                <a:ea typeface="Times New Roman" panose="02020603050405020304" pitchFamily="18" charset="0"/>
              </a:rPr>
              <a:t>NGOs to submit cases directly to the Court</a:t>
            </a:r>
            <a:endParaRPr lang="en-KE" sz="1700" dirty="0"/>
          </a:p>
          <a:p>
            <a:pPr marL="0" indent="0">
              <a:lnSpc>
                <a:spcPct val="90000"/>
              </a:lnSpc>
              <a:buNone/>
            </a:pPr>
            <a:r>
              <a:rPr lang="en-US" sz="1700" dirty="0">
                <a:highlight>
                  <a:srgbClr val="FF00FF"/>
                </a:highlight>
                <a:latin typeface="Arial" panose="020B0604020202020204" pitchFamily="34" charset="0"/>
                <a:ea typeface="Times New Roman" panose="02020603050405020304" pitchFamily="18" charset="0"/>
              </a:rPr>
              <a:t>Burkina Faso, Gambia, Ghana, Guinea-Bissau, Malawi, Mali, Niger and Tunisia. </a:t>
            </a:r>
          </a:p>
          <a:p>
            <a:pPr marL="0" indent="0">
              <a:lnSpc>
                <a:spcPct val="90000"/>
              </a:lnSpc>
              <a:buNone/>
            </a:pPr>
            <a:r>
              <a:rPr lang="en-US" sz="1700" i="1" dirty="0">
                <a:latin typeface="Arial" panose="020B0604020202020204" pitchFamily="34" charset="0"/>
                <a:ea typeface="Times New Roman" panose="02020603050405020304" pitchFamily="18" charset="0"/>
              </a:rPr>
              <a:t>Four other states (Benin, Côte d’Ivoire, Rwanda and Tanzania) had made similar declarations, but subsequently withdrew them </a:t>
            </a:r>
          </a:p>
          <a:p>
            <a:pPr>
              <a:lnSpc>
                <a:spcPct val="90000"/>
              </a:lnSpc>
            </a:pPr>
            <a:r>
              <a:rPr lang="en-GB" sz="1700" dirty="0">
                <a:latin typeface="Arial" panose="020B0604020202020204" pitchFamily="34" charset="0"/>
                <a:ea typeface="Calibri" panose="020F0502020204030204" pitchFamily="34" charset="0"/>
                <a:cs typeface="Times New Roman (Body CS)"/>
              </a:rPr>
              <a:t>As at today </a:t>
            </a:r>
            <a:r>
              <a:rPr lang="en-ZA" sz="1700" dirty="0">
                <a:latin typeface="Arial" panose="020B0604020202020204" pitchFamily="34" charset="0"/>
                <a:ea typeface="Times New Roman" panose="02020603050405020304" pitchFamily="18" charset="0"/>
              </a:rPr>
              <a:t>28 of the 42 state parties to the Maputo Protocol were also party to the Court Protocol:</a:t>
            </a:r>
          </a:p>
          <a:p>
            <a:pPr marL="0" indent="0">
              <a:lnSpc>
                <a:spcPct val="90000"/>
              </a:lnSpc>
              <a:buNone/>
            </a:pPr>
            <a:r>
              <a:rPr lang="en-GB" sz="1700" dirty="0">
                <a:latin typeface="Arial" panose="020B0604020202020204" pitchFamily="34" charset="0"/>
                <a:ea typeface="Calibri" panose="020F0502020204030204" pitchFamily="34" charset="0"/>
                <a:cs typeface="Times New Roman (Body CS)"/>
              </a:rPr>
              <a:t>Algeria, Benin, Burkina Faso, Cameroon, Comoros, Congo, Côte d’Ivoire, DRC, Gabon, The Gambia, Ghana, Guinea-Bissau, Kenya, Lesotho, Libya, Malawi, Mali, Mauritania, Mauritius, Mozambique, Nigeria, Rwanda, Senegal, South Africa, Tanzania, Togo, Tunisia and Uganda. </a:t>
            </a:r>
          </a:p>
          <a:p>
            <a:pPr marL="0" indent="0">
              <a:lnSpc>
                <a:spcPct val="90000"/>
              </a:lnSpc>
              <a:buNone/>
            </a:pPr>
            <a:endParaRPr lang="en-KE" sz="1700" i="1" dirty="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5662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A9231-CF61-6F6C-A36E-92A81F2C840F}"/>
              </a:ext>
            </a:extLst>
          </p:cNvPr>
          <p:cNvSpPr>
            <a:spLocks noGrp="1"/>
          </p:cNvSpPr>
          <p:nvPr>
            <p:ph type="title"/>
          </p:nvPr>
        </p:nvSpPr>
        <p:spPr/>
        <p:txBody>
          <a:bodyPr/>
          <a:lstStyle/>
          <a:p>
            <a:r>
              <a:rPr lang="en-GB" b="1" dirty="0"/>
              <a:t>Declarations</a:t>
            </a:r>
          </a:p>
        </p:txBody>
      </p:sp>
      <p:pic>
        <p:nvPicPr>
          <p:cNvPr id="5" name="Content Placeholder 4" descr="Table&#10;&#10;Description automatically generated">
            <a:extLst>
              <a:ext uri="{FF2B5EF4-FFF2-40B4-BE49-F238E27FC236}">
                <a16:creationId xmlns:a16="http://schemas.microsoft.com/office/drawing/2014/main" id="{AE0CFBFB-6984-B68C-BE95-EE1CC46E1793}"/>
              </a:ext>
            </a:extLst>
          </p:cNvPr>
          <p:cNvPicPr>
            <a:picLocks noGrp="1" noChangeAspect="1"/>
          </p:cNvPicPr>
          <p:nvPr>
            <p:ph idx="1"/>
          </p:nvPr>
        </p:nvPicPr>
        <p:blipFill>
          <a:blip r:embed="rId2"/>
          <a:stretch>
            <a:fillRect/>
          </a:stretch>
        </p:blipFill>
        <p:spPr>
          <a:xfrm>
            <a:off x="1299411" y="1382903"/>
            <a:ext cx="6785810" cy="5114149"/>
          </a:xfrm>
        </p:spPr>
      </p:pic>
    </p:spTree>
    <p:extLst>
      <p:ext uri="{BB962C8B-B14F-4D97-AF65-F5344CB8AC3E}">
        <p14:creationId xmlns:p14="http://schemas.microsoft.com/office/powerpoint/2010/main" val="1218096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1D83C3-1BDC-0E5E-94D4-DF0B33E77967}"/>
              </a:ext>
            </a:extLst>
          </p:cNvPr>
          <p:cNvSpPr>
            <a:spLocks noGrp="1"/>
          </p:cNvSpPr>
          <p:nvPr>
            <p:ph type="title"/>
          </p:nvPr>
        </p:nvSpPr>
        <p:spPr>
          <a:xfrm>
            <a:off x="1037673" y="348865"/>
            <a:ext cx="7288583" cy="1576446"/>
          </a:xfrm>
        </p:spPr>
        <p:txBody>
          <a:bodyPr anchor="ctr">
            <a:normAutofit/>
          </a:bodyPr>
          <a:lstStyle/>
          <a:p>
            <a:r>
              <a:rPr lang="en-KE" sz="3500">
                <a:solidFill>
                  <a:srgbClr val="FFFFFF"/>
                </a:solidFill>
              </a:rPr>
              <a:t>So to access the African Court as an NGO, your state must have…</a:t>
            </a:r>
          </a:p>
        </p:txBody>
      </p:sp>
      <p:graphicFrame>
        <p:nvGraphicFramePr>
          <p:cNvPr id="15" name="Content Placeholder 2">
            <a:extLst>
              <a:ext uri="{FF2B5EF4-FFF2-40B4-BE49-F238E27FC236}">
                <a16:creationId xmlns:a16="http://schemas.microsoft.com/office/drawing/2014/main" id="{F0F7F3D1-77ED-E1F2-DBE0-28DD6AD7C9FB}"/>
              </a:ext>
            </a:extLst>
          </p:cNvPr>
          <p:cNvGraphicFramePr>
            <a:graphicFrameLocks noGrp="1"/>
          </p:cNvGraphicFramePr>
          <p:nvPr>
            <p:ph idx="1"/>
            <p:extLst>
              <p:ext uri="{D42A27DB-BD31-4B8C-83A1-F6EECF244321}">
                <p14:modId xmlns:p14="http://schemas.microsoft.com/office/powerpoint/2010/main" val="625724716"/>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7478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EA33095-829E-CF01-084A-95B1158AAB6F}"/>
              </a:ext>
            </a:extLst>
          </p:cNvPr>
          <p:cNvSpPr>
            <a:spLocks noGrp="1"/>
          </p:cNvSpPr>
          <p:nvPr>
            <p:ph type="title"/>
          </p:nvPr>
        </p:nvSpPr>
        <p:spPr>
          <a:xfrm>
            <a:off x="628650" y="365125"/>
            <a:ext cx="7886700" cy="1325563"/>
          </a:xfrm>
        </p:spPr>
        <p:txBody>
          <a:bodyPr>
            <a:normAutofit/>
          </a:bodyPr>
          <a:lstStyle/>
          <a:p>
            <a:r>
              <a:rPr lang="en-KE" b="1" dirty="0"/>
              <a:t>…African Court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5216FCA-5358-571F-5704-68949A33B4EC}"/>
              </a:ext>
            </a:extLst>
          </p:cNvPr>
          <p:cNvSpPr>
            <a:spLocks noGrp="1"/>
          </p:cNvSpPr>
          <p:nvPr>
            <p:ph idx="1"/>
          </p:nvPr>
        </p:nvSpPr>
        <p:spPr>
          <a:xfrm>
            <a:off x="628650" y="1825625"/>
            <a:ext cx="7886700" cy="4351338"/>
          </a:xfrm>
        </p:spPr>
        <p:txBody>
          <a:bodyPr>
            <a:normAutofit/>
          </a:bodyPr>
          <a:lstStyle/>
          <a:p>
            <a:pPr marL="214313" indent="-252413">
              <a:spcBef>
                <a:spcPts val="450"/>
              </a:spcBef>
              <a:buClr>
                <a:srgbClr val="2F1F58"/>
              </a:buClr>
            </a:pPr>
            <a:r>
              <a:rPr lang="en-ZA" dirty="0"/>
              <a:t>ENTRY POINT  </a:t>
            </a:r>
          </a:p>
          <a:p>
            <a:pPr lvl="1" indent="-252413">
              <a:spcBef>
                <a:spcPts val="450"/>
              </a:spcBef>
              <a:buClr>
                <a:srgbClr val="2F1F58"/>
              </a:buClr>
            </a:pPr>
            <a:r>
              <a:rPr lang="en-ZA" b="1" dirty="0"/>
              <a:t>STRATEGIC LITIGATION ON WOMEN’S RIGHTS CASES</a:t>
            </a:r>
          </a:p>
          <a:p>
            <a:pPr lvl="1" indent="-252413">
              <a:spcBef>
                <a:spcPts val="450"/>
              </a:spcBef>
              <a:buClr>
                <a:srgbClr val="2F1F58"/>
              </a:buClr>
            </a:pPr>
            <a:r>
              <a:rPr lang="en-ZA" dirty="0"/>
              <a:t>Need for lobbying for states to ratify and enter article 34(6) declaration alongside simultaneous lobbying for adoption of the Maputo Protocol</a:t>
            </a:r>
          </a:p>
          <a:p>
            <a:pPr lvl="1" indent="-252413">
              <a:spcBef>
                <a:spcPts val="450"/>
              </a:spcBef>
              <a:buClr>
                <a:srgbClr val="2F1F58"/>
              </a:buClr>
            </a:pPr>
            <a:r>
              <a:rPr lang="en-ZA" dirty="0"/>
              <a:t>Other strategic ways to engage with the African Court</a:t>
            </a:r>
          </a:p>
          <a:p>
            <a:pPr marL="0" indent="0">
              <a:buNone/>
            </a:pPr>
            <a:endParaRPr lang="en-KE" dirty="0"/>
          </a:p>
        </p:txBody>
      </p:sp>
    </p:spTree>
    <p:extLst>
      <p:ext uri="{BB962C8B-B14F-4D97-AF65-F5344CB8AC3E}">
        <p14:creationId xmlns:p14="http://schemas.microsoft.com/office/powerpoint/2010/main" val="468681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125E9-0CC3-014C-8AFE-7DE354285F72}"/>
              </a:ext>
            </a:extLst>
          </p:cNvPr>
          <p:cNvSpPr>
            <a:spLocks noGrp="1"/>
          </p:cNvSpPr>
          <p:nvPr>
            <p:ph type="title"/>
          </p:nvPr>
        </p:nvSpPr>
        <p:spPr>
          <a:xfrm>
            <a:off x="938758" y="1144039"/>
            <a:ext cx="7633742" cy="588197"/>
          </a:xfrm>
        </p:spPr>
        <p:txBody>
          <a:bodyPr>
            <a:normAutofit fontScale="90000"/>
          </a:bodyPr>
          <a:lstStyle/>
          <a:p>
            <a:pPr algn="ctr"/>
            <a:br>
              <a:rPr lang="en-US" sz="4050" b="1" dirty="0"/>
            </a:br>
            <a:endParaRPr lang="en-US" b="1" dirty="0"/>
          </a:p>
        </p:txBody>
      </p:sp>
      <p:graphicFrame>
        <p:nvGraphicFramePr>
          <p:cNvPr id="4" name="Content Placeholder 3">
            <a:extLst>
              <a:ext uri="{FF2B5EF4-FFF2-40B4-BE49-F238E27FC236}">
                <a16:creationId xmlns:a16="http://schemas.microsoft.com/office/drawing/2014/main" id="{4A89CD10-1189-DE44-A910-1C2DAAF6289E}"/>
              </a:ext>
            </a:extLst>
          </p:cNvPr>
          <p:cNvGraphicFramePr>
            <a:graphicFrameLocks noGrp="1"/>
          </p:cNvGraphicFramePr>
          <p:nvPr>
            <p:ph idx="1"/>
          </p:nvPr>
        </p:nvGraphicFramePr>
        <p:xfrm>
          <a:off x="536028" y="1882378"/>
          <a:ext cx="8292662" cy="4118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5437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97757B48-F6D0-319C-49C4-B0BE2B998714}"/>
              </a:ext>
            </a:extLst>
          </p:cNvPr>
          <p:cNvGraphicFramePr>
            <a:graphicFrameLocks noGrp="1"/>
          </p:cNvGraphicFramePr>
          <p:nvPr>
            <p:ph idx="4294967295"/>
          </p:nvPr>
        </p:nvGraphicFramePr>
        <p:xfrm>
          <a:off x="0" y="2365773"/>
          <a:ext cx="7886700" cy="3120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6219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A57A4-52C3-025E-E94D-0668874A6CC2}"/>
              </a:ext>
            </a:extLst>
          </p:cNvPr>
          <p:cNvSpPr>
            <a:spLocks noGrp="1"/>
          </p:cNvSpPr>
          <p:nvPr>
            <p:ph type="title"/>
          </p:nvPr>
        </p:nvSpPr>
        <p:spPr>
          <a:xfrm>
            <a:off x="4493419" y="1066800"/>
            <a:ext cx="4021932" cy="1419225"/>
          </a:xfrm>
        </p:spPr>
        <p:txBody>
          <a:bodyPr>
            <a:normAutofit/>
          </a:bodyPr>
          <a:lstStyle/>
          <a:p>
            <a:r>
              <a:rPr lang="en-KE" b="1" dirty="0"/>
              <a:t>Reminder</a:t>
            </a:r>
          </a:p>
        </p:txBody>
      </p:sp>
      <p:graphicFrame>
        <p:nvGraphicFramePr>
          <p:cNvPr id="25" name="Content Placeholder 2">
            <a:extLst>
              <a:ext uri="{FF2B5EF4-FFF2-40B4-BE49-F238E27FC236}">
                <a16:creationId xmlns:a16="http://schemas.microsoft.com/office/drawing/2014/main" id="{3780C65B-E475-321F-888D-E466075B7CB7}"/>
              </a:ext>
            </a:extLst>
          </p:cNvPr>
          <p:cNvGraphicFramePr>
            <a:graphicFrameLocks noGrp="1"/>
          </p:cNvGraphicFramePr>
          <p:nvPr>
            <p:ph idx="1"/>
          </p:nvPr>
        </p:nvGraphicFramePr>
        <p:xfrm>
          <a:off x="628650" y="2378869"/>
          <a:ext cx="7886700" cy="3111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1461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DD9F2A-719B-5489-0DBE-063E6E3B3C70}"/>
              </a:ext>
            </a:extLst>
          </p:cNvPr>
          <p:cNvSpPr>
            <a:spLocks noGrp="1"/>
          </p:cNvSpPr>
          <p:nvPr>
            <p:ph type="title"/>
          </p:nvPr>
        </p:nvSpPr>
        <p:spPr>
          <a:xfrm>
            <a:off x="628650" y="631825"/>
            <a:ext cx="7886700" cy="1325563"/>
          </a:xfrm>
        </p:spPr>
        <p:txBody>
          <a:bodyPr>
            <a:normAutofit/>
          </a:bodyPr>
          <a:lstStyle/>
          <a:p>
            <a:pPr>
              <a:lnSpc>
                <a:spcPct val="90000"/>
              </a:lnSpc>
            </a:pPr>
            <a:r>
              <a:rPr lang="en-GB" b="1"/>
              <a:t>Using the ACC as a strategic platform</a:t>
            </a:r>
            <a:endParaRPr lang="en-GB" b="1" dirty="0"/>
          </a:p>
        </p:txBody>
      </p:sp>
      <p:sp>
        <p:nvSpPr>
          <p:cNvPr id="46" name="Content Placeholder 2">
            <a:extLst>
              <a:ext uri="{FF2B5EF4-FFF2-40B4-BE49-F238E27FC236}">
                <a16:creationId xmlns:a16="http://schemas.microsoft.com/office/drawing/2014/main" id="{44D13B95-1F35-4DC6-DF4C-8791CCFE7370}"/>
              </a:ext>
            </a:extLst>
          </p:cNvPr>
          <p:cNvSpPr>
            <a:spLocks noGrp="1"/>
          </p:cNvSpPr>
          <p:nvPr>
            <p:ph idx="1"/>
          </p:nvPr>
        </p:nvSpPr>
        <p:spPr>
          <a:xfrm>
            <a:off x="628650" y="2057400"/>
            <a:ext cx="7886700" cy="3871762"/>
          </a:xfrm>
        </p:spPr>
        <p:txBody>
          <a:bodyPr>
            <a:normAutofit/>
          </a:bodyPr>
          <a:lstStyle/>
          <a:p>
            <a:pPr>
              <a:lnSpc>
                <a:spcPct val="90000"/>
              </a:lnSpc>
            </a:pPr>
            <a:r>
              <a:rPr lang="en-GB" sz="1900" dirty="0">
                <a:latin typeface="Century Gothic" panose="020B0502020202020204" pitchFamily="34" charset="0"/>
                <a:ea typeface="Calibri" panose="020F0502020204030204" pitchFamily="34" charset="0"/>
                <a:cs typeface="Times New Roman" panose="02020603050405020304" pitchFamily="18" charset="0"/>
              </a:rPr>
              <a:t>The African Court Coalition is best placed to: </a:t>
            </a:r>
            <a:r>
              <a:rPr lang="en-GB" sz="1900" b="1" dirty="0">
                <a:latin typeface="Century Gothic" panose="020B0502020202020204" pitchFamily="34" charset="0"/>
                <a:ea typeface="Calibri" panose="020F0502020204030204" pitchFamily="34" charset="0"/>
                <a:cs typeface="Times New Roman" panose="02020603050405020304" pitchFamily="18" charset="0"/>
              </a:rPr>
              <a:t>Strengthen the effectiveness of the court to promote and protect human rights in Africa</a:t>
            </a:r>
          </a:p>
          <a:p>
            <a:pPr>
              <a:lnSpc>
                <a:spcPct val="90000"/>
              </a:lnSpc>
            </a:pPr>
            <a:r>
              <a:rPr lang="en-GB" sz="1900" dirty="0">
                <a:latin typeface="Century Gothic" panose="020B0502020202020204" pitchFamily="34" charset="0"/>
                <a:ea typeface="Calibri" panose="020F0502020204030204" pitchFamily="34" charset="0"/>
                <a:cs typeface="Times New Roman" panose="02020603050405020304" pitchFamily="18" charset="0"/>
              </a:rPr>
              <a:t>Support advocacy and lobbying for the ratification of the Protocol establishing the court</a:t>
            </a:r>
          </a:p>
          <a:p>
            <a:pPr>
              <a:lnSpc>
                <a:spcPct val="90000"/>
              </a:lnSpc>
            </a:pPr>
            <a:r>
              <a:rPr lang="en-GB" sz="1900" dirty="0">
                <a:latin typeface="Century Gothic" panose="020B0502020202020204" pitchFamily="34" charset="0"/>
                <a:ea typeface="Calibri" panose="020F0502020204030204" pitchFamily="34" charset="0"/>
                <a:cs typeface="Times New Roman" panose="02020603050405020304" pitchFamily="18" charset="0"/>
              </a:rPr>
              <a:t>Transparency in nomination and election of candidates to the African Court </a:t>
            </a:r>
          </a:p>
          <a:p>
            <a:pPr>
              <a:lnSpc>
                <a:spcPct val="90000"/>
              </a:lnSpc>
            </a:pPr>
            <a:r>
              <a:rPr lang="en-GB" sz="1900" dirty="0">
                <a:latin typeface="Century Gothic" panose="020B0502020202020204" pitchFamily="34" charset="0"/>
                <a:ea typeface="Calibri" panose="020F0502020204030204" pitchFamily="34" charset="0"/>
                <a:cs typeface="Times New Roman" panose="02020603050405020304" pitchFamily="18" charset="0"/>
              </a:rPr>
              <a:t>Promote direct access to the court for individuals, groups, NGOs</a:t>
            </a:r>
          </a:p>
          <a:p>
            <a:pPr>
              <a:lnSpc>
                <a:spcPct val="90000"/>
              </a:lnSpc>
            </a:pPr>
            <a:r>
              <a:rPr lang="en-GB" sz="1900" dirty="0">
                <a:latin typeface="Century Gothic" panose="020B0502020202020204" pitchFamily="34" charset="0"/>
                <a:ea typeface="Calibri" panose="020F0502020204030204" pitchFamily="34" charset="0"/>
                <a:cs typeface="Times New Roman" panose="02020603050405020304" pitchFamily="18" charset="0"/>
              </a:rPr>
              <a:t>Monitoring the developments in standards to ensure alignment with other regional &amp;  international standards</a:t>
            </a:r>
          </a:p>
          <a:p>
            <a:pPr>
              <a:lnSpc>
                <a:spcPct val="90000"/>
              </a:lnSpc>
            </a:pPr>
            <a:r>
              <a:rPr lang="en-GB" sz="1900" dirty="0">
                <a:latin typeface="Century Gothic" panose="020B0502020202020204" pitchFamily="34" charset="0"/>
                <a:ea typeface="Calibri" panose="020F0502020204030204" pitchFamily="34" charset="0"/>
                <a:cs typeface="Times New Roman" panose="02020603050405020304" pitchFamily="18" charset="0"/>
              </a:rPr>
              <a:t>Implementation of decisions from the court</a:t>
            </a:r>
          </a:p>
        </p:txBody>
      </p:sp>
    </p:spTree>
    <p:extLst>
      <p:ext uri="{BB962C8B-B14F-4D97-AF65-F5344CB8AC3E}">
        <p14:creationId xmlns:p14="http://schemas.microsoft.com/office/powerpoint/2010/main" val="3786222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B8406F-E7D9-331E-20DB-5A7208326940}"/>
              </a:ext>
            </a:extLst>
          </p:cNvPr>
          <p:cNvSpPr>
            <a:spLocks noGrp="1"/>
          </p:cNvSpPr>
          <p:nvPr>
            <p:ph type="title"/>
          </p:nvPr>
        </p:nvSpPr>
        <p:spPr>
          <a:xfrm>
            <a:off x="628650" y="631825"/>
            <a:ext cx="7886700" cy="1325563"/>
          </a:xfrm>
        </p:spPr>
        <p:txBody>
          <a:bodyPr>
            <a:normAutofit/>
          </a:bodyPr>
          <a:lstStyle/>
          <a:p>
            <a:pPr>
              <a:lnSpc>
                <a:spcPct val="90000"/>
              </a:lnSpc>
            </a:pPr>
            <a:r>
              <a:rPr lang="en-GB" sz="3700" b="1">
                <a:latin typeface="Century Gothic" panose="020B0502020202020204" pitchFamily="34" charset="0"/>
                <a:ea typeface="Calibri" panose="020F0502020204030204" pitchFamily="34" charset="0"/>
                <a:cs typeface="Times New Roman" panose="02020603050405020304" pitchFamily="18" charset="0"/>
              </a:rPr>
              <a:t>The ACC creates opportunity for</a:t>
            </a:r>
            <a:r>
              <a:rPr lang="en-GB" sz="3700">
                <a:latin typeface="Century Gothic" panose="020B0502020202020204" pitchFamily="34" charset="0"/>
                <a:ea typeface="Calibri" panose="020F0502020204030204" pitchFamily="34" charset="0"/>
                <a:cs typeface="Times New Roman" panose="02020603050405020304" pitchFamily="18" charset="0"/>
              </a:rPr>
              <a:t>: </a:t>
            </a:r>
            <a:br>
              <a:rPr lang="en-GB" sz="3700">
                <a:latin typeface="Century Gothic" panose="020B0502020202020204" pitchFamily="34" charset="0"/>
                <a:ea typeface="Calibri" panose="020F0502020204030204" pitchFamily="34" charset="0"/>
                <a:cs typeface="Times New Roman" panose="02020603050405020304" pitchFamily="18" charset="0"/>
              </a:rPr>
            </a:br>
            <a:endParaRPr lang="en-GB" sz="3700"/>
          </a:p>
        </p:txBody>
      </p:sp>
      <p:sp>
        <p:nvSpPr>
          <p:cNvPr id="3" name="Content Placeholder 2">
            <a:extLst>
              <a:ext uri="{FF2B5EF4-FFF2-40B4-BE49-F238E27FC236}">
                <a16:creationId xmlns:a16="http://schemas.microsoft.com/office/drawing/2014/main" id="{8FF5D2C3-8F7E-40FB-E412-4BDB6C7C31E4}"/>
              </a:ext>
            </a:extLst>
          </p:cNvPr>
          <p:cNvSpPr>
            <a:spLocks noGrp="1"/>
          </p:cNvSpPr>
          <p:nvPr>
            <p:ph idx="1"/>
          </p:nvPr>
        </p:nvSpPr>
        <p:spPr>
          <a:xfrm>
            <a:off x="628650" y="2057400"/>
            <a:ext cx="7886700" cy="3871762"/>
          </a:xfrm>
        </p:spPr>
        <p:txBody>
          <a:bodyPr>
            <a:normAutofit fontScale="92500" lnSpcReduction="10000"/>
          </a:bodyPr>
          <a:lstStyle/>
          <a:p>
            <a:endParaRPr lang="en-GB" sz="1900" dirty="0">
              <a:effectLst/>
              <a:latin typeface="Century Gothic" panose="020B0502020202020204" pitchFamily="34" charset="0"/>
              <a:ea typeface="Calibri" panose="020F0502020204030204" pitchFamily="34" charset="0"/>
              <a:cs typeface="Times New Roman" panose="02020603050405020304" pitchFamily="18" charset="0"/>
            </a:endParaRPr>
          </a:p>
          <a:p>
            <a:pPr lvl="1"/>
            <a:r>
              <a:rPr lang="en-GB" sz="1900" dirty="0">
                <a:latin typeface="Century Gothic" panose="020B0502020202020204" pitchFamily="34" charset="0"/>
                <a:ea typeface="Calibri" panose="020F0502020204030204" pitchFamily="34" charset="0"/>
                <a:cs typeface="Times New Roman" panose="02020603050405020304" pitchFamily="18" charset="0"/>
              </a:rPr>
              <a:t>Creation on an enabling environment for the effective functioning of the court</a:t>
            </a:r>
          </a:p>
          <a:p>
            <a:pPr marL="457200" lvl="1" indent="0">
              <a:buNone/>
            </a:pPr>
            <a:endParaRPr lang="en-GB" sz="1900" dirty="0">
              <a:latin typeface="Century Gothic" panose="020B0502020202020204" pitchFamily="34" charset="0"/>
              <a:ea typeface="Calibri" panose="020F0502020204030204" pitchFamily="34" charset="0"/>
              <a:cs typeface="Times New Roman" panose="02020603050405020304" pitchFamily="18" charset="0"/>
            </a:endParaRPr>
          </a:p>
          <a:p>
            <a:pPr lvl="1"/>
            <a:r>
              <a:rPr lang="en-GB" sz="1900" dirty="0">
                <a:latin typeface="Century Gothic" panose="020B0502020202020204" pitchFamily="34" charset="0"/>
                <a:ea typeface="Calibri" panose="020F0502020204030204" pitchFamily="34" charset="0"/>
                <a:cs typeface="Times New Roman" panose="02020603050405020304" pitchFamily="18" charset="0"/>
              </a:rPr>
              <a:t>Full participation of civil society in the nomination of judges</a:t>
            </a:r>
          </a:p>
          <a:p>
            <a:pPr marL="457200" lvl="1" indent="0">
              <a:buNone/>
            </a:pPr>
            <a:endParaRPr lang="en-GB" sz="1900" dirty="0">
              <a:latin typeface="Century Gothic" panose="020B0502020202020204" pitchFamily="34" charset="0"/>
              <a:ea typeface="Calibri" panose="020F0502020204030204" pitchFamily="34" charset="0"/>
              <a:cs typeface="Times New Roman" panose="02020603050405020304" pitchFamily="18" charset="0"/>
            </a:endParaRPr>
          </a:p>
          <a:p>
            <a:pPr lvl="1"/>
            <a:r>
              <a:rPr lang="en-GB" sz="1900" dirty="0">
                <a:latin typeface="Century Gothic" panose="020B0502020202020204" pitchFamily="34" charset="0"/>
                <a:ea typeface="Calibri" panose="020F0502020204030204" pitchFamily="34" charset="0"/>
                <a:cs typeface="Times New Roman" panose="02020603050405020304" pitchFamily="18" charset="0"/>
              </a:rPr>
              <a:t>Independence and impartiality of judges</a:t>
            </a:r>
          </a:p>
          <a:p>
            <a:pPr marL="342900" lvl="1" indent="0">
              <a:buNone/>
            </a:pPr>
            <a:endParaRPr lang="en-GB" sz="1900" dirty="0">
              <a:latin typeface="Century Gothic" panose="020B0502020202020204" pitchFamily="34" charset="0"/>
              <a:ea typeface="Calibri" panose="020F0502020204030204" pitchFamily="34" charset="0"/>
              <a:cs typeface="Times New Roman" panose="02020603050405020304" pitchFamily="18" charset="0"/>
            </a:endParaRPr>
          </a:p>
          <a:p>
            <a:pPr lvl="1"/>
            <a:r>
              <a:rPr lang="en-GB" sz="1900" dirty="0">
                <a:latin typeface="Century Gothic" panose="020B0502020202020204" pitchFamily="34" charset="0"/>
                <a:ea typeface="Calibri" panose="020F0502020204030204" pitchFamily="34" charset="0"/>
                <a:cs typeface="Times New Roman" panose="02020603050405020304" pitchFamily="18" charset="0"/>
              </a:rPr>
              <a:t>Cross-pollination of practices and knowledges across other judicial/quasi-judicial mechanisms in Africa</a:t>
            </a:r>
          </a:p>
          <a:p>
            <a:pPr marL="342900" lvl="1" indent="0">
              <a:buNone/>
            </a:pPr>
            <a:endParaRPr lang="en-GB" sz="1900" dirty="0">
              <a:latin typeface="Century Gothic" panose="020B0502020202020204" pitchFamily="34" charset="0"/>
              <a:ea typeface="Calibri" panose="020F0502020204030204" pitchFamily="34" charset="0"/>
              <a:cs typeface="Times New Roman" panose="02020603050405020304" pitchFamily="18" charset="0"/>
            </a:endParaRPr>
          </a:p>
          <a:p>
            <a:pPr lvl="1"/>
            <a:r>
              <a:rPr lang="en-GB" sz="1900" dirty="0">
                <a:latin typeface="Century Gothic" panose="020B0502020202020204" pitchFamily="34" charset="0"/>
                <a:ea typeface="Calibri" panose="020F0502020204030204" pitchFamily="34" charset="0"/>
                <a:cs typeface="Times New Roman" panose="02020603050405020304" pitchFamily="18" charset="0"/>
              </a:rPr>
              <a:t>CSOs and other actors input in process of developing rules of procedure that guarantee effectiveness of the court </a:t>
            </a:r>
          </a:p>
          <a:p>
            <a:endParaRPr lang="en-GB" sz="1900" dirty="0"/>
          </a:p>
        </p:txBody>
      </p:sp>
    </p:spTree>
    <p:extLst>
      <p:ext uri="{BB962C8B-B14F-4D97-AF65-F5344CB8AC3E}">
        <p14:creationId xmlns:p14="http://schemas.microsoft.com/office/powerpoint/2010/main" val="4060078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1C5365-B0B8-DB34-E751-06A7AE9ED881}"/>
              </a:ext>
            </a:extLst>
          </p:cNvPr>
          <p:cNvSpPr>
            <a:spLocks noGrp="1"/>
          </p:cNvSpPr>
          <p:nvPr>
            <p:ph type="title"/>
          </p:nvPr>
        </p:nvSpPr>
        <p:spPr>
          <a:xfrm>
            <a:off x="482601" y="1339851"/>
            <a:ext cx="3465438" cy="3425353"/>
          </a:xfrm>
        </p:spPr>
        <p:txBody>
          <a:bodyPr vert="horz" lIns="68580" tIns="34290" rIns="68580" bIns="34290" rtlCol="0" anchor="b">
            <a:normAutofit/>
          </a:bodyPr>
          <a:lstStyle/>
          <a:p>
            <a:pPr algn="l"/>
            <a:r>
              <a:rPr lang="en-US" sz="3600" b="1" i="1" dirty="0"/>
              <a:t>Engaging </a:t>
            </a:r>
            <a:br>
              <a:rPr lang="en-US" sz="3600" b="1" i="1" dirty="0"/>
            </a:br>
            <a:r>
              <a:rPr lang="en-US" sz="3600" b="1" i="1" dirty="0"/>
              <a:t>Africa’s Human Rights Mechanisms </a:t>
            </a:r>
          </a:p>
        </p:txBody>
      </p:sp>
      <p:pic>
        <p:nvPicPr>
          <p:cNvPr id="6" name="Picture 5">
            <a:extLst>
              <a:ext uri="{FF2B5EF4-FFF2-40B4-BE49-F238E27FC236}">
                <a16:creationId xmlns:a16="http://schemas.microsoft.com/office/drawing/2014/main" id="{54FC5B10-38DC-1159-D88F-D137F547073D}"/>
              </a:ext>
            </a:extLst>
          </p:cNvPr>
          <p:cNvPicPr>
            <a:picLocks noChangeAspect="1"/>
          </p:cNvPicPr>
          <p:nvPr/>
        </p:nvPicPr>
        <p:blipFill rotWithShape="1">
          <a:blip r:embed="rId2"/>
          <a:srcRect l="6471" r="6583"/>
          <a:stretch/>
        </p:blipFill>
        <p:spPr>
          <a:xfrm>
            <a:off x="4671912" y="857257"/>
            <a:ext cx="4472089"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11686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84F3F-7305-10C4-C9BA-35A6F12B6194}"/>
              </a:ext>
            </a:extLst>
          </p:cNvPr>
          <p:cNvSpPr>
            <a:spLocks noGrp="1"/>
          </p:cNvSpPr>
          <p:nvPr>
            <p:ph type="title"/>
          </p:nvPr>
        </p:nvSpPr>
        <p:spPr/>
        <p:txBody>
          <a:bodyPr/>
          <a:lstStyle/>
          <a:p>
            <a:pPr algn="ctr"/>
            <a:r>
              <a:rPr lang="en-KE" b="1" dirty="0"/>
              <a:t>Group Work: "Collective Action” </a:t>
            </a:r>
          </a:p>
        </p:txBody>
      </p:sp>
      <p:graphicFrame>
        <p:nvGraphicFramePr>
          <p:cNvPr id="13" name="Content Placeholder 2">
            <a:extLst>
              <a:ext uri="{FF2B5EF4-FFF2-40B4-BE49-F238E27FC236}">
                <a16:creationId xmlns:a16="http://schemas.microsoft.com/office/drawing/2014/main" id="{A6793CD9-9FE1-EE1D-6016-36DB59188705}"/>
              </a:ext>
            </a:extLst>
          </p:cNvPr>
          <p:cNvGraphicFramePr>
            <a:graphicFrameLocks noGrp="1"/>
          </p:cNvGraphicFramePr>
          <p:nvPr>
            <p:ph idx="1"/>
            <p:extLst>
              <p:ext uri="{D42A27DB-BD31-4B8C-83A1-F6EECF244321}">
                <p14:modId xmlns:p14="http://schemas.microsoft.com/office/powerpoint/2010/main" val="221116042"/>
              </p:ext>
            </p:extLst>
          </p:nvPr>
        </p:nvGraphicFramePr>
        <p:xfrm>
          <a:off x="449317" y="2125266"/>
          <a:ext cx="8442020" cy="3361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2080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6C3E12-41FF-B14D-A971-8FB853F8F0B1}"/>
              </a:ext>
            </a:extLst>
          </p:cNvPr>
          <p:cNvSpPr>
            <a:spLocks noGrp="1"/>
          </p:cNvSpPr>
          <p:nvPr>
            <p:ph type="body" sz="quarter" idx="4294967295"/>
          </p:nvPr>
        </p:nvSpPr>
        <p:spPr>
          <a:xfrm>
            <a:off x="717054" y="3094486"/>
            <a:ext cx="3394524" cy="669029"/>
          </a:xfrm>
        </p:spPr>
        <p:txBody>
          <a:bodyPr>
            <a:noAutofit/>
          </a:bodyPr>
          <a:lstStyle/>
          <a:p>
            <a:pPr marL="0" indent="0">
              <a:buNone/>
            </a:pPr>
            <a:r>
              <a:rPr lang="en-US" sz="2400" b="1" dirty="0">
                <a:cs typeface="Calibri" panose="020F0502020204030204" pitchFamily="34" charset="0"/>
              </a:rPr>
              <a:t>Health Break- 15 minutes </a:t>
            </a:r>
          </a:p>
          <a:p>
            <a:endParaRPr lang="en-KE" sz="2400" dirty="0"/>
          </a:p>
        </p:txBody>
      </p:sp>
      <p:pic>
        <p:nvPicPr>
          <p:cNvPr id="8" name="Picture 7">
            <a:extLst>
              <a:ext uri="{FF2B5EF4-FFF2-40B4-BE49-F238E27FC236}">
                <a16:creationId xmlns:a16="http://schemas.microsoft.com/office/drawing/2014/main" id="{4F574B14-622A-524D-B247-87B7091CC11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04254" y="2019301"/>
            <a:ext cx="4288826" cy="2819399"/>
          </a:xfrm>
          <a:prstGeom prst="rect">
            <a:avLst/>
          </a:prstGeom>
        </p:spPr>
      </p:pic>
    </p:spTree>
    <p:extLst>
      <p:ext uri="{BB962C8B-B14F-4D97-AF65-F5344CB8AC3E}">
        <p14:creationId xmlns:p14="http://schemas.microsoft.com/office/powerpoint/2010/main" val="547435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BEA33095-829E-CF01-084A-95B1158AAB6F}"/>
              </a:ext>
            </a:extLst>
          </p:cNvPr>
          <p:cNvSpPr>
            <a:spLocks noGrp="1"/>
          </p:cNvSpPr>
          <p:nvPr>
            <p:ph type="title"/>
          </p:nvPr>
        </p:nvSpPr>
        <p:spPr>
          <a:xfrm>
            <a:off x="628650" y="401221"/>
            <a:ext cx="7886700" cy="1348065"/>
          </a:xfrm>
        </p:spPr>
        <p:txBody>
          <a:bodyPr>
            <a:normAutofit/>
          </a:bodyPr>
          <a:lstStyle/>
          <a:p>
            <a:r>
              <a:rPr lang="en-KE" sz="4700" b="1" dirty="0">
                <a:solidFill>
                  <a:srgbClr val="FFFFFF"/>
                </a:solidFill>
              </a:rPr>
              <a:t>…African Court</a:t>
            </a:r>
          </a:p>
        </p:txBody>
      </p:sp>
      <p:sp>
        <p:nvSpPr>
          <p:cNvPr id="3" name="Content Placeholder 2">
            <a:extLst>
              <a:ext uri="{FF2B5EF4-FFF2-40B4-BE49-F238E27FC236}">
                <a16:creationId xmlns:a16="http://schemas.microsoft.com/office/drawing/2014/main" id="{65216FCA-5358-571F-5704-68949A33B4EC}"/>
              </a:ext>
            </a:extLst>
          </p:cNvPr>
          <p:cNvSpPr>
            <a:spLocks noGrp="1"/>
          </p:cNvSpPr>
          <p:nvPr>
            <p:ph idx="1"/>
          </p:nvPr>
        </p:nvSpPr>
        <p:spPr>
          <a:xfrm>
            <a:off x="628650" y="2586789"/>
            <a:ext cx="7886700" cy="3590174"/>
          </a:xfrm>
        </p:spPr>
        <p:txBody>
          <a:bodyPr>
            <a:normAutofit/>
          </a:bodyPr>
          <a:lstStyle/>
          <a:p>
            <a:pPr marL="0" indent="0">
              <a:buNone/>
            </a:pPr>
            <a:br>
              <a:rPr lang="en-US" sz="2000" dirty="0"/>
            </a:br>
            <a:r>
              <a:rPr lang="en-US" sz="2000" dirty="0"/>
              <a:t>ENTRY POINT:</a:t>
            </a:r>
            <a:br>
              <a:rPr lang="en-US" sz="2000" dirty="0"/>
            </a:br>
            <a:r>
              <a:rPr lang="en-US" sz="2000" dirty="0"/>
              <a:t>  </a:t>
            </a:r>
            <a:br>
              <a:rPr lang="en-US" sz="2000" dirty="0"/>
            </a:br>
            <a:r>
              <a:rPr lang="en-US" sz="2000" b="1" dirty="0"/>
              <a:t>STRATEGIC LITIGATION ON WOMEN’S RIGHTS CASES</a:t>
            </a:r>
            <a:endParaRPr lang="en-KE" sz="1900" dirty="0"/>
          </a:p>
        </p:txBody>
      </p:sp>
    </p:spTree>
    <p:extLst>
      <p:ext uri="{BB962C8B-B14F-4D97-AF65-F5344CB8AC3E}">
        <p14:creationId xmlns:p14="http://schemas.microsoft.com/office/powerpoint/2010/main" val="3554080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672678" y="255757"/>
            <a:ext cx="6597124" cy="4767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569C8"/>
                </a:solidFill>
                <a:latin typeface="+mj-lt"/>
                <a:ea typeface="+mj-ea"/>
                <a:cs typeface="ＭＳ Ｐゴシック" charset="0"/>
              </a:defRPr>
            </a:lvl1pPr>
            <a:lvl2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rgbClr val="0569C8"/>
                </a:solidFill>
                <a:latin typeface="Arial" charset="0"/>
                <a:ea typeface="ＭＳ Ｐゴシック" charset="0"/>
              </a:defRPr>
            </a:lvl6pPr>
            <a:lvl7pPr marL="914400" algn="l" rtl="0" fontAlgn="base">
              <a:spcBef>
                <a:spcPct val="0"/>
              </a:spcBef>
              <a:spcAft>
                <a:spcPct val="0"/>
              </a:spcAft>
              <a:defRPr sz="3200" b="1">
                <a:solidFill>
                  <a:srgbClr val="0569C8"/>
                </a:solidFill>
                <a:latin typeface="Arial" charset="0"/>
                <a:ea typeface="ＭＳ Ｐゴシック" charset="0"/>
              </a:defRPr>
            </a:lvl7pPr>
            <a:lvl8pPr marL="1371600" algn="l" rtl="0" fontAlgn="base">
              <a:spcBef>
                <a:spcPct val="0"/>
              </a:spcBef>
              <a:spcAft>
                <a:spcPct val="0"/>
              </a:spcAft>
              <a:defRPr sz="3200" b="1">
                <a:solidFill>
                  <a:srgbClr val="0569C8"/>
                </a:solidFill>
                <a:latin typeface="Arial" charset="0"/>
                <a:ea typeface="ＭＳ Ｐゴシック" charset="0"/>
              </a:defRPr>
            </a:lvl8pPr>
            <a:lvl9pPr marL="1828800" algn="l" rtl="0" fontAlgn="base">
              <a:spcBef>
                <a:spcPct val="0"/>
              </a:spcBef>
              <a:spcAft>
                <a:spcPct val="0"/>
              </a:spcAft>
              <a:defRPr sz="3200" b="1">
                <a:solidFill>
                  <a:srgbClr val="0569C8"/>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3600" b="0" kern="0" dirty="0">
                <a:solidFill>
                  <a:srgbClr val="000000"/>
                </a:solidFill>
                <a:latin typeface="Avenir LT Std 35 Light" panose="020B0402020203020204"/>
                <a:ea typeface="ＭＳ Ｐゴシック"/>
              </a:rPr>
              <a:t>What is strategic litigation?</a:t>
            </a:r>
            <a:r>
              <a:rPr lang="en-GB" sz="2800" b="0" kern="0" dirty="0">
                <a:solidFill>
                  <a:srgbClr val="000000"/>
                </a:solidFill>
                <a:latin typeface="Arial"/>
                <a:ea typeface="ＭＳ Ｐゴシック"/>
              </a:rPr>
              <a:t> </a:t>
            </a:r>
            <a:endParaRPr kumimoji="0" lang="fr-FR" sz="2800" b="0" i="0" u="none" strike="noStrike" kern="0" cap="none" spc="0" normalizeH="0" baseline="0" noProof="0" dirty="0">
              <a:ln>
                <a:noFill/>
              </a:ln>
              <a:solidFill>
                <a:srgbClr val="000000"/>
              </a:solidFill>
              <a:effectLst/>
              <a:uLnTx/>
              <a:uFillTx/>
              <a:latin typeface="Arial"/>
              <a:ea typeface="ＭＳ Ｐゴシック"/>
              <a:cs typeface="ＭＳ Ｐゴシック" charset="0"/>
            </a:endParaRPr>
          </a:p>
        </p:txBody>
      </p:sp>
      <p:sp>
        <p:nvSpPr>
          <p:cNvPr id="15" name="Rectangle 3"/>
          <p:cNvSpPr txBox="1">
            <a:spLocks noChangeArrowheads="1"/>
          </p:cNvSpPr>
          <p:nvPr/>
        </p:nvSpPr>
        <p:spPr bwMode="auto">
          <a:xfrm>
            <a:off x="757989" y="871537"/>
            <a:ext cx="7953945" cy="536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81000" indent="-381000" algn="l" rtl="0" eaLnBrk="0" fontAlgn="base" hangingPunct="0">
              <a:lnSpc>
                <a:spcPct val="90000"/>
              </a:lnSpc>
              <a:spcBef>
                <a:spcPct val="40000"/>
              </a:spcBef>
              <a:spcAft>
                <a:spcPct val="0"/>
              </a:spcAft>
              <a:buClr>
                <a:srgbClr val="0569C9"/>
              </a:buClr>
              <a:buSzPct val="175000"/>
              <a:buFont typeface="Wingdings" charset="0"/>
              <a:buBlip>
                <a:blip r:embed="rId4"/>
              </a:buBlip>
              <a:defRPr sz="2800">
                <a:solidFill>
                  <a:srgbClr val="808080"/>
                </a:solidFill>
                <a:latin typeface="+mn-lt"/>
                <a:ea typeface="+mn-ea"/>
                <a:cs typeface="ＭＳ Ｐゴシック" charset="0"/>
              </a:defRPr>
            </a:lvl1pPr>
            <a:lvl2pPr marL="1054100" indent="-285750" algn="l" rtl="0" eaLnBrk="0" fontAlgn="base" hangingPunct="0">
              <a:lnSpc>
                <a:spcPct val="90000"/>
              </a:lnSpc>
              <a:spcBef>
                <a:spcPct val="40000"/>
              </a:spcBef>
              <a:spcAft>
                <a:spcPct val="0"/>
              </a:spcAft>
              <a:buSzPct val="150000"/>
              <a:buBlip>
                <a:blip r:embed="rId5"/>
              </a:buBlip>
              <a:defRPr sz="2400">
                <a:solidFill>
                  <a:srgbClr val="808080"/>
                </a:solidFill>
                <a:latin typeface="+mn-lt"/>
                <a:ea typeface="+mn-ea"/>
              </a:defRPr>
            </a:lvl2pPr>
            <a:lvl3pPr marL="1473200" indent="-228600" algn="l" rtl="0" eaLnBrk="0" fontAlgn="base" hangingPunct="0">
              <a:lnSpc>
                <a:spcPct val="90000"/>
              </a:lnSpc>
              <a:spcBef>
                <a:spcPct val="40000"/>
              </a:spcBef>
              <a:spcAft>
                <a:spcPct val="0"/>
              </a:spcAft>
              <a:buClr>
                <a:srgbClr val="0569C9"/>
              </a:buClr>
              <a:buSzPct val="175000"/>
              <a:buFont typeface="Arial" charset="0"/>
              <a:buBlip>
                <a:blip r:embed="rId4"/>
              </a:buBlip>
              <a:defRPr sz="2000">
                <a:solidFill>
                  <a:srgbClr val="808080"/>
                </a:solidFill>
                <a:latin typeface="+mn-lt"/>
                <a:ea typeface="+mn-ea"/>
              </a:defRPr>
            </a:lvl3pPr>
            <a:lvl4pPr marL="1892300" indent="-228600" algn="l" rtl="0" eaLnBrk="0" fontAlgn="base" hangingPunct="0">
              <a:spcBef>
                <a:spcPct val="20000"/>
              </a:spcBef>
              <a:spcAft>
                <a:spcPct val="0"/>
              </a:spcAft>
              <a:buSzPct val="150000"/>
              <a:buBlip>
                <a:blip r:embed="rId5"/>
              </a:buBlip>
              <a:defRPr sz="2000">
                <a:solidFill>
                  <a:srgbClr val="808080"/>
                </a:solidFill>
                <a:latin typeface="+mn-lt"/>
                <a:ea typeface="+mn-ea"/>
              </a:defRPr>
            </a:lvl4pPr>
            <a:lvl5pPr marL="2311400" indent="-228600" algn="l" rtl="0" eaLnBrk="0" fontAlgn="base" hangingPunct="0">
              <a:spcBef>
                <a:spcPct val="20000"/>
              </a:spcBef>
              <a:spcAft>
                <a:spcPct val="0"/>
              </a:spcAft>
              <a:buBlip>
                <a:blip r:embed="rId4"/>
              </a:buBlip>
              <a:defRPr sz="2000">
                <a:solidFill>
                  <a:srgbClr val="808080"/>
                </a:solidFill>
                <a:latin typeface="+mn-lt"/>
                <a:ea typeface="+mn-ea"/>
              </a:defRPr>
            </a:lvl5pPr>
            <a:lvl6pPr marL="2768600" indent="-228600" algn="l" rtl="0" fontAlgn="base">
              <a:spcBef>
                <a:spcPct val="20000"/>
              </a:spcBef>
              <a:spcAft>
                <a:spcPct val="0"/>
              </a:spcAft>
              <a:buBlip>
                <a:blip r:embed="rId4"/>
              </a:buBlip>
              <a:defRPr sz="2000">
                <a:solidFill>
                  <a:srgbClr val="808080"/>
                </a:solidFill>
                <a:latin typeface="+mn-lt"/>
                <a:ea typeface="+mn-ea"/>
              </a:defRPr>
            </a:lvl6pPr>
            <a:lvl7pPr marL="3225800" indent="-228600" algn="l" rtl="0" fontAlgn="base">
              <a:spcBef>
                <a:spcPct val="20000"/>
              </a:spcBef>
              <a:spcAft>
                <a:spcPct val="0"/>
              </a:spcAft>
              <a:buBlip>
                <a:blip r:embed="rId4"/>
              </a:buBlip>
              <a:defRPr sz="2000">
                <a:solidFill>
                  <a:srgbClr val="808080"/>
                </a:solidFill>
                <a:latin typeface="+mn-lt"/>
                <a:ea typeface="+mn-ea"/>
              </a:defRPr>
            </a:lvl7pPr>
            <a:lvl8pPr marL="3683000" indent="-228600" algn="l" rtl="0" fontAlgn="base">
              <a:spcBef>
                <a:spcPct val="20000"/>
              </a:spcBef>
              <a:spcAft>
                <a:spcPct val="0"/>
              </a:spcAft>
              <a:buBlip>
                <a:blip r:embed="rId4"/>
              </a:buBlip>
              <a:defRPr sz="2000">
                <a:solidFill>
                  <a:srgbClr val="808080"/>
                </a:solidFill>
                <a:latin typeface="+mn-lt"/>
                <a:ea typeface="+mn-ea"/>
              </a:defRPr>
            </a:lvl8pPr>
            <a:lvl9pPr marL="4140200" indent="-228600" algn="l" rtl="0" fontAlgn="base">
              <a:spcBef>
                <a:spcPct val="20000"/>
              </a:spcBef>
              <a:spcAft>
                <a:spcPct val="0"/>
              </a:spcAft>
              <a:buBlip>
                <a:blip r:embed="rId4"/>
              </a:buBlip>
              <a:defRPr sz="2000">
                <a:solidFill>
                  <a:srgbClr val="808080"/>
                </a:solidFill>
                <a:latin typeface="+mn-lt"/>
                <a:ea typeface="+mn-ea"/>
              </a:defRPr>
            </a:lvl9pPr>
          </a:lstStyle>
          <a:p>
            <a:pPr marL="0" marR="0" lvl="0" indent="0" algn="just" defTabSz="914400" rtl="0" eaLnBrk="1" fontAlgn="base" latinLnBrk="0" hangingPunct="1">
              <a:lnSpc>
                <a:spcPct val="90000"/>
              </a:lnSpc>
              <a:spcBef>
                <a:spcPct val="40000"/>
              </a:spcBef>
              <a:spcAft>
                <a:spcPct val="0"/>
              </a:spcAft>
              <a:buClr>
                <a:schemeClr val="bg1">
                  <a:lumMod val="50000"/>
                </a:schemeClr>
              </a:buClr>
              <a:buSzPct val="175000"/>
              <a:buNone/>
              <a:tabLst/>
              <a:defRPr/>
            </a:pPr>
            <a:endParaRPr kumimoji="0" lang="en-US" sz="1800" b="0" i="0" strike="noStrike" kern="0" cap="none" spc="0" normalizeH="0" noProof="0" dirty="0">
              <a:ln>
                <a:noFill/>
              </a:ln>
              <a:solidFill>
                <a:srgbClr val="49791E"/>
              </a:solidFill>
              <a:uLnTx/>
              <a:uFillTx/>
              <a:latin typeface="Avenir LT Std 35 Light" panose="020B0402020203020204"/>
              <a:ea typeface="ＭＳ Ｐゴシック"/>
            </a:endParaRPr>
          </a:p>
          <a:p>
            <a:pPr marL="0" marR="0" lvl="0" indent="0" algn="just" defTabSz="914400" rtl="0" eaLnBrk="1" fontAlgn="base" latinLnBrk="0" hangingPunct="1">
              <a:lnSpc>
                <a:spcPct val="90000"/>
              </a:lnSpc>
              <a:spcBef>
                <a:spcPct val="40000"/>
              </a:spcBef>
              <a:spcAft>
                <a:spcPct val="0"/>
              </a:spcAft>
              <a:buClr>
                <a:schemeClr val="bg1">
                  <a:lumMod val="50000"/>
                </a:schemeClr>
              </a:buClr>
              <a:buSzPct val="175000"/>
              <a:buNone/>
              <a:tabLst/>
              <a:defRPr/>
            </a:pPr>
            <a:endParaRPr lang="en-US" sz="1800" kern="0" dirty="0">
              <a:solidFill>
                <a:srgbClr val="49791E"/>
              </a:solidFill>
              <a:latin typeface="Avenir LT Std 35 Light" panose="020B0402020203020204"/>
              <a:ea typeface="ＭＳ Ｐゴシック"/>
            </a:endParaRPr>
          </a:p>
          <a:p>
            <a:pPr marL="0" marR="0" lvl="0" indent="0" algn="just" defTabSz="914400" rtl="0" eaLnBrk="1" fontAlgn="base" latinLnBrk="0" hangingPunct="1">
              <a:lnSpc>
                <a:spcPct val="90000"/>
              </a:lnSpc>
              <a:spcBef>
                <a:spcPct val="40000"/>
              </a:spcBef>
              <a:spcAft>
                <a:spcPct val="0"/>
              </a:spcAft>
              <a:buClr>
                <a:schemeClr val="bg1">
                  <a:lumMod val="50000"/>
                </a:schemeClr>
              </a:buClr>
              <a:buSzPct val="175000"/>
              <a:buNone/>
              <a:tabLst/>
              <a:defRPr/>
            </a:pPr>
            <a:endParaRPr kumimoji="0" lang="en-US" sz="1800" b="0" i="0" strike="noStrike" kern="0" cap="none" spc="0" normalizeH="0" noProof="0" dirty="0">
              <a:ln>
                <a:noFill/>
              </a:ln>
              <a:solidFill>
                <a:srgbClr val="49791E"/>
              </a:solidFill>
              <a:uLnTx/>
              <a:uFillTx/>
              <a:latin typeface="Avenir LT Std 35 Light" panose="020B0402020203020204"/>
              <a:ea typeface="ＭＳ Ｐゴシック"/>
            </a:endParaRPr>
          </a:p>
          <a:p>
            <a:pPr marL="0" marR="0" lvl="0" indent="0" algn="just" defTabSz="914400" rtl="0" eaLnBrk="1" fontAlgn="base" latinLnBrk="0" hangingPunct="1">
              <a:lnSpc>
                <a:spcPct val="90000"/>
              </a:lnSpc>
              <a:spcBef>
                <a:spcPct val="40000"/>
              </a:spcBef>
              <a:spcAft>
                <a:spcPct val="0"/>
              </a:spcAft>
              <a:buClr>
                <a:schemeClr val="bg1">
                  <a:lumMod val="50000"/>
                </a:schemeClr>
              </a:buClr>
              <a:buSzPct val="175000"/>
              <a:buNone/>
              <a:tabLst/>
              <a:defRPr/>
            </a:pPr>
            <a:endParaRPr lang="en-US" sz="1800" kern="0" dirty="0">
              <a:solidFill>
                <a:srgbClr val="49791E"/>
              </a:solidFill>
              <a:latin typeface="Avenir LT Std 35 Light" panose="020B0402020203020204"/>
              <a:ea typeface="ＭＳ Ｐゴシック"/>
            </a:endParaRPr>
          </a:p>
          <a:p>
            <a:pPr marL="0" marR="0" lvl="0" indent="0" algn="just" defTabSz="914400" rtl="0" eaLnBrk="1" fontAlgn="base" latinLnBrk="0" hangingPunct="1">
              <a:lnSpc>
                <a:spcPct val="90000"/>
              </a:lnSpc>
              <a:spcBef>
                <a:spcPct val="40000"/>
              </a:spcBef>
              <a:spcAft>
                <a:spcPct val="0"/>
              </a:spcAft>
              <a:buClr>
                <a:schemeClr val="bg1">
                  <a:lumMod val="50000"/>
                </a:schemeClr>
              </a:buClr>
              <a:buSzPct val="175000"/>
              <a:buNone/>
              <a:tabLst/>
              <a:defRPr/>
            </a:pPr>
            <a:endParaRPr lang="en-US" sz="1800" kern="0" dirty="0">
              <a:solidFill>
                <a:srgbClr val="49791E"/>
              </a:solidFill>
              <a:latin typeface="Avenir LT Std 35 Light" panose="020B0402020203020204"/>
              <a:ea typeface="ＭＳ Ｐゴシック"/>
            </a:endParaRPr>
          </a:p>
          <a:p>
            <a:pPr marL="0" marR="0" lvl="0" indent="0" algn="just" defTabSz="914400" rtl="0" eaLnBrk="1" fontAlgn="base" latinLnBrk="0" hangingPunct="1">
              <a:lnSpc>
                <a:spcPct val="90000"/>
              </a:lnSpc>
              <a:spcBef>
                <a:spcPct val="40000"/>
              </a:spcBef>
              <a:spcAft>
                <a:spcPct val="0"/>
              </a:spcAft>
              <a:buClr>
                <a:schemeClr val="bg1">
                  <a:lumMod val="50000"/>
                </a:schemeClr>
              </a:buClr>
              <a:buSzPct val="175000"/>
              <a:buNone/>
              <a:tabLst/>
              <a:defRPr/>
            </a:pPr>
            <a:r>
              <a:rPr kumimoji="0" lang="en-US" sz="2400" b="0" i="0" strike="noStrike" kern="0" cap="none" spc="0" normalizeH="0" noProof="0" dirty="0">
                <a:ln>
                  <a:noFill/>
                </a:ln>
                <a:solidFill>
                  <a:srgbClr val="49791E"/>
                </a:solidFill>
                <a:uLnTx/>
                <a:uFillTx/>
                <a:latin typeface="Avenir LT Std 35 Light" panose="020B0402020203020204"/>
                <a:ea typeface="ＭＳ Ｐゴシック"/>
              </a:rPr>
              <a:t>Synonyms:</a:t>
            </a:r>
          </a:p>
          <a:p>
            <a:pPr marR="0" lvl="0" algn="just" defTabSz="914400" rtl="0" eaLnBrk="1" fontAlgn="base" latinLnBrk="0" hangingPunct="1">
              <a:lnSpc>
                <a:spcPct val="90000"/>
              </a:lnSpc>
              <a:spcBef>
                <a:spcPct val="40000"/>
              </a:spcBef>
              <a:spcAft>
                <a:spcPct val="0"/>
              </a:spcAft>
              <a:buClr>
                <a:schemeClr val="bg1">
                  <a:lumMod val="50000"/>
                </a:schemeClr>
              </a:buClr>
              <a:buSzPct val="175000"/>
              <a:buFont typeface="Wingdings" panose="05000000000000000000" pitchFamily="2" charset="2"/>
              <a:buChar char="§"/>
              <a:tabLst/>
              <a:defRPr/>
            </a:pPr>
            <a:r>
              <a:rPr kumimoji="0" lang="en-US" sz="2400" b="0" i="0" strike="noStrike" kern="0" cap="none" spc="0" normalizeH="0" noProof="0" dirty="0">
                <a:ln>
                  <a:noFill/>
                </a:ln>
                <a:solidFill>
                  <a:schemeClr val="tx1"/>
                </a:solidFill>
                <a:uLnTx/>
                <a:uFillTx/>
                <a:latin typeface="Avenir LT Std 35 Light" panose="020B0402020203020204"/>
                <a:ea typeface="ＭＳ Ｐゴシック"/>
              </a:rPr>
              <a:t>Sometimes referred to as ‘public interest litigation’ or ‘impact litigation’ or ‘strategic human rights litigation</a:t>
            </a:r>
            <a:r>
              <a:rPr kumimoji="0" lang="en-US" sz="2400" b="0" i="0" strike="noStrike" kern="0" cap="none" spc="0" normalizeH="0" noProof="0" dirty="0">
                <a:ln>
                  <a:noFill/>
                </a:ln>
                <a:solidFill>
                  <a:srgbClr val="808080"/>
                </a:solidFill>
                <a:uLnTx/>
                <a:uFillTx/>
                <a:latin typeface="Avenir LT Std 35 Light" panose="020B0402020203020204"/>
                <a:ea typeface="ＭＳ Ｐゴシック"/>
              </a:rPr>
              <a:t>.’</a:t>
            </a:r>
          </a:p>
        </p:txBody>
      </p:sp>
    </p:spTree>
    <p:extLst>
      <p:ext uri="{BB962C8B-B14F-4D97-AF65-F5344CB8AC3E}">
        <p14:creationId xmlns:p14="http://schemas.microsoft.com/office/powerpoint/2010/main" val="4202305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672678" y="255757"/>
            <a:ext cx="6597124" cy="4767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569C8"/>
                </a:solidFill>
                <a:latin typeface="+mj-lt"/>
                <a:ea typeface="+mj-ea"/>
                <a:cs typeface="ＭＳ Ｐゴシック" charset="0"/>
              </a:defRPr>
            </a:lvl1pPr>
            <a:lvl2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rgbClr val="0569C8"/>
                </a:solidFill>
                <a:latin typeface="Arial" charset="0"/>
                <a:ea typeface="ＭＳ Ｐゴシック" charset="0"/>
              </a:defRPr>
            </a:lvl6pPr>
            <a:lvl7pPr marL="914400" algn="l" rtl="0" fontAlgn="base">
              <a:spcBef>
                <a:spcPct val="0"/>
              </a:spcBef>
              <a:spcAft>
                <a:spcPct val="0"/>
              </a:spcAft>
              <a:defRPr sz="3200" b="1">
                <a:solidFill>
                  <a:srgbClr val="0569C8"/>
                </a:solidFill>
                <a:latin typeface="Arial" charset="0"/>
                <a:ea typeface="ＭＳ Ｐゴシック" charset="0"/>
              </a:defRPr>
            </a:lvl7pPr>
            <a:lvl8pPr marL="1371600" algn="l" rtl="0" fontAlgn="base">
              <a:spcBef>
                <a:spcPct val="0"/>
              </a:spcBef>
              <a:spcAft>
                <a:spcPct val="0"/>
              </a:spcAft>
              <a:defRPr sz="3200" b="1">
                <a:solidFill>
                  <a:srgbClr val="0569C8"/>
                </a:solidFill>
                <a:latin typeface="Arial" charset="0"/>
                <a:ea typeface="ＭＳ Ｐゴシック" charset="0"/>
              </a:defRPr>
            </a:lvl8pPr>
            <a:lvl9pPr marL="1828800" algn="l" rtl="0" fontAlgn="base">
              <a:spcBef>
                <a:spcPct val="0"/>
              </a:spcBef>
              <a:spcAft>
                <a:spcPct val="0"/>
              </a:spcAft>
              <a:defRPr sz="3200" b="1">
                <a:solidFill>
                  <a:srgbClr val="0569C8"/>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3600" b="0" kern="0" dirty="0">
                <a:solidFill>
                  <a:srgbClr val="000000"/>
                </a:solidFill>
                <a:latin typeface="Avenir LT Std 35 Light" panose="020B0402020203020204"/>
                <a:ea typeface="ＭＳ Ｐゴシック"/>
              </a:rPr>
              <a:t>What is strategic litigation?</a:t>
            </a:r>
            <a:r>
              <a:rPr lang="en-GB" sz="2800" b="0" kern="0" dirty="0">
                <a:solidFill>
                  <a:srgbClr val="000000"/>
                </a:solidFill>
                <a:latin typeface="Arial"/>
                <a:ea typeface="ＭＳ Ｐゴシック"/>
              </a:rPr>
              <a:t> </a:t>
            </a:r>
            <a:endParaRPr kumimoji="0" lang="fr-FR" sz="2800" b="0" i="0" u="none" strike="noStrike" kern="0" cap="none" spc="0" normalizeH="0" baseline="0" noProof="0" dirty="0">
              <a:ln>
                <a:noFill/>
              </a:ln>
              <a:solidFill>
                <a:srgbClr val="000000"/>
              </a:solidFill>
              <a:effectLst/>
              <a:uLnTx/>
              <a:uFillTx/>
              <a:latin typeface="Arial"/>
              <a:ea typeface="ＭＳ Ｐゴシック"/>
              <a:cs typeface="ＭＳ Ｐゴシック" charset="0"/>
            </a:endParaRPr>
          </a:p>
        </p:txBody>
      </p:sp>
      <p:sp>
        <p:nvSpPr>
          <p:cNvPr id="15" name="Rectangle 3"/>
          <p:cNvSpPr txBox="1">
            <a:spLocks noChangeArrowheads="1"/>
          </p:cNvSpPr>
          <p:nvPr/>
        </p:nvSpPr>
        <p:spPr bwMode="auto">
          <a:xfrm>
            <a:off x="757989" y="871537"/>
            <a:ext cx="7953945" cy="5360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1000" indent="-381000" algn="l" rtl="0" eaLnBrk="0" fontAlgn="base" hangingPunct="0">
              <a:lnSpc>
                <a:spcPct val="90000"/>
              </a:lnSpc>
              <a:spcBef>
                <a:spcPct val="40000"/>
              </a:spcBef>
              <a:spcAft>
                <a:spcPct val="0"/>
              </a:spcAft>
              <a:buClr>
                <a:srgbClr val="0569C9"/>
              </a:buClr>
              <a:buSzPct val="175000"/>
              <a:buFont typeface="Wingdings" charset="0"/>
              <a:buBlip>
                <a:blip r:embed="rId4"/>
              </a:buBlip>
              <a:defRPr sz="2800">
                <a:solidFill>
                  <a:srgbClr val="808080"/>
                </a:solidFill>
                <a:latin typeface="+mn-lt"/>
                <a:ea typeface="+mn-ea"/>
                <a:cs typeface="ＭＳ Ｐゴシック" charset="0"/>
              </a:defRPr>
            </a:lvl1pPr>
            <a:lvl2pPr marL="1054100" indent="-285750" algn="l" rtl="0" eaLnBrk="0" fontAlgn="base" hangingPunct="0">
              <a:lnSpc>
                <a:spcPct val="90000"/>
              </a:lnSpc>
              <a:spcBef>
                <a:spcPct val="40000"/>
              </a:spcBef>
              <a:spcAft>
                <a:spcPct val="0"/>
              </a:spcAft>
              <a:buSzPct val="150000"/>
              <a:buBlip>
                <a:blip r:embed="rId5"/>
              </a:buBlip>
              <a:defRPr sz="2400">
                <a:solidFill>
                  <a:srgbClr val="808080"/>
                </a:solidFill>
                <a:latin typeface="+mn-lt"/>
                <a:ea typeface="+mn-ea"/>
              </a:defRPr>
            </a:lvl2pPr>
            <a:lvl3pPr marL="1473200" indent="-228600" algn="l" rtl="0" eaLnBrk="0" fontAlgn="base" hangingPunct="0">
              <a:lnSpc>
                <a:spcPct val="90000"/>
              </a:lnSpc>
              <a:spcBef>
                <a:spcPct val="40000"/>
              </a:spcBef>
              <a:spcAft>
                <a:spcPct val="0"/>
              </a:spcAft>
              <a:buClr>
                <a:srgbClr val="0569C9"/>
              </a:buClr>
              <a:buSzPct val="175000"/>
              <a:buFont typeface="Arial" charset="0"/>
              <a:buBlip>
                <a:blip r:embed="rId4"/>
              </a:buBlip>
              <a:defRPr sz="2000">
                <a:solidFill>
                  <a:srgbClr val="808080"/>
                </a:solidFill>
                <a:latin typeface="+mn-lt"/>
                <a:ea typeface="+mn-ea"/>
              </a:defRPr>
            </a:lvl3pPr>
            <a:lvl4pPr marL="1892300" indent="-228600" algn="l" rtl="0" eaLnBrk="0" fontAlgn="base" hangingPunct="0">
              <a:spcBef>
                <a:spcPct val="20000"/>
              </a:spcBef>
              <a:spcAft>
                <a:spcPct val="0"/>
              </a:spcAft>
              <a:buSzPct val="150000"/>
              <a:buBlip>
                <a:blip r:embed="rId5"/>
              </a:buBlip>
              <a:defRPr sz="2000">
                <a:solidFill>
                  <a:srgbClr val="808080"/>
                </a:solidFill>
                <a:latin typeface="+mn-lt"/>
                <a:ea typeface="+mn-ea"/>
              </a:defRPr>
            </a:lvl4pPr>
            <a:lvl5pPr marL="2311400" indent="-228600" algn="l" rtl="0" eaLnBrk="0" fontAlgn="base" hangingPunct="0">
              <a:spcBef>
                <a:spcPct val="20000"/>
              </a:spcBef>
              <a:spcAft>
                <a:spcPct val="0"/>
              </a:spcAft>
              <a:buBlip>
                <a:blip r:embed="rId4"/>
              </a:buBlip>
              <a:defRPr sz="2000">
                <a:solidFill>
                  <a:srgbClr val="808080"/>
                </a:solidFill>
                <a:latin typeface="+mn-lt"/>
                <a:ea typeface="+mn-ea"/>
              </a:defRPr>
            </a:lvl5pPr>
            <a:lvl6pPr marL="2768600" indent="-228600" algn="l" rtl="0" fontAlgn="base">
              <a:spcBef>
                <a:spcPct val="20000"/>
              </a:spcBef>
              <a:spcAft>
                <a:spcPct val="0"/>
              </a:spcAft>
              <a:buBlip>
                <a:blip r:embed="rId4"/>
              </a:buBlip>
              <a:defRPr sz="2000">
                <a:solidFill>
                  <a:srgbClr val="808080"/>
                </a:solidFill>
                <a:latin typeface="+mn-lt"/>
                <a:ea typeface="+mn-ea"/>
              </a:defRPr>
            </a:lvl6pPr>
            <a:lvl7pPr marL="3225800" indent="-228600" algn="l" rtl="0" fontAlgn="base">
              <a:spcBef>
                <a:spcPct val="20000"/>
              </a:spcBef>
              <a:spcAft>
                <a:spcPct val="0"/>
              </a:spcAft>
              <a:buBlip>
                <a:blip r:embed="rId4"/>
              </a:buBlip>
              <a:defRPr sz="2000">
                <a:solidFill>
                  <a:srgbClr val="808080"/>
                </a:solidFill>
                <a:latin typeface="+mn-lt"/>
                <a:ea typeface="+mn-ea"/>
              </a:defRPr>
            </a:lvl7pPr>
            <a:lvl8pPr marL="3683000" indent="-228600" algn="l" rtl="0" fontAlgn="base">
              <a:spcBef>
                <a:spcPct val="20000"/>
              </a:spcBef>
              <a:spcAft>
                <a:spcPct val="0"/>
              </a:spcAft>
              <a:buBlip>
                <a:blip r:embed="rId4"/>
              </a:buBlip>
              <a:defRPr sz="2000">
                <a:solidFill>
                  <a:srgbClr val="808080"/>
                </a:solidFill>
                <a:latin typeface="+mn-lt"/>
                <a:ea typeface="+mn-ea"/>
              </a:defRPr>
            </a:lvl8pPr>
            <a:lvl9pPr marL="4140200" indent="-228600" algn="l" rtl="0" fontAlgn="base">
              <a:spcBef>
                <a:spcPct val="20000"/>
              </a:spcBef>
              <a:spcAft>
                <a:spcPct val="0"/>
              </a:spcAft>
              <a:buBlip>
                <a:blip r:embed="rId4"/>
              </a:buBlip>
              <a:defRPr sz="2000">
                <a:solidFill>
                  <a:srgbClr val="808080"/>
                </a:solidFill>
                <a:latin typeface="+mn-lt"/>
                <a:ea typeface="+mn-ea"/>
              </a:defRPr>
            </a:lvl9pPr>
          </a:lstStyle>
          <a:p>
            <a:pPr marL="0" marR="0" lvl="0" indent="0" algn="just" defTabSz="914400" rtl="0" eaLnBrk="1" fontAlgn="base" latinLnBrk="0" hangingPunct="1">
              <a:lnSpc>
                <a:spcPct val="90000"/>
              </a:lnSpc>
              <a:spcBef>
                <a:spcPct val="40000"/>
              </a:spcBef>
              <a:spcAft>
                <a:spcPct val="0"/>
              </a:spcAft>
              <a:buClr>
                <a:schemeClr val="bg1">
                  <a:lumMod val="50000"/>
                </a:schemeClr>
              </a:buClr>
              <a:buSzPct val="175000"/>
              <a:buNone/>
              <a:tabLst/>
              <a:defRPr/>
            </a:pPr>
            <a:endParaRPr kumimoji="0" lang="en-US" sz="1800" b="0" i="0" strike="noStrike" kern="0" cap="none" spc="0" normalizeH="0" noProof="0" dirty="0">
              <a:ln>
                <a:noFill/>
              </a:ln>
              <a:solidFill>
                <a:srgbClr val="49791E"/>
              </a:solidFill>
              <a:uLnTx/>
              <a:uFillTx/>
              <a:latin typeface="Avenir LT Std 35 Light" panose="020B0402020203020204"/>
              <a:ea typeface="ＭＳ Ｐゴシック"/>
            </a:endParaRPr>
          </a:p>
          <a:p>
            <a:pPr marL="0" marR="0" lvl="0" indent="0" algn="just" defTabSz="914400" rtl="0" eaLnBrk="1" fontAlgn="base" latinLnBrk="0" hangingPunct="1">
              <a:lnSpc>
                <a:spcPct val="90000"/>
              </a:lnSpc>
              <a:spcBef>
                <a:spcPct val="40000"/>
              </a:spcBef>
              <a:spcAft>
                <a:spcPct val="0"/>
              </a:spcAft>
              <a:buClr>
                <a:schemeClr val="bg1">
                  <a:lumMod val="50000"/>
                </a:schemeClr>
              </a:buClr>
              <a:buSzPct val="175000"/>
              <a:buNone/>
              <a:tabLst/>
              <a:defRPr/>
            </a:pPr>
            <a:endParaRPr lang="en-US" sz="1800" kern="0" dirty="0">
              <a:solidFill>
                <a:srgbClr val="49791E"/>
              </a:solidFill>
              <a:latin typeface="Avenir LT Std 35 Light" panose="020B0402020203020204"/>
              <a:ea typeface="ＭＳ Ｐゴシック"/>
            </a:endParaRPr>
          </a:p>
          <a:p>
            <a:pPr marL="0" marR="0" lvl="0" indent="0" algn="just" defTabSz="914400" rtl="0" eaLnBrk="1" fontAlgn="base" latinLnBrk="0" hangingPunct="1">
              <a:lnSpc>
                <a:spcPct val="90000"/>
              </a:lnSpc>
              <a:spcBef>
                <a:spcPct val="40000"/>
              </a:spcBef>
              <a:spcAft>
                <a:spcPct val="0"/>
              </a:spcAft>
              <a:buClr>
                <a:schemeClr val="bg1">
                  <a:lumMod val="50000"/>
                </a:schemeClr>
              </a:buClr>
              <a:buSzPct val="175000"/>
              <a:buNone/>
              <a:tabLst/>
              <a:defRPr/>
            </a:pPr>
            <a:endParaRPr kumimoji="0" lang="en-US" sz="1800" b="0" i="0" strike="noStrike" kern="0" cap="none" spc="0" normalizeH="0" noProof="0" dirty="0">
              <a:ln>
                <a:noFill/>
              </a:ln>
              <a:solidFill>
                <a:srgbClr val="49791E"/>
              </a:solidFill>
              <a:uLnTx/>
              <a:uFillTx/>
              <a:latin typeface="Avenir LT Std 35 Light" panose="020B0402020203020204"/>
              <a:ea typeface="ＭＳ Ｐゴシック"/>
            </a:endParaRPr>
          </a:p>
          <a:p>
            <a:pPr marL="0" marR="0" lvl="0" indent="0" algn="just" defTabSz="914400" rtl="0" eaLnBrk="1" fontAlgn="base" latinLnBrk="0" hangingPunct="1">
              <a:lnSpc>
                <a:spcPct val="90000"/>
              </a:lnSpc>
              <a:spcBef>
                <a:spcPct val="40000"/>
              </a:spcBef>
              <a:spcAft>
                <a:spcPct val="0"/>
              </a:spcAft>
              <a:buClr>
                <a:schemeClr val="bg1">
                  <a:lumMod val="50000"/>
                </a:schemeClr>
              </a:buClr>
              <a:buSzPct val="175000"/>
              <a:buNone/>
              <a:tabLst/>
              <a:defRPr/>
            </a:pPr>
            <a:endParaRPr lang="en-US" sz="1800" kern="0" dirty="0">
              <a:solidFill>
                <a:srgbClr val="49791E"/>
              </a:solidFill>
              <a:latin typeface="Avenir LT Std 35 Light" panose="020B0402020203020204"/>
              <a:ea typeface="ＭＳ Ｐゴシック"/>
            </a:endParaRPr>
          </a:p>
          <a:p>
            <a:pPr marL="0" marR="0" lvl="0" indent="0" algn="just" defTabSz="914400" rtl="0" eaLnBrk="1" fontAlgn="base" latinLnBrk="0" hangingPunct="1">
              <a:lnSpc>
                <a:spcPct val="90000"/>
              </a:lnSpc>
              <a:spcBef>
                <a:spcPct val="40000"/>
              </a:spcBef>
              <a:spcAft>
                <a:spcPct val="0"/>
              </a:spcAft>
              <a:buClr>
                <a:schemeClr val="bg1">
                  <a:lumMod val="50000"/>
                </a:schemeClr>
              </a:buClr>
              <a:buSzPct val="175000"/>
              <a:buNone/>
              <a:tabLst/>
              <a:defRPr/>
            </a:pPr>
            <a:endParaRPr lang="en-US" sz="1800" kern="0" dirty="0">
              <a:solidFill>
                <a:srgbClr val="49791E"/>
              </a:solidFill>
              <a:latin typeface="Avenir LT Std 35 Light" panose="020B0402020203020204"/>
              <a:ea typeface="ＭＳ Ｐゴシック"/>
            </a:endParaRPr>
          </a:p>
          <a:p>
            <a:pPr marL="0" marR="0" lvl="0" indent="0" algn="just" defTabSz="914400" rtl="0" eaLnBrk="1" fontAlgn="base" latinLnBrk="0" hangingPunct="1">
              <a:lnSpc>
                <a:spcPct val="90000"/>
              </a:lnSpc>
              <a:spcBef>
                <a:spcPct val="40000"/>
              </a:spcBef>
              <a:spcAft>
                <a:spcPct val="0"/>
              </a:spcAft>
              <a:buClr>
                <a:schemeClr val="bg1">
                  <a:lumMod val="50000"/>
                </a:schemeClr>
              </a:buClr>
              <a:buSzPct val="175000"/>
              <a:buNone/>
              <a:tabLst/>
              <a:defRPr/>
            </a:pPr>
            <a:r>
              <a:rPr kumimoji="0" lang="en-US" sz="2400" b="0" i="0" strike="noStrike" kern="0" cap="none" spc="0" normalizeH="0" noProof="0" dirty="0">
                <a:ln>
                  <a:noFill/>
                </a:ln>
                <a:solidFill>
                  <a:srgbClr val="49791E"/>
                </a:solidFill>
                <a:uLnTx/>
                <a:uFillTx/>
                <a:latin typeface="Avenir LT Std 35 Light" panose="020B0402020203020204"/>
                <a:ea typeface="ＭＳ Ｐゴシック"/>
              </a:rPr>
              <a:t>Synonyms:</a:t>
            </a:r>
          </a:p>
          <a:p>
            <a:pPr marR="0" lvl="0" algn="just" defTabSz="914400" rtl="0" eaLnBrk="1" fontAlgn="base" latinLnBrk="0" hangingPunct="1">
              <a:lnSpc>
                <a:spcPct val="90000"/>
              </a:lnSpc>
              <a:spcBef>
                <a:spcPct val="40000"/>
              </a:spcBef>
              <a:spcAft>
                <a:spcPct val="0"/>
              </a:spcAft>
              <a:buClr>
                <a:schemeClr val="bg1">
                  <a:lumMod val="50000"/>
                </a:schemeClr>
              </a:buClr>
              <a:buSzPct val="175000"/>
              <a:buFont typeface="Wingdings" panose="05000000000000000000" pitchFamily="2" charset="2"/>
              <a:buChar char="§"/>
              <a:tabLst/>
              <a:defRPr/>
            </a:pPr>
            <a:r>
              <a:rPr kumimoji="0" lang="en-US" sz="2400" b="0" i="0" strike="noStrike" kern="0" cap="none" spc="0" normalizeH="0" noProof="0" dirty="0">
                <a:ln>
                  <a:noFill/>
                </a:ln>
                <a:solidFill>
                  <a:schemeClr val="tx1"/>
                </a:solidFill>
                <a:uLnTx/>
                <a:uFillTx/>
                <a:latin typeface="Avenir LT Std 35 Light" panose="020B0402020203020204"/>
                <a:ea typeface="ＭＳ Ｐゴシック"/>
              </a:rPr>
              <a:t>Sometimes referred to as ‘public interest litigation’ or ‘impact litigation’ or ‘strategic human rights litigation</a:t>
            </a:r>
            <a:r>
              <a:rPr kumimoji="0" lang="en-US" sz="2400" b="0" i="0" strike="noStrike" kern="0" cap="none" spc="0" normalizeH="0" noProof="0" dirty="0">
                <a:ln>
                  <a:noFill/>
                </a:ln>
                <a:solidFill>
                  <a:srgbClr val="808080"/>
                </a:solidFill>
                <a:uLnTx/>
                <a:uFillTx/>
                <a:latin typeface="Avenir LT Std 35 Light" panose="020B0402020203020204"/>
                <a:ea typeface="ＭＳ Ｐゴシック"/>
              </a:rPr>
              <a:t>.’</a:t>
            </a:r>
          </a:p>
        </p:txBody>
      </p:sp>
    </p:spTree>
    <p:extLst>
      <p:ext uri="{BB962C8B-B14F-4D97-AF65-F5344CB8AC3E}">
        <p14:creationId xmlns:p14="http://schemas.microsoft.com/office/powerpoint/2010/main" val="2210342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672678" y="255757"/>
            <a:ext cx="6597124" cy="4767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569C8"/>
                </a:solidFill>
                <a:latin typeface="+mj-lt"/>
                <a:ea typeface="+mj-ea"/>
                <a:cs typeface="ＭＳ Ｐゴシック" charset="0"/>
              </a:defRPr>
            </a:lvl1pPr>
            <a:lvl2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rgbClr val="0569C8"/>
                </a:solidFill>
                <a:latin typeface="Arial" charset="0"/>
                <a:ea typeface="ＭＳ Ｐゴシック" charset="0"/>
              </a:defRPr>
            </a:lvl6pPr>
            <a:lvl7pPr marL="914400" algn="l" rtl="0" fontAlgn="base">
              <a:spcBef>
                <a:spcPct val="0"/>
              </a:spcBef>
              <a:spcAft>
                <a:spcPct val="0"/>
              </a:spcAft>
              <a:defRPr sz="3200" b="1">
                <a:solidFill>
                  <a:srgbClr val="0569C8"/>
                </a:solidFill>
                <a:latin typeface="Arial" charset="0"/>
                <a:ea typeface="ＭＳ Ｐゴシック" charset="0"/>
              </a:defRPr>
            </a:lvl7pPr>
            <a:lvl8pPr marL="1371600" algn="l" rtl="0" fontAlgn="base">
              <a:spcBef>
                <a:spcPct val="0"/>
              </a:spcBef>
              <a:spcAft>
                <a:spcPct val="0"/>
              </a:spcAft>
              <a:defRPr sz="3200" b="1">
                <a:solidFill>
                  <a:srgbClr val="0569C8"/>
                </a:solidFill>
                <a:latin typeface="Arial" charset="0"/>
                <a:ea typeface="ＭＳ Ｐゴシック" charset="0"/>
              </a:defRPr>
            </a:lvl8pPr>
            <a:lvl9pPr marL="1828800" algn="l" rtl="0" fontAlgn="base">
              <a:spcBef>
                <a:spcPct val="0"/>
              </a:spcBef>
              <a:spcAft>
                <a:spcPct val="0"/>
              </a:spcAft>
              <a:defRPr sz="3200" b="1">
                <a:solidFill>
                  <a:srgbClr val="0569C8"/>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3600" b="0" kern="0" dirty="0">
                <a:solidFill>
                  <a:srgbClr val="000000"/>
                </a:solidFill>
                <a:latin typeface="Avenir LT Std 35 Light" panose="020B0402020203020204"/>
                <a:ea typeface="ＭＳ Ｐゴシック"/>
              </a:rPr>
              <a:t>What is strategic litigation?</a:t>
            </a:r>
            <a:r>
              <a:rPr lang="en-GB" sz="2800" b="0" kern="0" dirty="0">
                <a:solidFill>
                  <a:srgbClr val="000000"/>
                </a:solidFill>
                <a:latin typeface="Arial"/>
                <a:ea typeface="ＭＳ Ｐゴシック"/>
              </a:rPr>
              <a:t> </a:t>
            </a:r>
            <a:endParaRPr kumimoji="0" lang="fr-FR" sz="2800" b="0" i="0" u="none" strike="noStrike" kern="0" cap="none" spc="0" normalizeH="0" baseline="0" noProof="0" dirty="0">
              <a:ln>
                <a:noFill/>
              </a:ln>
              <a:solidFill>
                <a:srgbClr val="000000"/>
              </a:solidFill>
              <a:effectLst/>
              <a:uLnTx/>
              <a:uFillTx/>
              <a:latin typeface="Arial"/>
              <a:ea typeface="ＭＳ Ｐゴシック"/>
              <a:cs typeface="ＭＳ Ｐゴシック" charset="0"/>
            </a:endParaRPr>
          </a:p>
        </p:txBody>
      </p:sp>
      <p:sp>
        <p:nvSpPr>
          <p:cNvPr id="15" name="Rectangle 3"/>
          <p:cNvSpPr txBox="1">
            <a:spLocks noChangeArrowheads="1"/>
          </p:cNvSpPr>
          <p:nvPr/>
        </p:nvSpPr>
        <p:spPr bwMode="auto">
          <a:xfrm>
            <a:off x="757989" y="871537"/>
            <a:ext cx="7953945" cy="536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81000" indent="-381000" algn="l" rtl="0" eaLnBrk="0" fontAlgn="base" hangingPunct="0">
              <a:lnSpc>
                <a:spcPct val="90000"/>
              </a:lnSpc>
              <a:spcBef>
                <a:spcPct val="40000"/>
              </a:spcBef>
              <a:spcAft>
                <a:spcPct val="0"/>
              </a:spcAft>
              <a:buClr>
                <a:srgbClr val="0569C9"/>
              </a:buClr>
              <a:buSzPct val="175000"/>
              <a:buFont typeface="Wingdings" charset="0"/>
              <a:buBlip>
                <a:blip r:embed="rId4"/>
              </a:buBlip>
              <a:defRPr sz="2800">
                <a:solidFill>
                  <a:srgbClr val="808080"/>
                </a:solidFill>
                <a:latin typeface="+mn-lt"/>
                <a:ea typeface="+mn-ea"/>
                <a:cs typeface="ＭＳ Ｐゴシック" charset="0"/>
              </a:defRPr>
            </a:lvl1pPr>
            <a:lvl2pPr marL="1054100" indent="-285750" algn="l" rtl="0" eaLnBrk="0" fontAlgn="base" hangingPunct="0">
              <a:lnSpc>
                <a:spcPct val="90000"/>
              </a:lnSpc>
              <a:spcBef>
                <a:spcPct val="40000"/>
              </a:spcBef>
              <a:spcAft>
                <a:spcPct val="0"/>
              </a:spcAft>
              <a:buSzPct val="150000"/>
              <a:buBlip>
                <a:blip r:embed="rId5"/>
              </a:buBlip>
              <a:defRPr sz="2400">
                <a:solidFill>
                  <a:srgbClr val="808080"/>
                </a:solidFill>
                <a:latin typeface="+mn-lt"/>
                <a:ea typeface="+mn-ea"/>
              </a:defRPr>
            </a:lvl2pPr>
            <a:lvl3pPr marL="1473200" indent="-228600" algn="l" rtl="0" eaLnBrk="0" fontAlgn="base" hangingPunct="0">
              <a:lnSpc>
                <a:spcPct val="90000"/>
              </a:lnSpc>
              <a:spcBef>
                <a:spcPct val="40000"/>
              </a:spcBef>
              <a:spcAft>
                <a:spcPct val="0"/>
              </a:spcAft>
              <a:buClr>
                <a:srgbClr val="0569C9"/>
              </a:buClr>
              <a:buSzPct val="175000"/>
              <a:buFont typeface="Arial" charset="0"/>
              <a:buBlip>
                <a:blip r:embed="rId4"/>
              </a:buBlip>
              <a:defRPr sz="2000">
                <a:solidFill>
                  <a:srgbClr val="808080"/>
                </a:solidFill>
                <a:latin typeface="+mn-lt"/>
                <a:ea typeface="+mn-ea"/>
              </a:defRPr>
            </a:lvl3pPr>
            <a:lvl4pPr marL="1892300" indent="-228600" algn="l" rtl="0" eaLnBrk="0" fontAlgn="base" hangingPunct="0">
              <a:spcBef>
                <a:spcPct val="20000"/>
              </a:spcBef>
              <a:spcAft>
                <a:spcPct val="0"/>
              </a:spcAft>
              <a:buSzPct val="150000"/>
              <a:buBlip>
                <a:blip r:embed="rId5"/>
              </a:buBlip>
              <a:defRPr sz="2000">
                <a:solidFill>
                  <a:srgbClr val="808080"/>
                </a:solidFill>
                <a:latin typeface="+mn-lt"/>
                <a:ea typeface="+mn-ea"/>
              </a:defRPr>
            </a:lvl4pPr>
            <a:lvl5pPr marL="2311400" indent="-228600" algn="l" rtl="0" eaLnBrk="0" fontAlgn="base" hangingPunct="0">
              <a:spcBef>
                <a:spcPct val="20000"/>
              </a:spcBef>
              <a:spcAft>
                <a:spcPct val="0"/>
              </a:spcAft>
              <a:buBlip>
                <a:blip r:embed="rId4"/>
              </a:buBlip>
              <a:defRPr sz="2000">
                <a:solidFill>
                  <a:srgbClr val="808080"/>
                </a:solidFill>
                <a:latin typeface="+mn-lt"/>
                <a:ea typeface="+mn-ea"/>
              </a:defRPr>
            </a:lvl5pPr>
            <a:lvl6pPr marL="2768600" indent="-228600" algn="l" rtl="0" fontAlgn="base">
              <a:spcBef>
                <a:spcPct val="20000"/>
              </a:spcBef>
              <a:spcAft>
                <a:spcPct val="0"/>
              </a:spcAft>
              <a:buBlip>
                <a:blip r:embed="rId4"/>
              </a:buBlip>
              <a:defRPr sz="2000">
                <a:solidFill>
                  <a:srgbClr val="808080"/>
                </a:solidFill>
                <a:latin typeface="+mn-lt"/>
                <a:ea typeface="+mn-ea"/>
              </a:defRPr>
            </a:lvl6pPr>
            <a:lvl7pPr marL="3225800" indent="-228600" algn="l" rtl="0" fontAlgn="base">
              <a:spcBef>
                <a:spcPct val="20000"/>
              </a:spcBef>
              <a:spcAft>
                <a:spcPct val="0"/>
              </a:spcAft>
              <a:buBlip>
                <a:blip r:embed="rId4"/>
              </a:buBlip>
              <a:defRPr sz="2000">
                <a:solidFill>
                  <a:srgbClr val="808080"/>
                </a:solidFill>
                <a:latin typeface="+mn-lt"/>
                <a:ea typeface="+mn-ea"/>
              </a:defRPr>
            </a:lvl7pPr>
            <a:lvl8pPr marL="3683000" indent="-228600" algn="l" rtl="0" fontAlgn="base">
              <a:spcBef>
                <a:spcPct val="20000"/>
              </a:spcBef>
              <a:spcAft>
                <a:spcPct val="0"/>
              </a:spcAft>
              <a:buBlip>
                <a:blip r:embed="rId4"/>
              </a:buBlip>
              <a:defRPr sz="2000">
                <a:solidFill>
                  <a:srgbClr val="808080"/>
                </a:solidFill>
                <a:latin typeface="+mn-lt"/>
                <a:ea typeface="+mn-ea"/>
              </a:defRPr>
            </a:lvl8pPr>
            <a:lvl9pPr marL="4140200" indent="-228600" algn="l" rtl="0" fontAlgn="base">
              <a:spcBef>
                <a:spcPct val="20000"/>
              </a:spcBef>
              <a:spcAft>
                <a:spcPct val="0"/>
              </a:spcAft>
              <a:buBlip>
                <a:blip r:embed="rId4"/>
              </a:buBlip>
              <a:defRPr sz="2000">
                <a:solidFill>
                  <a:srgbClr val="808080"/>
                </a:solidFill>
                <a:latin typeface="+mn-lt"/>
                <a:ea typeface="+mn-ea"/>
              </a:defRPr>
            </a:lvl9pPr>
          </a:lstStyle>
          <a:p>
            <a:pPr marL="0" marR="0" lvl="0" indent="0" algn="just" defTabSz="914400" rtl="0" eaLnBrk="1" fontAlgn="base" latinLnBrk="0" hangingPunct="1">
              <a:lnSpc>
                <a:spcPct val="90000"/>
              </a:lnSpc>
              <a:spcBef>
                <a:spcPct val="40000"/>
              </a:spcBef>
              <a:spcAft>
                <a:spcPct val="0"/>
              </a:spcAft>
              <a:buClr>
                <a:schemeClr val="bg1">
                  <a:lumMod val="50000"/>
                </a:schemeClr>
              </a:buClr>
              <a:buSzPct val="175000"/>
              <a:buNone/>
              <a:tabLst/>
              <a:defRPr/>
            </a:pPr>
            <a:endParaRPr kumimoji="0" lang="en-US" sz="1800" b="0" i="0" strike="noStrike" kern="0" cap="none" spc="0" normalizeH="0" noProof="0" dirty="0">
              <a:ln>
                <a:noFill/>
              </a:ln>
              <a:solidFill>
                <a:srgbClr val="49791E"/>
              </a:solidFill>
              <a:uLnTx/>
              <a:uFillTx/>
              <a:latin typeface="Avenir LT Std 35 Light" panose="020B0402020203020204"/>
              <a:ea typeface="ＭＳ Ｐゴシック"/>
            </a:endParaRPr>
          </a:p>
          <a:p>
            <a:pPr marL="0" marR="0" lvl="0" indent="0" algn="just" defTabSz="914400" rtl="0" eaLnBrk="1" fontAlgn="base" latinLnBrk="0" hangingPunct="1">
              <a:lnSpc>
                <a:spcPct val="90000"/>
              </a:lnSpc>
              <a:spcBef>
                <a:spcPct val="40000"/>
              </a:spcBef>
              <a:spcAft>
                <a:spcPct val="0"/>
              </a:spcAft>
              <a:buClr>
                <a:schemeClr val="bg1">
                  <a:lumMod val="50000"/>
                </a:schemeClr>
              </a:buClr>
              <a:buSzPct val="175000"/>
              <a:buNone/>
              <a:tabLst/>
              <a:defRPr/>
            </a:pPr>
            <a:endParaRPr lang="en-US" sz="1800" kern="0" dirty="0">
              <a:solidFill>
                <a:srgbClr val="49791E"/>
              </a:solidFill>
              <a:latin typeface="Avenir LT Std 35 Light" panose="020B0402020203020204"/>
              <a:ea typeface="ＭＳ Ｐゴシック"/>
            </a:endParaRPr>
          </a:p>
          <a:p>
            <a:pPr marL="0" marR="0" lvl="0" indent="0" algn="just" defTabSz="914400" rtl="0" eaLnBrk="1" fontAlgn="base" latinLnBrk="0" hangingPunct="1">
              <a:lnSpc>
                <a:spcPct val="90000"/>
              </a:lnSpc>
              <a:spcBef>
                <a:spcPct val="40000"/>
              </a:spcBef>
              <a:spcAft>
                <a:spcPct val="0"/>
              </a:spcAft>
              <a:buClr>
                <a:schemeClr val="bg1">
                  <a:lumMod val="50000"/>
                </a:schemeClr>
              </a:buClr>
              <a:buSzPct val="175000"/>
              <a:buNone/>
              <a:tabLst/>
              <a:defRPr/>
            </a:pPr>
            <a:endParaRPr kumimoji="0" lang="en-US" sz="1800" b="0" i="0" strike="noStrike" kern="0" cap="none" spc="0" normalizeH="0" noProof="0" dirty="0">
              <a:ln>
                <a:noFill/>
              </a:ln>
              <a:solidFill>
                <a:srgbClr val="49791E"/>
              </a:solidFill>
              <a:uLnTx/>
              <a:uFillTx/>
              <a:latin typeface="Avenir LT Std 35 Light" panose="020B0402020203020204"/>
              <a:ea typeface="ＭＳ Ｐゴシック"/>
            </a:endParaRPr>
          </a:p>
          <a:p>
            <a:pPr marL="0" marR="0" lvl="0" indent="0" algn="just" defTabSz="914400" rtl="0" eaLnBrk="1" fontAlgn="base" latinLnBrk="0" hangingPunct="1">
              <a:lnSpc>
                <a:spcPct val="90000"/>
              </a:lnSpc>
              <a:spcBef>
                <a:spcPct val="40000"/>
              </a:spcBef>
              <a:spcAft>
                <a:spcPct val="0"/>
              </a:spcAft>
              <a:buClr>
                <a:schemeClr val="bg1">
                  <a:lumMod val="50000"/>
                </a:schemeClr>
              </a:buClr>
              <a:buSzPct val="175000"/>
              <a:buNone/>
              <a:tabLst/>
              <a:defRPr/>
            </a:pPr>
            <a:endParaRPr lang="en-US" sz="1800" kern="0" dirty="0">
              <a:solidFill>
                <a:srgbClr val="49791E"/>
              </a:solidFill>
              <a:latin typeface="Avenir LT Std 35 Light" panose="020B0402020203020204"/>
              <a:ea typeface="ＭＳ Ｐゴシック"/>
            </a:endParaRPr>
          </a:p>
          <a:p>
            <a:pPr marL="0" marR="0" lvl="0" indent="0" algn="just" defTabSz="914400" rtl="0" eaLnBrk="1" fontAlgn="base" latinLnBrk="0" hangingPunct="1">
              <a:lnSpc>
                <a:spcPct val="90000"/>
              </a:lnSpc>
              <a:spcBef>
                <a:spcPct val="40000"/>
              </a:spcBef>
              <a:spcAft>
                <a:spcPct val="0"/>
              </a:spcAft>
              <a:buClr>
                <a:schemeClr val="bg1">
                  <a:lumMod val="50000"/>
                </a:schemeClr>
              </a:buClr>
              <a:buSzPct val="175000"/>
              <a:buNone/>
              <a:tabLst/>
              <a:defRPr/>
            </a:pPr>
            <a:endParaRPr lang="en-US" sz="1800" kern="0" dirty="0">
              <a:solidFill>
                <a:srgbClr val="49791E"/>
              </a:solidFill>
              <a:latin typeface="Avenir LT Std 35 Light" panose="020B0402020203020204"/>
              <a:ea typeface="ＭＳ Ｐゴシック"/>
            </a:endParaRPr>
          </a:p>
          <a:p>
            <a:pPr marL="0" marR="0" lvl="0" indent="0" algn="just" defTabSz="914400" rtl="0" eaLnBrk="1" fontAlgn="base" latinLnBrk="0" hangingPunct="1">
              <a:lnSpc>
                <a:spcPct val="90000"/>
              </a:lnSpc>
              <a:spcBef>
                <a:spcPct val="40000"/>
              </a:spcBef>
              <a:spcAft>
                <a:spcPct val="0"/>
              </a:spcAft>
              <a:buClr>
                <a:schemeClr val="bg1">
                  <a:lumMod val="50000"/>
                </a:schemeClr>
              </a:buClr>
              <a:buSzPct val="175000"/>
              <a:buNone/>
              <a:tabLst/>
              <a:defRPr/>
            </a:pPr>
            <a:r>
              <a:rPr kumimoji="0" lang="en-US" sz="2400" b="0" i="0" strike="noStrike" kern="0" cap="none" spc="0" normalizeH="0" noProof="0" dirty="0">
                <a:ln>
                  <a:noFill/>
                </a:ln>
                <a:solidFill>
                  <a:srgbClr val="49791E"/>
                </a:solidFill>
                <a:uLnTx/>
                <a:uFillTx/>
                <a:latin typeface="Avenir LT Std 35 Light" panose="020B0402020203020204"/>
                <a:ea typeface="ＭＳ Ｐゴシック"/>
              </a:rPr>
              <a:t>Synonyms:</a:t>
            </a:r>
          </a:p>
          <a:p>
            <a:pPr marR="0" lvl="0" algn="just" defTabSz="914400" rtl="0" eaLnBrk="1" fontAlgn="base" latinLnBrk="0" hangingPunct="1">
              <a:lnSpc>
                <a:spcPct val="90000"/>
              </a:lnSpc>
              <a:spcBef>
                <a:spcPct val="40000"/>
              </a:spcBef>
              <a:spcAft>
                <a:spcPct val="0"/>
              </a:spcAft>
              <a:buClr>
                <a:schemeClr val="bg1">
                  <a:lumMod val="50000"/>
                </a:schemeClr>
              </a:buClr>
              <a:buSzPct val="175000"/>
              <a:buFont typeface="Wingdings" panose="05000000000000000000" pitchFamily="2" charset="2"/>
              <a:buChar char="§"/>
              <a:tabLst/>
              <a:defRPr/>
            </a:pPr>
            <a:r>
              <a:rPr kumimoji="0" lang="en-US" sz="2400" b="0" i="0" strike="noStrike" kern="0" cap="none" spc="0" normalizeH="0" noProof="0" dirty="0">
                <a:ln>
                  <a:noFill/>
                </a:ln>
                <a:solidFill>
                  <a:schemeClr val="tx1"/>
                </a:solidFill>
                <a:uLnTx/>
                <a:uFillTx/>
                <a:latin typeface="Avenir LT Std 35 Light" panose="020B0402020203020204"/>
                <a:ea typeface="ＭＳ Ｐゴシック"/>
              </a:rPr>
              <a:t>Sometimes referred to as ‘public interest litigation’ or ‘impact litigation’ or ‘strategic human rights litigation</a:t>
            </a:r>
            <a:r>
              <a:rPr kumimoji="0" lang="en-US" sz="2400" b="0" i="0" strike="noStrike" kern="0" cap="none" spc="0" normalizeH="0" noProof="0" dirty="0">
                <a:ln>
                  <a:noFill/>
                </a:ln>
                <a:solidFill>
                  <a:srgbClr val="808080"/>
                </a:solidFill>
                <a:uLnTx/>
                <a:uFillTx/>
                <a:latin typeface="Avenir LT Std 35 Light" panose="020B0402020203020204"/>
                <a:ea typeface="ＭＳ Ｐゴシック"/>
              </a:rPr>
              <a:t>.’</a:t>
            </a:r>
          </a:p>
        </p:txBody>
      </p:sp>
    </p:spTree>
    <p:extLst>
      <p:ext uri="{BB962C8B-B14F-4D97-AF65-F5344CB8AC3E}">
        <p14:creationId xmlns:p14="http://schemas.microsoft.com/office/powerpoint/2010/main" val="3310211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672678" y="255757"/>
            <a:ext cx="6597124" cy="4767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569C8"/>
                </a:solidFill>
                <a:latin typeface="+mj-lt"/>
                <a:ea typeface="+mj-ea"/>
                <a:cs typeface="ＭＳ Ｐゴシック" charset="0"/>
              </a:defRPr>
            </a:lvl1pPr>
            <a:lvl2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rgbClr val="0569C8"/>
                </a:solidFill>
                <a:latin typeface="Arial" charset="0"/>
                <a:ea typeface="ＭＳ Ｐゴシック" charset="0"/>
              </a:defRPr>
            </a:lvl6pPr>
            <a:lvl7pPr marL="914400" algn="l" rtl="0" fontAlgn="base">
              <a:spcBef>
                <a:spcPct val="0"/>
              </a:spcBef>
              <a:spcAft>
                <a:spcPct val="0"/>
              </a:spcAft>
              <a:defRPr sz="3200" b="1">
                <a:solidFill>
                  <a:srgbClr val="0569C8"/>
                </a:solidFill>
                <a:latin typeface="Arial" charset="0"/>
                <a:ea typeface="ＭＳ Ｐゴシック" charset="0"/>
              </a:defRPr>
            </a:lvl7pPr>
            <a:lvl8pPr marL="1371600" algn="l" rtl="0" fontAlgn="base">
              <a:spcBef>
                <a:spcPct val="0"/>
              </a:spcBef>
              <a:spcAft>
                <a:spcPct val="0"/>
              </a:spcAft>
              <a:defRPr sz="3200" b="1">
                <a:solidFill>
                  <a:srgbClr val="0569C8"/>
                </a:solidFill>
                <a:latin typeface="Arial" charset="0"/>
                <a:ea typeface="ＭＳ Ｐゴシック" charset="0"/>
              </a:defRPr>
            </a:lvl8pPr>
            <a:lvl9pPr marL="1828800" algn="l" rtl="0" fontAlgn="base">
              <a:spcBef>
                <a:spcPct val="0"/>
              </a:spcBef>
              <a:spcAft>
                <a:spcPct val="0"/>
              </a:spcAft>
              <a:defRPr sz="3200" b="1">
                <a:solidFill>
                  <a:srgbClr val="0569C8"/>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3600" b="0" kern="0" dirty="0">
                <a:solidFill>
                  <a:srgbClr val="000000"/>
                </a:solidFill>
                <a:latin typeface="Avenir LT Std 35 Light" panose="020B0402020203020204"/>
                <a:ea typeface="ＭＳ Ｐゴシック"/>
              </a:rPr>
              <a:t>What is strategic litigation?</a:t>
            </a:r>
            <a:r>
              <a:rPr lang="en-GB" sz="2800" b="0" kern="0" dirty="0">
                <a:solidFill>
                  <a:srgbClr val="000000"/>
                </a:solidFill>
                <a:latin typeface="Arial"/>
                <a:ea typeface="ＭＳ Ｐゴシック"/>
              </a:rPr>
              <a:t> </a:t>
            </a:r>
            <a:endParaRPr kumimoji="0" lang="fr-FR" sz="2800" b="0" i="0" u="none" strike="noStrike" kern="0" cap="none" spc="0" normalizeH="0" baseline="0" noProof="0" dirty="0">
              <a:ln>
                <a:noFill/>
              </a:ln>
              <a:solidFill>
                <a:srgbClr val="000000"/>
              </a:solidFill>
              <a:effectLst/>
              <a:uLnTx/>
              <a:uFillTx/>
              <a:latin typeface="Arial"/>
              <a:ea typeface="ＭＳ Ｐゴシック"/>
              <a:cs typeface="ＭＳ Ｐゴシック" charset="0"/>
            </a:endParaRPr>
          </a:p>
        </p:txBody>
      </p:sp>
      <p:sp>
        <p:nvSpPr>
          <p:cNvPr id="15" name="Rectangle 3"/>
          <p:cNvSpPr txBox="1">
            <a:spLocks noChangeArrowheads="1"/>
          </p:cNvSpPr>
          <p:nvPr/>
        </p:nvSpPr>
        <p:spPr bwMode="auto">
          <a:xfrm>
            <a:off x="878305" y="871537"/>
            <a:ext cx="7833629" cy="536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81000" indent="-381000" algn="l" rtl="0" eaLnBrk="0" fontAlgn="base" hangingPunct="0">
              <a:lnSpc>
                <a:spcPct val="90000"/>
              </a:lnSpc>
              <a:spcBef>
                <a:spcPct val="40000"/>
              </a:spcBef>
              <a:spcAft>
                <a:spcPct val="0"/>
              </a:spcAft>
              <a:buClr>
                <a:srgbClr val="0569C9"/>
              </a:buClr>
              <a:buSzPct val="175000"/>
              <a:buFont typeface="Wingdings" charset="0"/>
              <a:buBlip>
                <a:blip r:embed="rId4"/>
              </a:buBlip>
              <a:defRPr sz="2800">
                <a:solidFill>
                  <a:srgbClr val="808080"/>
                </a:solidFill>
                <a:latin typeface="+mn-lt"/>
                <a:ea typeface="+mn-ea"/>
                <a:cs typeface="ＭＳ Ｐゴシック" charset="0"/>
              </a:defRPr>
            </a:lvl1pPr>
            <a:lvl2pPr marL="1054100" indent="-285750" algn="l" rtl="0" eaLnBrk="0" fontAlgn="base" hangingPunct="0">
              <a:lnSpc>
                <a:spcPct val="90000"/>
              </a:lnSpc>
              <a:spcBef>
                <a:spcPct val="40000"/>
              </a:spcBef>
              <a:spcAft>
                <a:spcPct val="0"/>
              </a:spcAft>
              <a:buSzPct val="150000"/>
              <a:buBlip>
                <a:blip r:embed="rId5"/>
              </a:buBlip>
              <a:defRPr sz="2400">
                <a:solidFill>
                  <a:srgbClr val="808080"/>
                </a:solidFill>
                <a:latin typeface="+mn-lt"/>
                <a:ea typeface="+mn-ea"/>
              </a:defRPr>
            </a:lvl2pPr>
            <a:lvl3pPr marL="1473200" indent="-228600" algn="l" rtl="0" eaLnBrk="0" fontAlgn="base" hangingPunct="0">
              <a:lnSpc>
                <a:spcPct val="90000"/>
              </a:lnSpc>
              <a:spcBef>
                <a:spcPct val="40000"/>
              </a:spcBef>
              <a:spcAft>
                <a:spcPct val="0"/>
              </a:spcAft>
              <a:buClr>
                <a:srgbClr val="0569C9"/>
              </a:buClr>
              <a:buSzPct val="175000"/>
              <a:buFont typeface="Arial" charset="0"/>
              <a:buBlip>
                <a:blip r:embed="rId4"/>
              </a:buBlip>
              <a:defRPr sz="2000">
                <a:solidFill>
                  <a:srgbClr val="808080"/>
                </a:solidFill>
                <a:latin typeface="+mn-lt"/>
                <a:ea typeface="+mn-ea"/>
              </a:defRPr>
            </a:lvl3pPr>
            <a:lvl4pPr marL="1892300" indent="-228600" algn="l" rtl="0" eaLnBrk="0" fontAlgn="base" hangingPunct="0">
              <a:spcBef>
                <a:spcPct val="20000"/>
              </a:spcBef>
              <a:spcAft>
                <a:spcPct val="0"/>
              </a:spcAft>
              <a:buSzPct val="150000"/>
              <a:buBlip>
                <a:blip r:embed="rId5"/>
              </a:buBlip>
              <a:defRPr sz="2000">
                <a:solidFill>
                  <a:srgbClr val="808080"/>
                </a:solidFill>
                <a:latin typeface="+mn-lt"/>
                <a:ea typeface="+mn-ea"/>
              </a:defRPr>
            </a:lvl4pPr>
            <a:lvl5pPr marL="2311400" indent="-228600" algn="l" rtl="0" eaLnBrk="0" fontAlgn="base" hangingPunct="0">
              <a:spcBef>
                <a:spcPct val="20000"/>
              </a:spcBef>
              <a:spcAft>
                <a:spcPct val="0"/>
              </a:spcAft>
              <a:buBlip>
                <a:blip r:embed="rId4"/>
              </a:buBlip>
              <a:defRPr sz="2000">
                <a:solidFill>
                  <a:srgbClr val="808080"/>
                </a:solidFill>
                <a:latin typeface="+mn-lt"/>
                <a:ea typeface="+mn-ea"/>
              </a:defRPr>
            </a:lvl5pPr>
            <a:lvl6pPr marL="2768600" indent="-228600" algn="l" rtl="0" fontAlgn="base">
              <a:spcBef>
                <a:spcPct val="20000"/>
              </a:spcBef>
              <a:spcAft>
                <a:spcPct val="0"/>
              </a:spcAft>
              <a:buBlip>
                <a:blip r:embed="rId4"/>
              </a:buBlip>
              <a:defRPr sz="2000">
                <a:solidFill>
                  <a:srgbClr val="808080"/>
                </a:solidFill>
                <a:latin typeface="+mn-lt"/>
                <a:ea typeface="+mn-ea"/>
              </a:defRPr>
            </a:lvl6pPr>
            <a:lvl7pPr marL="3225800" indent="-228600" algn="l" rtl="0" fontAlgn="base">
              <a:spcBef>
                <a:spcPct val="20000"/>
              </a:spcBef>
              <a:spcAft>
                <a:spcPct val="0"/>
              </a:spcAft>
              <a:buBlip>
                <a:blip r:embed="rId4"/>
              </a:buBlip>
              <a:defRPr sz="2000">
                <a:solidFill>
                  <a:srgbClr val="808080"/>
                </a:solidFill>
                <a:latin typeface="+mn-lt"/>
                <a:ea typeface="+mn-ea"/>
              </a:defRPr>
            </a:lvl7pPr>
            <a:lvl8pPr marL="3683000" indent="-228600" algn="l" rtl="0" fontAlgn="base">
              <a:spcBef>
                <a:spcPct val="20000"/>
              </a:spcBef>
              <a:spcAft>
                <a:spcPct val="0"/>
              </a:spcAft>
              <a:buBlip>
                <a:blip r:embed="rId4"/>
              </a:buBlip>
              <a:defRPr sz="2000">
                <a:solidFill>
                  <a:srgbClr val="808080"/>
                </a:solidFill>
                <a:latin typeface="+mn-lt"/>
                <a:ea typeface="+mn-ea"/>
              </a:defRPr>
            </a:lvl8pPr>
            <a:lvl9pPr marL="4140200" indent="-228600" algn="l" rtl="0" fontAlgn="base">
              <a:spcBef>
                <a:spcPct val="20000"/>
              </a:spcBef>
              <a:spcAft>
                <a:spcPct val="0"/>
              </a:spcAft>
              <a:buBlip>
                <a:blip r:embed="rId4"/>
              </a:buBlip>
              <a:defRPr sz="2000">
                <a:solidFill>
                  <a:srgbClr val="808080"/>
                </a:solidFill>
                <a:latin typeface="+mn-lt"/>
                <a:ea typeface="+mn-ea"/>
              </a:defRPr>
            </a:lvl9pPr>
          </a:lstStyle>
          <a:p>
            <a:pPr marL="0" marR="0" lvl="0" indent="0" algn="just" defTabSz="914400" rtl="0" eaLnBrk="1" fontAlgn="base" latinLnBrk="0" hangingPunct="1">
              <a:lnSpc>
                <a:spcPct val="90000"/>
              </a:lnSpc>
              <a:spcBef>
                <a:spcPct val="40000"/>
              </a:spcBef>
              <a:spcAft>
                <a:spcPct val="0"/>
              </a:spcAft>
              <a:buClr>
                <a:schemeClr val="bg1">
                  <a:lumMod val="50000"/>
                </a:schemeClr>
              </a:buClr>
              <a:buSzPct val="175000"/>
              <a:buNone/>
              <a:tabLst/>
              <a:defRPr/>
            </a:pPr>
            <a:endParaRPr kumimoji="0" lang="en-US" sz="1800" b="0" i="0" strike="noStrike" kern="0" cap="none" spc="0" normalizeH="0" noProof="0" dirty="0">
              <a:ln>
                <a:noFill/>
              </a:ln>
              <a:solidFill>
                <a:srgbClr val="49791E"/>
              </a:solidFill>
              <a:uLnTx/>
              <a:uFillTx/>
              <a:latin typeface="Avenir LT Std 35 Light" panose="020B0402020203020204"/>
              <a:ea typeface="ＭＳ Ｐゴシック"/>
            </a:endParaRPr>
          </a:p>
          <a:p>
            <a:pPr lvl="0" algn="just" defTabSz="914400" eaLnBrk="1" hangingPunct="1">
              <a:buClr>
                <a:schemeClr val="bg1">
                  <a:lumMod val="50000"/>
                </a:schemeClr>
              </a:buClr>
              <a:buFont typeface="Wingdings" panose="05000000000000000000" pitchFamily="2" charset="2"/>
              <a:buChar char="§"/>
              <a:defRPr/>
            </a:pPr>
            <a:endParaRPr lang="en-US" sz="1800" kern="0" dirty="0">
              <a:latin typeface="Avenir LT Std 35 Light" panose="020B0402020203020204"/>
              <a:ea typeface="ＭＳ Ｐゴシック"/>
            </a:endParaRPr>
          </a:p>
          <a:p>
            <a:pPr lvl="0" algn="just" defTabSz="914400" eaLnBrk="1" hangingPunct="1">
              <a:buClr>
                <a:schemeClr val="bg1">
                  <a:lumMod val="50000"/>
                </a:schemeClr>
              </a:buClr>
              <a:buFont typeface="Wingdings" panose="05000000000000000000" pitchFamily="2" charset="2"/>
              <a:buChar char="§"/>
              <a:defRPr/>
            </a:pPr>
            <a:endParaRPr lang="en-US" sz="1800" kern="0" dirty="0">
              <a:latin typeface="Avenir LT Std 35 Light" panose="020B0402020203020204"/>
              <a:ea typeface="ＭＳ Ｐゴシック"/>
            </a:endParaRPr>
          </a:p>
          <a:p>
            <a:pPr marL="0" lvl="0" indent="0" algn="just" defTabSz="914400" eaLnBrk="1" hangingPunct="1">
              <a:buClr>
                <a:schemeClr val="bg1">
                  <a:lumMod val="50000"/>
                </a:schemeClr>
              </a:buClr>
              <a:buNone/>
              <a:defRPr/>
            </a:pPr>
            <a:r>
              <a:rPr lang="en-US" sz="1800" kern="0" dirty="0">
                <a:solidFill>
                  <a:srgbClr val="49791E"/>
                </a:solidFill>
                <a:latin typeface="Avenir LT Std 35 Light" panose="020B0402020203020204"/>
                <a:ea typeface="ＭＳ Ｐゴシック"/>
              </a:rPr>
              <a:t>Some definitions:</a:t>
            </a:r>
          </a:p>
          <a:p>
            <a:pPr lvl="0" algn="just" defTabSz="914400" eaLnBrk="1" hangingPunct="1">
              <a:buClr>
                <a:schemeClr val="bg1">
                  <a:lumMod val="50000"/>
                </a:schemeClr>
              </a:buClr>
              <a:buFont typeface="Wingdings" panose="05000000000000000000" pitchFamily="2" charset="2"/>
              <a:buChar char="§"/>
              <a:defRPr/>
            </a:pPr>
            <a:r>
              <a:rPr lang="en-US" sz="1800" kern="0" dirty="0">
                <a:solidFill>
                  <a:schemeClr val="tx1"/>
                </a:solidFill>
                <a:latin typeface="Avenir LT Std 35 Light" panose="020B0402020203020204"/>
                <a:ea typeface="ＭＳ Ｐゴシック"/>
              </a:rPr>
              <a:t>Using the law to create </a:t>
            </a:r>
            <a:r>
              <a:rPr lang="en-US" sz="1800" b="1" kern="0" dirty="0">
                <a:solidFill>
                  <a:schemeClr val="tx1"/>
                </a:solidFill>
                <a:latin typeface="Avenir LT Std 35 Light" panose="020B0402020203020204"/>
                <a:ea typeface="ＭＳ Ｐゴシック"/>
              </a:rPr>
              <a:t>lasting effects </a:t>
            </a:r>
            <a:r>
              <a:rPr lang="en-US" sz="1800" kern="0" dirty="0">
                <a:solidFill>
                  <a:schemeClr val="tx1"/>
                </a:solidFill>
                <a:latin typeface="Avenir LT Std 35 Light" panose="020B0402020203020204"/>
                <a:ea typeface="ＭＳ Ｐゴシック"/>
              </a:rPr>
              <a:t>beyond the individual through law and policy reform.</a:t>
            </a:r>
          </a:p>
          <a:p>
            <a:pPr lvl="0" algn="just" defTabSz="914400" eaLnBrk="1" hangingPunct="1">
              <a:buClr>
                <a:schemeClr val="bg1">
                  <a:lumMod val="50000"/>
                </a:schemeClr>
              </a:buClr>
              <a:buFont typeface="Wingdings" panose="05000000000000000000" pitchFamily="2" charset="2"/>
              <a:buChar char="§"/>
              <a:defRPr/>
            </a:pPr>
            <a:r>
              <a:rPr lang="en-US" sz="1800" kern="0" dirty="0">
                <a:solidFill>
                  <a:schemeClr val="tx1"/>
                </a:solidFill>
                <a:latin typeface="Avenir LT Std 35 Light" panose="020B0402020203020204"/>
                <a:ea typeface="ＭＳ Ｐゴシック"/>
              </a:rPr>
              <a:t>Embracing the strategic use of litigation to have an </a:t>
            </a:r>
            <a:r>
              <a:rPr lang="en-US" sz="1800" b="1" kern="0" dirty="0">
                <a:solidFill>
                  <a:schemeClr val="tx1"/>
                </a:solidFill>
                <a:latin typeface="Avenir LT Std 35 Light" panose="020B0402020203020204"/>
                <a:ea typeface="ＭＳ Ｐゴシック"/>
              </a:rPr>
              <a:t>impact beyond the case. </a:t>
            </a:r>
          </a:p>
          <a:p>
            <a:pPr lvl="0" algn="just" defTabSz="914400" eaLnBrk="1" hangingPunct="1">
              <a:buClr>
                <a:schemeClr val="bg1">
                  <a:lumMod val="50000"/>
                </a:schemeClr>
              </a:buClr>
              <a:buFont typeface="Wingdings" panose="05000000000000000000" pitchFamily="2" charset="2"/>
              <a:buChar char="§"/>
              <a:defRPr/>
            </a:pPr>
            <a:r>
              <a:rPr lang="en-US" sz="1800" kern="0" dirty="0">
                <a:solidFill>
                  <a:schemeClr val="tx1"/>
                </a:solidFill>
                <a:latin typeface="Avenir LT Std 35 Light" panose="020B0402020203020204"/>
                <a:ea typeface="ＭＳ Ｐゴシック"/>
              </a:rPr>
              <a:t>Conducting litigation as part of or in conjunction with broader social, cultural or political processes. </a:t>
            </a:r>
          </a:p>
          <a:p>
            <a:pPr lvl="0" algn="just" defTabSz="914400" eaLnBrk="1" hangingPunct="1">
              <a:buClr>
                <a:schemeClr val="bg1">
                  <a:lumMod val="50000"/>
                </a:schemeClr>
              </a:buClr>
              <a:buFont typeface="Wingdings" panose="05000000000000000000" pitchFamily="2" charset="2"/>
              <a:buChar char="§"/>
              <a:defRPr/>
            </a:pPr>
            <a:r>
              <a:rPr lang="en-US" sz="1800" kern="0" dirty="0">
                <a:solidFill>
                  <a:schemeClr val="tx1"/>
                </a:solidFill>
                <a:latin typeface="Avenir LT Std 35 Light" panose="020B0402020203020204"/>
                <a:ea typeface="ＭＳ Ｐゴシック"/>
              </a:rPr>
              <a:t>Bringing about </a:t>
            </a:r>
            <a:r>
              <a:rPr lang="en-US" sz="1800" b="1" kern="0" dirty="0">
                <a:solidFill>
                  <a:schemeClr val="tx1"/>
                </a:solidFill>
                <a:latin typeface="Avenir LT Std 35 Light" panose="020B0402020203020204"/>
                <a:ea typeface="ＭＳ Ｐゴシック"/>
              </a:rPr>
              <a:t>significant changes</a:t>
            </a:r>
            <a:r>
              <a:rPr lang="en-US" sz="1800" kern="0" dirty="0">
                <a:solidFill>
                  <a:schemeClr val="tx1"/>
                </a:solidFill>
                <a:latin typeface="Avenir LT Std 35 Light" panose="020B0402020203020204"/>
                <a:ea typeface="ＭＳ Ｐゴシック"/>
              </a:rPr>
              <a:t> in the law, practice or public awareness by taking </a:t>
            </a:r>
            <a:r>
              <a:rPr lang="en-US" sz="1800" b="1" kern="0" dirty="0">
                <a:solidFill>
                  <a:schemeClr val="tx1"/>
                </a:solidFill>
                <a:latin typeface="Avenir LT Std 35 Light" panose="020B0402020203020204"/>
                <a:ea typeface="ＭＳ Ｐゴシック"/>
              </a:rPr>
              <a:t>carefully selected cases </a:t>
            </a:r>
            <a:r>
              <a:rPr lang="en-US" sz="1800" kern="0" dirty="0">
                <a:solidFill>
                  <a:schemeClr val="tx1"/>
                </a:solidFill>
                <a:latin typeface="Avenir LT Std 35 Light" panose="020B0402020203020204"/>
                <a:ea typeface="ＭＳ Ｐゴシック"/>
              </a:rPr>
              <a:t>to court.</a:t>
            </a:r>
          </a:p>
          <a:p>
            <a:pPr lvl="0" algn="just" defTabSz="914400" eaLnBrk="1" hangingPunct="1">
              <a:buClr>
                <a:schemeClr val="bg1">
                  <a:lumMod val="50000"/>
                </a:schemeClr>
              </a:buClr>
              <a:buFont typeface="Wingdings" panose="05000000000000000000" pitchFamily="2" charset="2"/>
              <a:buChar char="§"/>
              <a:defRPr/>
            </a:pPr>
            <a:r>
              <a:rPr lang="en-US" sz="1800" kern="0" dirty="0">
                <a:solidFill>
                  <a:schemeClr val="tx1"/>
                </a:solidFill>
                <a:latin typeface="Avenir LT Std 35 Light" panose="020B0402020203020204"/>
                <a:ea typeface="ＭＳ Ｐゴシック"/>
              </a:rPr>
              <a:t>Using litigation in a </a:t>
            </a:r>
            <a:r>
              <a:rPr lang="en-US" sz="1800" b="1" kern="0" dirty="0">
                <a:solidFill>
                  <a:schemeClr val="tx1"/>
                </a:solidFill>
                <a:latin typeface="Avenir LT Std 35 Light" panose="020B0402020203020204"/>
                <a:ea typeface="ＭＳ Ｐゴシック"/>
              </a:rPr>
              <a:t>tactical manner </a:t>
            </a:r>
            <a:r>
              <a:rPr lang="en-US" sz="1800" kern="0" dirty="0">
                <a:solidFill>
                  <a:schemeClr val="tx1"/>
                </a:solidFill>
                <a:latin typeface="Avenir LT Std 35 Light" panose="020B0402020203020204"/>
                <a:ea typeface="ＭＳ Ｐゴシック"/>
              </a:rPr>
              <a:t>to address significant and/or systematic violations of human rights by producing an outcome that goes beyond the individual complainant or case to enhance human rights protection for other people affected by similar human rights violations. </a:t>
            </a:r>
          </a:p>
          <a:p>
            <a:pPr marL="0" marR="0" lvl="0" indent="0" algn="just" defTabSz="914400" rtl="0" eaLnBrk="1" fontAlgn="base" latinLnBrk="0" hangingPunct="1">
              <a:lnSpc>
                <a:spcPct val="90000"/>
              </a:lnSpc>
              <a:spcBef>
                <a:spcPct val="40000"/>
              </a:spcBef>
              <a:spcAft>
                <a:spcPct val="0"/>
              </a:spcAft>
              <a:buClr>
                <a:schemeClr val="bg1">
                  <a:lumMod val="50000"/>
                </a:schemeClr>
              </a:buClr>
              <a:buSzPct val="175000"/>
              <a:buNone/>
              <a:tabLst/>
              <a:defRPr/>
            </a:pPr>
            <a:endParaRPr lang="en-US" sz="1800" kern="0" dirty="0">
              <a:solidFill>
                <a:srgbClr val="49791E"/>
              </a:solidFill>
              <a:latin typeface="Avenir LT Std 35 Light" panose="020B0402020203020204"/>
              <a:ea typeface="ＭＳ Ｐゴシック"/>
            </a:endParaRPr>
          </a:p>
        </p:txBody>
      </p:sp>
    </p:spTree>
    <p:extLst>
      <p:ext uri="{BB962C8B-B14F-4D97-AF65-F5344CB8AC3E}">
        <p14:creationId xmlns:p14="http://schemas.microsoft.com/office/powerpoint/2010/main" val="359087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672678" y="386385"/>
            <a:ext cx="6597124" cy="4767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569C8"/>
                </a:solidFill>
                <a:latin typeface="+mj-lt"/>
                <a:ea typeface="+mj-ea"/>
                <a:cs typeface="ＭＳ Ｐゴシック" charset="0"/>
              </a:defRPr>
            </a:lvl1pPr>
            <a:lvl2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rgbClr val="0569C8"/>
                </a:solidFill>
                <a:latin typeface="Arial" charset="0"/>
                <a:ea typeface="ＭＳ Ｐゴシック" charset="0"/>
              </a:defRPr>
            </a:lvl6pPr>
            <a:lvl7pPr marL="914400" algn="l" rtl="0" fontAlgn="base">
              <a:spcBef>
                <a:spcPct val="0"/>
              </a:spcBef>
              <a:spcAft>
                <a:spcPct val="0"/>
              </a:spcAft>
              <a:defRPr sz="3200" b="1">
                <a:solidFill>
                  <a:srgbClr val="0569C8"/>
                </a:solidFill>
                <a:latin typeface="Arial" charset="0"/>
                <a:ea typeface="ＭＳ Ｐゴシック" charset="0"/>
              </a:defRPr>
            </a:lvl7pPr>
            <a:lvl8pPr marL="1371600" algn="l" rtl="0" fontAlgn="base">
              <a:spcBef>
                <a:spcPct val="0"/>
              </a:spcBef>
              <a:spcAft>
                <a:spcPct val="0"/>
              </a:spcAft>
              <a:defRPr sz="3200" b="1">
                <a:solidFill>
                  <a:srgbClr val="0569C8"/>
                </a:solidFill>
                <a:latin typeface="Arial" charset="0"/>
                <a:ea typeface="ＭＳ Ｐゴシック" charset="0"/>
              </a:defRPr>
            </a:lvl8pPr>
            <a:lvl9pPr marL="1828800" algn="l" rtl="0" fontAlgn="base">
              <a:spcBef>
                <a:spcPct val="0"/>
              </a:spcBef>
              <a:spcAft>
                <a:spcPct val="0"/>
              </a:spcAft>
              <a:defRPr sz="3200" b="1">
                <a:solidFill>
                  <a:srgbClr val="0569C8"/>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800" b="0" kern="0" dirty="0">
                <a:solidFill>
                  <a:srgbClr val="000000"/>
                </a:solidFill>
                <a:latin typeface="Avenir LT Std 35 Light" panose="020B0402020203020204"/>
                <a:ea typeface="ＭＳ Ｐゴシック"/>
              </a:rPr>
              <a:t>Developing litigation strategies</a:t>
            </a:r>
            <a:endParaRPr kumimoji="0" lang="fr-FR" sz="2800" b="0" i="0" u="none" strike="noStrike" kern="0" cap="none" spc="0" normalizeH="0" baseline="0" noProof="0" dirty="0">
              <a:ln>
                <a:noFill/>
              </a:ln>
              <a:solidFill>
                <a:srgbClr val="000000"/>
              </a:solidFill>
              <a:effectLst/>
              <a:uLnTx/>
              <a:uFillTx/>
              <a:latin typeface="Avenir LT Std 35 Light" panose="020B0402020203020204"/>
              <a:ea typeface="ＭＳ Ｐゴシック"/>
            </a:endParaRPr>
          </a:p>
        </p:txBody>
      </p:sp>
      <p:sp>
        <p:nvSpPr>
          <p:cNvPr id="15" name="Rectangle 3"/>
          <p:cNvSpPr txBox="1">
            <a:spLocks noChangeArrowheads="1"/>
          </p:cNvSpPr>
          <p:nvPr/>
        </p:nvSpPr>
        <p:spPr bwMode="auto">
          <a:xfrm>
            <a:off x="874198" y="863099"/>
            <a:ext cx="7837736" cy="56407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81000" indent="-381000" algn="l" rtl="0" eaLnBrk="0" fontAlgn="base" hangingPunct="0">
              <a:lnSpc>
                <a:spcPct val="90000"/>
              </a:lnSpc>
              <a:spcBef>
                <a:spcPct val="40000"/>
              </a:spcBef>
              <a:spcAft>
                <a:spcPct val="0"/>
              </a:spcAft>
              <a:buClr>
                <a:srgbClr val="0569C9"/>
              </a:buClr>
              <a:buSzPct val="175000"/>
              <a:buFont typeface="Wingdings" charset="0"/>
              <a:buBlip>
                <a:blip r:embed="rId3"/>
              </a:buBlip>
              <a:defRPr sz="2800">
                <a:solidFill>
                  <a:srgbClr val="808080"/>
                </a:solidFill>
                <a:latin typeface="+mn-lt"/>
                <a:ea typeface="+mn-ea"/>
                <a:cs typeface="ＭＳ Ｐゴシック" charset="0"/>
              </a:defRPr>
            </a:lvl1pPr>
            <a:lvl2pPr marL="1054100" indent="-285750" algn="l" rtl="0" eaLnBrk="0" fontAlgn="base" hangingPunct="0">
              <a:lnSpc>
                <a:spcPct val="90000"/>
              </a:lnSpc>
              <a:spcBef>
                <a:spcPct val="40000"/>
              </a:spcBef>
              <a:spcAft>
                <a:spcPct val="0"/>
              </a:spcAft>
              <a:buSzPct val="150000"/>
              <a:buBlip>
                <a:blip r:embed="rId4"/>
              </a:buBlip>
              <a:defRPr sz="2400">
                <a:solidFill>
                  <a:srgbClr val="808080"/>
                </a:solidFill>
                <a:latin typeface="+mn-lt"/>
                <a:ea typeface="+mn-ea"/>
              </a:defRPr>
            </a:lvl2pPr>
            <a:lvl3pPr marL="1473200" indent="-228600" algn="l" rtl="0" eaLnBrk="0" fontAlgn="base" hangingPunct="0">
              <a:lnSpc>
                <a:spcPct val="90000"/>
              </a:lnSpc>
              <a:spcBef>
                <a:spcPct val="40000"/>
              </a:spcBef>
              <a:spcAft>
                <a:spcPct val="0"/>
              </a:spcAft>
              <a:buClr>
                <a:srgbClr val="0569C9"/>
              </a:buClr>
              <a:buSzPct val="175000"/>
              <a:buFont typeface="Arial" charset="0"/>
              <a:buBlip>
                <a:blip r:embed="rId3"/>
              </a:buBlip>
              <a:defRPr sz="2000">
                <a:solidFill>
                  <a:srgbClr val="808080"/>
                </a:solidFill>
                <a:latin typeface="+mn-lt"/>
                <a:ea typeface="+mn-ea"/>
              </a:defRPr>
            </a:lvl3pPr>
            <a:lvl4pPr marL="1892300" indent="-228600" algn="l" rtl="0" eaLnBrk="0" fontAlgn="base" hangingPunct="0">
              <a:spcBef>
                <a:spcPct val="20000"/>
              </a:spcBef>
              <a:spcAft>
                <a:spcPct val="0"/>
              </a:spcAft>
              <a:buSzPct val="150000"/>
              <a:buBlip>
                <a:blip r:embed="rId4"/>
              </a:buBlip>
              <a:defRPr sz="2000">
                <a:solidFill>
                  <a:srgbClr val="808080"/>
                </a:solidFill>
                <a:latin typeface="+mn-lt"/>
                <a:ea typeface="+mn-ea"/>
              </a:defRPr>
            </a:lvl4pPr>
            <a:lvl5pPr marL="2311400" indent="-228600" algn="l" rtl="0" eaLnBrk="0" fontAlgn="base" hangingPunct="0">
              <a:spcBef>
                <a:spcPct val="20000"/>
              </a:spcBef>
              <a:spcAft>
                <a:spcPct val="0"/>
              </a:spcAft>
              <a:buBlip>
                <a:blip r:embed="rId3"/>
              </a:buBlip>
              <a:defRPr sz="2000">
                <a:solidFill>
                  <a:srgbClr val="808080"/>
                </a:solidFill>
                <a:latin typeface="+mn-lt"/>
                <a:ea typeface="+mn-ea"/>
              </a:defRPr>
            </a:lvl5pPr>
            <a:lvl6pPr marL="2768600" indent="-228600" algn="l" rtl="0" fontAlgn="base">
              <a:spcBef>
                <a:spcPct val="20000"/>
              </a:spcBef>
              <a:spcAft>
                <a:spcPct val="0"/>
              </a:spcAft>
              <a:buBlip>
                <a:blip r:embed="rId3"/>
              </a:buBlip>
              <a:defRPr sz="2000">
                <a:solidFill>
                  <a:srgbClr val="808080"/>
                </a:solidFill>
                <a:latin typeface="+mn-lt"/>
                <a:ea typeface="+mn-ea"/>
              </a:defRPr>
            </a:lvl6pPr>
            <a:lvl7pPr marL="3225800" indent="-228600" algn="l" rtl="0" fontAlgn="base">
              <a:spcBef>
                <a:spcPct val="20000"/>
              </a:spcBef>
              <a:spcAft>
                <a:spcPct val="0"/>
              </a:spcAft>
              <a:buBlip>
                <a:blip r:embed="rId3"/>
              </a:buBlip>
              <a:defRPr sz="2000">
                <a:solidFill>
                  <a:srgbClr val="808080"/>
                </a:solidFill>
                <a:latin typeface="+mn-lt"/>
                <a:ea typeface="+mn-ea"/>
              </a:defRPr>
            </a:lvl7pPr>
            <a:lvl8pPr marL="3683000" indent="-228600" algn="l" rtl="0" fontAlgn="base">
              <a:spcBef>
                <a:spcPct val="20000"/>
              </a:spcBef>
              <a:spcAft>
                <a:spcPct val="0"/>
              </a:spcAft>
              <a:buBlip>
                <a:blip r:embed="rId3"/>
              </a:buBlip>
              <a:defRPr sz="2000">
                <a:solidFill>
                  <a:srgbClr val="808080"/>
                </a:solidFill>
                <a:latin typeface="+mn-lt"/>
                <a:ea typeface="+mn-ea"/>
              </a:defRPr>
            </a:lvl8pPr>
            <a:lvl9pPr marL="4140200" indent="-228600" algn="l" rtl="0" fontAlgn="base">
              <a:spcBef>
                <a:spcPct val="20000"/>
              </a:spcBef>
              <a:spcAft>
                <a:spcPct val="0"/>
              </a:spcAft>
              <a:buBlip>
                <a:blip r:embed="rId3"/>
              </a:buBlip>
              <a:defRPr sz="2000">
                <a:solidFill>
                  <a:srgbClr val="808080"/>
                </a:solidFill>
                <a:latin typeface="+mn-lt"/>
                <a:ea typeface="+mn-ea"/>
              </a:defRPr>
            </a:lvl9pPr>
          </a:lstStyle>
          <a:p>
            <a:pPr marL="0" marR="0" lvl="0" indent="0" algn="just" defTabSz="914400" rtl="0" eaLnBrk="1" fontAlgn="base" latinLnBrk="0" hangingPunct="1">
              <a:lnSpc>
                <a:spcPct val="90000"/>
              </a:lnSpc>
              <a:spcBef>
                <a:spcPct val="40000"/>
              </a:spcBef>
              <a:spcAft>
                <a:spcPct val="0"/>
              </a:spcAft>
              <a:buClr>
                <a:schemeClr val="bg1">
                  <a:lumMod val="50000"/>
                </a:schemeClr>
              </a:buClr>
              <a:buSzPct val="175000"/>
              <a:buNone/>
              <a:tabLst/>
              <a:defRPr/>
            </a:pPr>
            <a:endParaRPr kumimoji="0" lang="en-ZA" sz="1800" b="0" i="0" u="none" strike="noStrike" kern="0" cap="none" spc="0" normalizeH="0" baseline="0" noProof="0" dirty="0">
              <a:ln>
                <a:noFill/>
              </a:ln>
              <a:solidFill>
                <a:srgbClr val="49791E"/>
              </a:solidFill>
              <a:effectLst/>
              <a:uLnTx/>
              <a:uFillTx/>
              <a:latin typeface="Avenir LT Std 35 Light" panose="020B0402020203020204" pitchFamily="34" charset="0"/>
              <a:ea typeface="ＭＳ Ｐゴシック"/>
            </a:endParaRPr>
          </a:p>
          <a:p>
            <a:pPr marL="0" marR="0" lvl="0" indent="0" algn="just" defTabSz="914400" rtl="0" eaLnBrk="1" fontAlgn="base" latinLnBrk="0" hangingPunct="1">
              <a:lnSpc>
                <a:spcPct val="90000"/>
              </a:lnSpc>
              <a:spcBef>
                <a:spcPct val="40000"/>
              </a:spcBef>
              <a:spcAft>
                <a:spcPct val="0"/>
              </a:spcAft>
              <a:buClr>
                <a:schemeClr val="bg1">
                  <a:lumMod val="50000"/>
                </a:schemeClr>
              </a:buClr>
              <a:buSzPct val="175000"/>
              <a:buNone/>
              <a:tabLst/>
              <a:defRPr/>
            </a:pPr>
            <a:endParaRPr lang="en-ZA" sz="1800" kern="0" dirty="0">
              <a:solidFill>
                <a:srgbClr val="49791E"/>
              </a:solidFill>
              <a:latin typeface="Avenir LT Std 35 Light" panose="020B0402020203020204" pitchFamily="34" charset="0"/>
              <a:ea typeface="ＭＳ Ｐゴシック"/>
            </a:endParaRPr>
          </a:p>
          <a:p>
            <a:pPr marL="0" marR="0" lvl="0" indent="0" algn="just" defTabSz="914400" rtl="0" eaLnBrk="1" fontAlgn="base" latinLnBrk="0" hangingPunct="1">
              <a:lnSpc>
                <a:spcPct val="90000"/>
              </a:lnSpc>
              <a:spcBef>
                <a:spcPct val="40000"/>
              </a:spcBef>
              <a:spcAft>
                <a:spcPct val="0"/>
              </a:spcAft>
              <a:buClr>
                <a:schemeClr val="bg1">
                  <a:lumMod val="50000"/>
                </a:schemeClr>
              </a:buClr>
              <a:buSzPct val="175000"/>
              <a:buNone/>
              <a:tabLst/>
              <a:defRPr/>
            </a:pPr>
            <a:endParaRPr kumimoji="0" lang="en-ZA" sz="1800" b="0" i="0" u="none" strike="noStrike" kern="0" cap="none" spc="0" normalizeH="0" baseline="0" noProof="0" dirty="0">
              <a:ln>
                <a:noFill/>
              </a:ln>
              <a:solidFill>
                <a:srgbClr val="49791E"/>
              </a:solidFill>
              <a:effectLst/>
              <a:uLnTx/>
              <a:uFillTx/>
              <a:latin typeface="Avenir LT Std 35 Light" panose="020B0402020203020204" pitchFamily="34" charset="0"/>
              <a:ea typeface="ＭＳ Ｐゴシック"/>
            </a:endParaRPr>
          </a:p>
          <a:p>
            <a:pPr marL="0" marR="0" lvl="0" indent="0" algn="just" defTabSz="914400" rtl="0" eaLnBrk="1" fontAlgn="base" latinLnBrk="0" hangingPunct="1">
              <a:lnSpc>
                <a:spcPct val="90000"/>
              </a:lnSpc>
              <a:spcBef>
                <a:spcPct val="40000"/>
              </a:spcBef>
              <a:spcAft>
                <a:spcPct val="0"/>
              </a:spcAft>
              <a:buClr>
                <a:schemeClr val="bg1">
                  <a:lumMod val="50000"/>
                </a:schemeClr>
              </a:buClr>
              <a:buSzPct val="175000"/>
              <a:buNone/>
              <a:tabLst/>
              <a:defRPr/>
            </a:pPr>
            <a:r>
              <a:rPr kumimoji="0" lang="en-ZA" sz="1800" b="1" i="0" u="none" strike="noStrike" kern="0" cap="none" spc="0" normalizeH="0" baseline="0" noProof="0" dirty="0">
                <a:ln>
                  <a:noFill/>
                </a:ln>
                <a:solidFill>
                  <a:srgbClr val="49791E"/>
                </a:solidFill>
                <a:effectLst/>
                <a:uLnTx/>
                <a:uFillTx/>
                <a:latin typeface="Avenir LT Std 35 Light" panose="020B0402020203020204" pitchFamily="34" charset="0"/>
                <a:ea typeface="ＭＳ Ｐゴシック"/>
              </a:rPr>
              <a:t>The</a:t>
            </a:r>
            <a:r>
              <a:rPr kumimoji="0" lang="en-ZA" sz="1800" b="1" i="0" u="none" strike="noStrike" kern="0" cap="none" spc="0" normalizeH="0" noProof="0" dirty="0">
                <a:ln>
                  <a:noFill/>
                </a:ln>
                <a:solidFill>
                  <a:srgbClr val="49791E"/>
                </a:solidFill>
                <a:effectLst/>
                <a:uLnTx/>
                <a:uFillTx/>
                <a:latin typeface="Avenir LT Std 35 Light" panose="020B0402020203020204" pitchFamily="34" charset="0"/>
                <a:ea typeface="ＭＳ Ｐゴシック"/>
              </a:rPr>
              <a:t> theory of change</a:t>
            </a:r>
          </a:p>
          <a:p>
            <a:pPr marL="0" lvl="0" indent="0" algn="just" defTabSz="914400" eaLnBrk="1" hangingPunct="1">
              <a:buClr>
                <a:schemeClr val="bg1">
                  <a:lumMod val="50000"/>
                </a:schemeClr>
              </a:buClr>
              <a:buNone/>
              <a:defRPr/>
            </a:pPr>
            <a:r>
              <a:rPr lang="en-ZA" sz="1800" b="1" kern="0" dirty="0">
                <a:solidFill>
                  <a:schemeClr val="tx1"/>
                </a:solidFill>
                <a:latin typeface="Avenir LT Std 35 Light" panose="020B0402020203020204" pitchFamily="34" charset="0"/>
                <a:ea typeface="ＭＳ Ｐゴシック"/>
              </a:rPr>
              <a:t>The theory of change </a:t>
            </a:r>
            <a:r>
              <a:rPr lang="en-ZA" sz="1800" kern="0" dirty="0">
                <a:solidFill>
                  <a:schemeClr val="tx1"/>
                </a:solidFill>
                <a:latin typeface="Avenir LT Std 35 Light" panose="020B0402020203020204" pitchFamily="34" charset="0"/>
                <a:ea typeface="ＭＳ Ｐゴシック"/>
              </a:rPr>
              <a:t>helps to </a:t>
            </a:r>
            <a:r>
              <a:rPr lang="en-ZA" sz="1800" b="1" kern="0" dirty="0">
                <a:solidFill>
                  <a:schemeClr val="tx1"/>
                </a:solidFill>
                <a:latin typeface="Avenir LT Std 35 Light" panose="020B0402020203020204" pitchFamily="34" charset="0"/>
                <a:ea typeface="ＭＳ Ｐゴシック"/>
              </a:rPr>
              <a:t>develop strategies that can help bring about change.</a:t>
            </a:r>
            <a:r>
              <a:rPr lang="en-ZA" sz="1800" kern="0" dirty="0">
                <a:solidFill>
                  <a:schemeClr val="tx1"/>
                </a:solidFill>
                <a:latin typeface="Avenir LT Std 35 Light" panose="020B0402020203020204" pitchFamily="34" charset="0"/>
                <a:ea typeface="ＭＳ Ｐゴシック"/>
              </a:rPr>
              <a:t> It </a:t>
            </a:r>
            <a:r>
              <a:rPr lang="en-ZA" sz="1800" b="1" kern="0" dirty="0">
                <a:solidFill>
                  <a:schemeClr val="tx1"/>
                </a:solidFill>
                <a:latin typeface="Avenir LT Std 35 Light" panose="020B0402020203020204" pitchFamily="34" charset="0"/>
                <a:ea typeface="ＭＳ Ｐゴシック"/>
              </a:rPr>
              <a:t>identifies</a:t>
            </a:r>
            <a:r>
              <a:rPr lang="en-ZA" sz="1800" kern="0" dirty="0">
                <a:solidFill>
                  <a:schemeClr val="tx1"/>
                </a:solidFill>
                <a:latin typeface="Avenir LT Std 35 Light" panose="020B0402020203020204" pitchFamily="34" charset="0"/>
                <a:ea typeface="ＭＳ Ｐゴシック"/>
              </a:rPr>
              <a:t> the problem and </a:t>
            </a:r>
            <a:r>
              <a:rPr lang="en-ZA" sz="1800" b="1" kern="0" dirty="0">
                <a:solidFill>
                  <a:schemeClr val="tx1"/>
                </a:solidFill>
                <a:latin typeface="Avenir LT Std 35 Light" panose="020B0402020203020204" pitchFamily="34" charset="0"/>
                <a:ea typeface="ＭＳ Ｐゴシック"/>
              </a:rPr>
              <a:t>guides our strategies</a:t>
            </a:r>
            <a:r>
              <a:rPr lang="en-ZA" sz="1800" kern="0" dirty="0">
                <a:solidFill>
                  <a:schemeClr val="tx1"/>
                </a:solidFill>
                <a:latin typeface="Avenir LT Std 35 Light" panose="020B0402020203020204" pitchFamily="34" charset="0"/>
                <a:ea typeface="ＭＳ Ｐゴシック"/>
              </a:rPr>
              <a:t> in achieving solutions. </a:t>
            </a:r>
          </a:p>
          <a:p>
            <a:pPr marL="0" lvl="0" indent="0" algn="just" defTabSz="914400" eaLnBrk="1" hangingPunct="1">
              <a:buClr>
                <a:prstClr val="white">
                  <a:lumMod val="50000"/>
                </a:prstClr>
              </a:buClr>
              <a:buNone/>
              <a:defRPr/>
            </a:pPr>
            <a:endParaRPr lang="en-ZA" sz="1800" kern="0" dirty="0">
              <a:solidFill>
                <a:schemeClr val="bg1">
                  <a:lumMod val="50000"/>
                </a:schemeClr>
              </a:solidFill>
              <a:latin typeface="Avenir LT Std 35 Light" panose="020B0402020203020204" pitchFamily="34" charset="0"/>
              <a:ea typeface="ＭＳ Ｐゴシック"/>
              <a:cs typeface="+mn-cs"/>
            </a:endParaRPr>
          </a:p>
          <a:p>
            <a:pPr marL="0" lvl="0" indent="0" algn="just" defTabSz="914400" eaLnBrk="1" hangingPunct="1">
              <a:buClr>
                <a:prstClr val="white">
                  <a:lumMod val="50000"/>
                </a:prstClr>
              </a:buClr>
              <a:buNone/>
              <a:defRPr/>
            </a:pPr>
            <a:r>
              <a:rPr lang="en-ZA" sz="1800" kern="0" dirty="0">
                <a:solidFill>
                  <a:srgbClr val="49791E"/>
                </a:solidFill>
                <a:latin typeface="Avenir LT Std 35 Light" panose="020B0402020203020204" pitchFamily="34" charset="0"/>
                <a:ea typeface="ＭＳ Ｐゴシック"/>
                <a:cs typeface="+mn-cs"/>
              </a:rPr>
              <a:t>Developing strategies</a:t>
            </a:r>
          </a:p>
          <a:p>
            <a:pPr algn="just" defTabSz="914400" eaLnBrk="1" hangingPunct="1">
              <a:buClr>
                <a:prstClr val="white">
                  <a:lumMod val="50000"/>
                </a:prstClr>
              </a:buClr>
              <a:buFont typeface="Wingdings" panose="05000000000000000000" pitchFamily="2" charset="2"/>
              <a:buChar char="§"/>
              <a:defRPr/>
            </a:pPr>
            <a:r>
              <a:rPr lang="en-ZA" sz="1800" kern="0" dirty="0">
                <a:solidFill>
                  <a:schemeClr val="tx1"/>
                </a:solidFill>
                <a:latin typeface="Avenir LT Std 35 Light" panose="020B0402020203020204" pitchFamily="34" charset="0"/>
                <a:ea typeface="ＭＳ Ｐゴシック"/>
              </a:rPr>
              <a:t>There is no blue print for the development of litigation strategies-  timing and flexibility are key.</a:t>
            </a:r>
          </a:p>
          <a:p>
            <a:pPr algn="just" defTabSz="914400" eaLnBrk="1" hangingPunct="1">
              <a:buClr>
                <a:prstClr val="white">
                  <a:lumMod val="50000"/>
                </a:prstClr>
              </a:buClr>
              <a:buFont typeface="Wingdings" panose="05000000000000000000" pitchFamily="2" charset="2"/>
              <a:buChar char="§"/>
              <a:defRPr/>
            </a:pPr>
            <a:r>
              <a:rPr lang="en-ZA" sz="1800" kern="0" dirty="0">
                <a:solidFill>
                  <a:schemeClr val="tx1"/>
                </a:solidFill>
                <a:latin typeface="Avenir LT Std 35 Light" panose="020B0402020203020204" pitchFamily="34" charset="0"/>
                <a:ea typeface="ＭＳ Ｐゴシック"/>
              </a:rPr>
              <a:t>Develop </a:t>
            </a:r>
            <a:r>
              <a:rPr lang="en-ZA" sz="1800" b="1" kern="0" dirty="0">
                <a:solidFill>
                  <a:schemeClr val="tx1"/>
                </a:solidFill>
                <a:latin typeface="Avenir LT Std 35 Light" panose="020B0402020203020204" pitchFamily="34" charset="0"/>
                <a:ea typeface="ＭＳ Ｐゴシック"/>
              </a:rPr>
              <a:t>case selection criteria</a:t>
            </a:r>
            <a:r>
              <a:rPr lang="en-ZA" sz="1800" kern="0" dirty="0">
                <a:solidFill>
                  <a:schemeClr val="tx1"/>
                </a:solidFill>
                <a:latin typeface="Avenir LT Std 35 Light" panose="020B0402020203020204" pitchFamily="34" charset="0"/>
                <a:ea typeface="ＭＳ Ｐゴシック"/>
              </a:rPr>
              <a:t>.</a:t>
            </a:r>
          </a:p>
          <a:p>
            <a:pPr algn="just" defTabSz="914400" eaLnBrk="1" hangingPunct="1">
              <a:buClr>
                <a:prstClr val="white">
                  <a:lumMod val="50000"/>
                </a:prstClr>
              </a:buClr>
              <a:buFont typeface="Wingdings" panose="05000000000000000000" pitchFamily="2" charset="2"/>
              <a:buChar char="§"/>
              <a:defRPr/>
            </a:pPr>
            <a:r>
              <a:rPr lang="en-ZA" sz="1800" b="1" kern="0" dirty="0">
                <a:solidFill>
                  <a:schemeClr val="tx1"/>
                </a:solidFill>
                <a:latin typeface="Avenir LT Std 35 Light" panose="020B0402020203020204" pitchFamily="34" charset="0"/>
                <a:ea typeface="ＭＳ Ｐゴシック"/>
              </a:rPr>
              <a:t>Context</a:t>
            </a:r>
            <a:r>
              <a:rPr lang="en-ZA" sz="1800" kern="0" dirty="0">
                <a:solidFill>
                  <a:schemeClr val="tx1"/>
                </a:solidFill>
                <a:latin typeface="Avenir LT Std 35 Light" panose="020B0402020203020204" pitchFamily="34" charset="0"/>
                <a:ea typeface="ＭＳ Ｐゴシック"/>
              </a:rPr>
              <a:t> determines how the development of the strategy arises and how it is driven forward. </a:t>
            </a:r>
          </a:p>
          <a:p>
            <a:pPr algn="just" defTabSz="914400" eaLnBrk="1" hangingPunct="1">
              <a:buClr>
                <a:prstClr val="white">
                  <a:lumMod val="50000"/>
                </a:prstClr>
              </a:buClr>
              <a:buFont typeface="Wingdings" panose="05000000000000000000" pitchFamily="2" charset="2"/>
              <a:buChar char="§"/>
              <a:defRPr/>
            </a:pPr>
            <a:endParaRPr lang="en-ZA" sz="1800" kern="0" dirty="0">
              <a:solidFill>
                <a:schemeClr val="bg1">
                  <a:lumMod val="50000"/>
                </a:schemeClr>
              </a:solidFill>
              <a:latin typeface="Avenir LT Std 35 Light" panose="020B0402020203020204" pitchFamily="34" charset="0"/>
              <a:ea typeface="ＭＳ Ｐゴシック"/>
            </a:endParaRPr>
          </a:p>
          <a:p>
            <a:pPr algn="just" defTabSz="914400" eaLnBrk="1" hangingPunct="1">
              <a:buClr>
                <a:prstClr val="white">
                  <a:lumMod val="50000"/>
                </a:prstClr>
              </a:buClr>
              <a:buFont typeface="Wingdings" panose="05000000000000000000" pitchFamily="2" charset="2"/>
              <a:buChar char="§"/>
              <a:defRPr/>
            </a:pPr>
            <a:endParaRPr lang="en-ZA" sz="1800" kern="0" dirty="0">
              <a:solidFill>
                <a:schemeClr val="bg1">
                  <a:lumMod val="50000"/>
                </a:schemeClr>
              </a:solidFill>
              <a:latin typeface="Avenir LT Std 35 Light" panose="020B0402020203020204" pitchFamily="34" charset="0"/>
              <a:ea typeface="ＭＳ Ｐゴシック"/>
            </a:endParaRPr>
          </a:p>
          <a:p>
            <a:pPr lvl="0" algn="just" defTabSz="914400" eaLnBrk="1" hangingPunct="1">
              <a:buClr>
                <a:prstClr val="white">
                  <a:lumMod val="50000"/>
                </a:prstClr>
              </a:buClr>
              <a:buFontTx/>
              <a:buChar char="-"/>
              <a:defRPr/>
            </a:pPr>
            <a:endParaRPr lang="en-ZA" sz="1800" kern="0" dirty="0">
              <a:solidFill>
                <a:srgbClr val="49791E"/>
              </a:solidFill>
              <a:latin typeface="Avenir LT Std 35 Light" panose="020B0402020203020204" pitchFamily="34" charset="0"/>
              <a:ea typeface="ＭＳ Ｐゴシック"/>
              <a:cs typeface="+mn-cs"/>
            </a:endParaRPr>
          </a:p>
          <a:p>
            <a:pPr marL="0" lvl="0" indent="0" algn="just" defTabSz="914400" eaLnBrk="1" hangingPunct="1">
              <a:buClr>
                <a:schemeClr val="bg1">
                  <a:lumMod val="50000"/>
                </a:schemeClr>
              </a:buClr>
              <a:buNone/>
              <a:defRPr/>
            </a:pPr>
            <a:endParaRPr kumimoji="0" lang="fr-FR" sz="2800" b="0" i="0" u="none" strike="noStrike" kern="0" cap="none" spc="0" normalizeH="0" baseline="0" noProof="0" dirty="0">
              <a:ln>
                <a:noFill/>
              </a:ln>
              <a:solidFill>
                <a:srgbClr val="808080"/>
              </a:solidFill>
              <a:effectLst/>
              <a:uLnTx/>
              <a:uFillTx/>
              <a:latin typeface="Arial"/>
              <a:ea typeface="ＭＳ Ｐゴシック"/>
              <a:cs typeface="ＭＳ Ｐゴシック" charset="0"/>
            </a:endParaRPr>
          </a:p>
        </p:txBody>
      </p:sp>
    </p:spTree>
    <p:extLst>
      <p:ext uri="{BB962C8B-B14F-4D97-AF65-F5344CB8AC3E}">
        <p14:creationId xmlns:p14="http://schemas.microsoft.com/office/powerpoint/2010/main" val="1124162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672678" y="386385"/>
            <a:ext cx="6597124" cy="4767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569C8"/>
                </a:solidFill>
                <a:latin typeface="+mj-lt"/>
                <a:ea typeface="+mj-ea"/>
                <a:cs typeface="ＭＳ Ｐゴシック" charset="0"/>
              </a:defRPr>
            </a:lvl1pPr>
            <a:lvl2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rgbClr val="0569C8"/>
                </a:solidFill>
                <a:latin typeface="Arial" charset="0"/>
                <a:ea typeface="ＭＳ Ｐゴシック" charset="0"/>
              </a:defRPr>
            </a:lvl6pPr>
            <a:lvl7pPr marL="914400" algn="l" rtl="0" fontAlgn="base">
              <a:spcBef>
                <a:spcPct val="0"/>
              </a:spcBef>
              <a:spcAft>
                <a:spcPct val="0"/>
              </a:spcAft>
              <a:defRPr sz="3200" b="1">
                <a:solidFill>
                  <a:srgbClr val="0569C8"/>
                </a:solidFill>
                <a:latin typeface="Arial" charset="0"/>
                <a:ea typeface="ＭＳ Ｐゴシック" charset="0"/>
              </a:defRPr>
            </a:lvl7pPr>
            <a:lvl8pPr marL="1371600" algn="l" rtl="0" fontAlgn="base">
              <a:spcBef>
                <a:spcPct val="0"/>
              </a:spcBef>
              <a:spcAft>
                <a:spcPct val="0"/>
              </a:spcAft>
              <a:defRPr sz="3200" b="1">
                <a:solidFill>
                  <a:srgbClr val="0569C8"/>
                </a:solidFill>
                <a:latin typeface="Arial" charset="0"/>
                <a:ea typeface="ＭＳ Ｐゴシック" charset="0"/>
              </a:defRPr>
            </a:lvl8pPr>
            <a:lvl9pPr marL="1828800" algn="l" rtl="0" fontAlgn="base">
              <a:spcBef>
                <a:spcPct val="0"/>
              </a:spcBef>
              <a:spcAft>
                <a:spcPct val="0"/>
              </a:spcAft>
              <a:defRPr sz="3200" b="1">
                <a:solidFill>
                  <a:srgbClr val="0569C8"/>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800" b="0" kern="0" dirty="0">
                <a:solidFill>
                  <a:srgbClr val="000000"/>
                </a:solidFill>
                <a:latin typeface="Avenir LT Std 35 Light" panose="020B0402020203020204"/>
                <a:ea typeface="ＭＳ Ｐゴシック"/>
              </a:rPr>
              <a:t>Developing litigation strategies</a:t>
            </a:r>
            <a:endParaRPr kumimoji="0" lang="fr-FR" sz="2800" b="0" i="0" u="none" strike="noStrike" kern="0" cap="none" spc="0" normalizeH="0" baseline="0" noProof="0" dirty="0">
              <a:ln>
                <a:noFill/>
              </a:ln>
              <a:solidFill>
                <a:srgbClr val="000000"/>
              </a:solidFill>
              <a:effectLst/>
              <a:uLnTx/>
              <a:uFillTx/>
              <a:latin typeface="Avenir LT Std 35 Light" panose="020B0402020203020204"/>
              <a:ea typeface="ＭＳ Ｐゴシック"/>
            </a:endParaRPr>
          </a:p>
        </p:txBody>
      </p:sp>
      <p:sp>
        <p:nvSpPr>
          <p:cNvPr id="15" name="Rectangle 3"/>
          <p:cNvSpPr txBox="1">
            <a:spLocks noChangeArrowheads="1"/>
          </p:cNvSpPr>
          <p:nvPr/>
        </p:nvSpPr>
        <p:spPr bwMode="auto">
          <a:xfrm>
            <a:off x="1082842" y="863099"/>
            <a:ext cx="7629092" cy="5357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81000" indent="-381000" algn="l" rtl="0" eaLnBrk="0" fontAlgn="base" hangingPunct="0">
              <a:lnSpc>
                <a:spcPct val="90000"/>
              </a:lnSpc>
              <a:spcBef>
                <a:spcPct val="40000"/>
              </a:spcBef>
              <a:spcAft>
                <a:spcPct val="0"/>
              </a:spcAft>
              <a:buClr>
                <a:srgbClr val="0569C9"/>
              </a:buClr>
              <a:buSzPct val="175000"/>
              <a:buFont typeface="Wingdings" charset="0"/>
              <a:buBlip>
                <a:blip r:embed="rId3"/>
              </a:buBlip>
              <a:defRPr sz="2800">
                <a:solidFill>
                  <a:srgbClr val="808080"/>
                </a:solidFill>
                <a:latin typeface="+mn-lt"/>
                <a:ea typeface="+mn-ea"/>
                <a:cs typeface="ＭＳ Ｐゴシック" charset="0"/>
              </a:defRPr>
            </a:lvl1pPr>
            <a:lvl2pPr marL="1054100" indent="-285750" algn="l" rtl="0" eaLnBrk="0" fontAlgn="base" hangingPunct="0">
              <a:lnSpc>
                <a:spcPct val="90000"/>
              </a:lnSpc>
              <a:spcBef>
                <a:spcPct val="40000"/>
              </a:spcBef>
              <a:spcAft>
                <a:spcPct val="0"/>
              </a:spcAft>
              <a:buSzPct val="150000"/>
              <a:buBlip>
                <a:blip r:embed="rId4"/>
              </a:buBlip>
              <a:defRPr sz="2400">
                <a:solidFill>
                  <a:srgbClr val="808080"/>
                </a:solidFill>
                <a:latin typeface="+mn-lt"/>
                <a:ea typeface="+mn-ea"/>
              </a:defRPr>
            </a:lvl2pPr>
            <a:lvl3pPr marL="1473200" indent="-228600" algn="l" rtl="0" eaLnBrk="0" fontAlgn="base" hangingPunct="0">
              <a:lnSpc>
                <a:spcPct val="90000"/>
              </a:lnSpc>
              <a:spcBef>
                <a:spcPct val="40000"/>
              </a:spcBef>
              <a:spcAft>
                <a:spcPct val="0"/>
              </a:spcAft>
              <a:buClr>
                <a:srgbClr val="0569C9"/>
              </a:buClr>
              <a:buSzPct val="175000"/>
              <a:buFont typeface="Arial" charset="0"/>
              <a:buBlip>
                <a:blip r:embed="rId3"/>
              </a:buBlip>
              <a:defRPr sz="2000">
                <a:solidFill>
                  <a:srgbClr val="808080"/>
                </a:solidFill>
                <a:latin typeface="+mn-lt"/>
                <a:ea typeface="+mn-ea"/>
              </a:defRPr>
            </a:lvl3pPr>
            <a:lvl4pPr marL="1892300" indent="-228600" algn="l" rtl="0" eaLnBrk="0" fontAlgn="base" hangingPunct="0">
              <a:spcBef>
                <a:spcPct val="20000"/>
              </a:spcBef>
              <a:spcAft>
                <a:spcPct val="0"/>
              </a:spcAft>
              <a:buSzPct val="150000"/>
              <a:buBlip>
                <a:blip r:embed="rId4"/>
              </a:buBlip>
              <a:defRPr sz="2000">
                <a:solidFill>
                  <a:srgbClr val="808080"/>
                </a:solidFill>
                <a:latin typeface="+mn-lt"/>
                <a:ea typeface="+mn-ea"/>
              </a:defRPr>
            </a:lvl4pPr>
            <a:lvl5pPr marL="2311400" indent="-228600" algn="l" rtl="0" eaLnBrk="0" fontAlgn="base" hangingPunct="0">
              <a:spcBef>
                <a:spcPct val="20000"/>
              </a:spcBef>
              <a:spcAft>
                <a:spcPct val="0"/>
              </a:spcAft>
              <a:buBlip>
                <a:blip r:embed="rId3"/>
              </a:buBlip>
              <a:defRPr sz="2000">
                <a:solidFill>
                  <a:srgbClr val="808080"/>
                </a:solidFill>
                <a:latin typeface="+mn-lt"/>
                <a:ea typeface="+mn-ea"/>
              </a:defRPr>
            </a:lvl5pPr>
            <a:lvl6pPr marL="2768600" indent="-228600" algn="l" rtl="0" fontAlgn="base">
              <a:spcBef>
                <a:spcPct val="20000"/>
              </a:spcBef>
              <a:spcAft>
                <a:spcPct val="0"/>
              </a:spcAft>
              <a:buBlip>
                <a:blip r:embed="rId3"/>
              </a:buBlip>
              <a:defRPr sz="2000">
                <a:solidFill>
                  <a:srgbClr val="808080"/>
                </a:solidFill>
                <a:latin typeface="+mn-lt"/>
                <a:ea typeface="+mn-ea"/>
              </a:defRPr>
            </a:lvl6pPr>
            <a:lvl7pPr marL="3225800" indent="-228600" algn="l" rtl="0" fontAlgn="base">
              <a:spcBef>
                <a:spcPct val="20000"/>
              </a:spcBef>
              <a:spcAft>
                <a:spcPct val="0"/>
              </a:spcAft>
              <a:buBlip>
                <a:blip r:embed="rId3"/>
              </a:buBlip>
              <a:defRPr sz="2000">
                <a:solidFill>
                  <a:srgbClr val="808080"/>
                </a:solidFill>
                <a:latin typeface="+mn-lt"/>
                <a:ea typeface="+mn-ea"/>
              </a:defRPr>
            </a:lvl7pPr>
            <a:lvl8pPr marL="3683000" indent="-228600" algn="l" rtl="0" fontAlgn="base">
              <a:spcBef>
                <a:spcPct val="20000"/>
              </a:spcBef>
              <a:spcAft>
                <a:spcPct val="0"/>
              </a:spcAft>
              <a:buBlip>
                <a:blip r:embed="rId3"/>
              </a:buBlip>
              <a:defRPr sz="2000">
                <a:solidFill>
                  <a:srgbClr val="808080"/>
                </a:solidFill>
                <a:latin typeface="+mn-lt"/>
                <a:ea typeface="+mn-ea"/>
              </a:defRPr>
            </a:lvl8pPr>
            <a:lvl9pPr marL="4140200" indent="-228600" algn="l" rtl="0" fontAlgn="base">
              <a:spcBef>
                <a:spcPct val="20000"/>
              </a:spcBef>
              <a:spcAft>
                <a:spcPct val="0"/>
              </a:spcAft>
              <a:buBlip>
                <a:blip r:embed="rId3"/>
              </a:buBlip>
              <a:defRPr sz="2000">
                <a:solidFill>
                  <a:srgbClr val="808080"/>
                </a:solidFill>
                <a:latin typeface="+mn-lt"/>
                <a:ea typeface="+mn-ea"/>
              </a:defRPr>
            </a:lvl9pPr>
          </a:lstStyle>
          <a:p>
            <a:pPr algn="just" defTabSz="914400" eaLnBrk="1" hangingPunct="1">
              <a:buClr>
                <a:prstClr val="white">
                  <a:lumMod val="50000"/>
                </a:prstClr>
              </a:buClr>
              <a:buFont typeface="Wingdings" panose="05000000000000000000" pitchFamily="2" charset="2"/>
              <a:buChar char="§"/>
              <a:defRPr/>
            </a:pPr>
            <a:endParaRPr lang="en-ZA" sz="1800" kern="0" dirty="0">
              <a:solidFill>
                <a:schemeClr val="bg1">
                  <a:lumMod val="50000"/>
                </a:schemeClr>
              </a:solidFill>
              <a:latin typeface="Avenir LT Std 35 Light" panose="020B0402020203020204" pitchFamily="34" charset="0"/>
              <a:ea typeface="ＭＳ Ｐゴシック"/>
            </a:endParaRPr>
          </a:p>
          <a:p>
            <a:pPr algn="just" defTabSz="914400" eaLnBrk="1" hangingPunct="1">
              <a:buClr>
                <a:prstClr val="white">
                  <a:lumMod val="50000"/>
                </a:prstClr>
              </a:buClr>
              <a:buFont typeface="Wingdings" panose="05000000000000000000" pitchFamily="2" charset="2"/>
              <a:buChar char="§"/>
              <a:defRPr/>
            </a:pPr>
            <a:endParaRPr lang="en-ZA" sz="1800" kern="0" dirty="0">
              <a:solidFill>
                <a:schemeClr val="bg1">
                  <a:lumMod val="50000"/>
                </a:schemeClr>
              </a:solidFill>
              <a:latin typeface="Avenir LT Std 35 Light" panose="020B0402020203020204" pitchFamily="34" charset="0"/>
              <a:ea typeface="ＭＳ Ｐゴシック"/>
            </a:endParaRPr>
          </a:p>
          <a:p>
            <a:pPr marL="0" indent="0" algn="just" defTabSz="914400" eaLnBrk="1" hangingPunct="1">
              <a:buClr>
                <a:prstClr val="white">
                  <a:lumMod val="50000"/>
                </a:prstClr>
              </a:buClr>
              <a:buNone/>
              <a:defRPr/>
            </a:pPr>
            <a:endParaRPr lang="en-ZA" sz="1800" kern="0" dirty="0">
              <a:solidFill>
                <a:schemeClr val="bg1">
                  <a:lumMod val="50000"/>
                </a:schemeClr>
              </a:solidFill>
              <a:latin typeface="Avenir LT Std 35 Light" panose="020B0402020203020204" pitchFamily="34" charset="0"/>
              <a:ea typeface="ＭＳ Ｐゴシック"/>
            </a:endParaRPr>
          </a:p>
          <a:p>
            <a:pPr algn="just" defTabSz="914400" eaLnBrk="1" hangingPunct="1">
              <a:buClr>
                <a:prstClr val="white">
                  <a:lumMod val="50000"/>
                </a:prstClr>
              </a:buClr>
              <a:buFont typeface="Wingdings" panose="05000000000000000000" pitchFamily="2" charset="2"/>
              <a:buChar char="§"/>
              <a:defRPr/>
            </a:pPr>
            <a:r>
              <a:rPr lang="en-ZA" sz="1800" kern="0" dirty="0">
                <a:solidFill>
                  <a:schemeClr val="tx1"/>
                </a:solidFill>
                <a:latin typeface="Avenir LT Std 35 Light" panose="020B0402020203020204" pitchFamily="34" charset="0"/>
                <a:ea typeface="ＭＳ Ｐゴシック"/>
              </a:rPr>
              <a:t>The </a:t>
            </a:r>
            <a:r>
              <a:rPr lang="en-ZA" sz="1800" b="1" u="sng" kern="0" dirty="0">
                <a:solidFill>
                  <a:schemeClr val="tx1"/>
                </a:solidFill>
                <a:latin typeface="Avenir LT Std 35 Light" panose="020B0402020203020204" pitchFamily="34" charset="0"/>
                <a:ea typeface="ＭＳ Ｐゴシック"/>
              </a:rPr>
              <a:t>role of social movements</a:t>
            </a:r>
            <a:r>
              <a:rPr lang="en-ZA" sz="1800" kern="0" dirty="0">
                <a:solidFill>
                  <a:schemeClr val="tx1"/>
                </a:solidFill>
                <a:latin typeface="Avenir LT Std 35 Light" panose="020B0402020203020204" pitchFamily="34" charset="0"/>
                <a:ea typeface="ＭＳ Ｐゴシック"/>
              </a:rPr>
              <a:t>, </a:t>
            </a:r>
            <a:r>
              <a:rPr lang="en-ZA" sz="1800" b="1" kern="0" dirty="0">
                <a:solidFill>
                  <a:schemeClr val="tx1"/>
                </a:solidFill>
                <a:latin typeface="Avenir LT Std 35 Light" panose="020B0402020203020204" pitchFamily="34" charset="0"/>
                <a:ea typeface="ＭＳ Ｐゴシック"/>
              </a:rPr>
              <a:t>advocacy</a:t>
            </a:r>
            <a:r>
              <a:rPr lang="en-ZA" sz="1800" kern="0" dirty="0">
                <a:solidFill>
                  <a:schemeClr val="tx1"/>
                </a:solidFill>
                <a:latin typeface="Avenir LT Std 35 Light" panose="020B0402020203020204" pitchFamily="34" charset="0"/>
                <a:ea typeface="ＭＳ Ｐゴシック"/>
              </a:rPr>
              <a:t> and </a:t>
            </a:r>
            <a:r>
              <a:rPr lang="en-ZA" sz="1800" b="1" kern="0" dirty="0">
                <a:solidFill>
                  <a:schemeClr val="tx1"/>
                </a:solidFill>
                <a:latin typeface="Avenir LT Std 35 Light" panose="020B0402020203020204" pitchFamily="34" charset="0"/>
                <a:ea typeface="ＭＳ Ｐゴシック"/>
              </a:rPr>
              <a:t>mobilisation</a:t>
            </a:r>
            <a:r>
              <a:rPr lang="en-ZA" sz="1800" kern="0" dirty="0">
                <a:solidFill>
                  <a:schemeClr val="tx1"/>
                </a:solidFill>
                <a:latin typeface="Avenir LT Std 35 Light" panose="020B0402020203020204" pitchFamily="34" charset="0"/>
                <a:ea typeface="ＭＳ Ｐゴシック"/>
              </a:rPr>
              <a:t>- strategic litigation as a tool for change by social movements</a:t>
            </a:r>
          </a:p>
          <a:p>
            <a:pPr marL="0" indent="0" algn="just" defTabSz="914400" eaLnBrk="1" hangingPunct="1">
              <a:buClr>
                <a:prstClr val="white">
                  <a:lumMod val="50000"/>
                </a:prstClr>
              </a:buClr>
              <a:buNone/>
              <a:defRPr/>
            </a:pPr>
            <a:endParaRPr lang="en-ZA" sz="1800" kern="0" dirty="0">
              <a:solidFill>
                <a:schemeClr val="tx1"/>
              </a:solidFill>
              <a:latin typeface="Avenir LT Std 35 Light" panose="020B0402020203020204" pitchFamily="34" charset="0"/>
              <a:ea typeface="ＭＳ Ｐゴシック"/>
            </a:endParaRPr>
          </a:p>
          <a:p>
            <a:pPr algn="just" defTabSz="914400" eaLnBrk="1" hangingPunct="1">
              <a:buClr>
                <a:prstClr val="white">
                  <a:lumMod val="50000"/>
                </a:prstClr>
              </a:buClr>
              <a:buFont typeface="Wingdings" panose="05000000000000000000" pitchFamily="2" charset="2"/>
              <a:buChar char="§"/>
              <a:defRPr/>
            </a:pPr>
            <a:r>
              <a:rPr lang="en-ZA" sz="1800" kern="0" dirty="0">
                <a:solidFill>
                  <a:schemeClr val="tx1"/>
                </a:solidFill>
                <a:latin typeface="Avenir LT Std 35 Light" panose="020B0402020203020204" pitchFamily="34" charset="0"/>
                <a:ea typeface="ＭＳ Ｐゴシック"/>
              </a:rPr>
              <a:t>Identify goals, evaluate realistically </a:t>
            </a:r>
            <a:r>
              <a:rPr lang="en-ZA" sz="1800" b="1" u="sng" kern="0" dirty="0">
                <a:solidFill>
                  <a:schemeClr val="tx1"/>
                </a:solidFill>
                <a:latin typeface="Avenir LT Std 35 Light" panose="020B0402020203020204" pitchFamily="34" charset="0"/>
                <a:ea typeface="ＭＳ Ｐゴシック"/>
              </a:rPr>
              <a:t>potential impact</a:t>
            </a:r>
            <a:r>
              <a:rPr lang="en-ZA" sz="1800" kern="0" dirty="0">
                <a:solidFill>
                  <a:schemeClr val="tx1"/>
                </a:solidFill>
                <a:latin typeface="Avenir LT Std 35 Light" panose="020B0402020203020204" pitchFamily="34" charset="0"/>
                <a:ea typeface="ＭＳ Ｐゴシック"/>
              </a:rPr>
              <a:t>, assess </a:t>
            </a:r>
            <a:r>
              <a:rPr lang="en-ZA" sz="1800" b="1" u="sng" kern="0" dirty="0">
                <a:solidFill>
                  <a:schemeClr val="tx1"/>
                </a:solidFill>
                <a:latin typeface="Avenir LT Std 35 Light" panose="020B0402020203020204" pitchFamily="34" charset="0"/>
                <a:ea typeface="ＭＳ Ｐゴシック"/>
              </a:rPr>
              <a:t>risk</a:t>
            </a:r>
            <a:r>
              <a:rPr lang="en-ZA" sz="1800" u="sng" kern="0" dirty="0">
                <a:solidFill>
                  <a:schemeClr val="tx1"/>
                </a:solidFill>
                <a:latin typeface="Avenir LT Std 35 Light" panose="020B0402020203020204" pitchFamily="34" charset="0"/>
                <a:ea typeface="ＭＳ Ｐゴシック"/>
              </a:rPr>
              <a:t> and </a:t>
            </a:r>
            <a:r>
              <a:rPr lang="en-ZA" sz="1800" b="1" u="sng" kern="0" dirty="0">
                <a:solidFill>
                  <a:schemeClr val="tx1"/>
                </a:solidFill>
                <a:latin typeface="Avenir LT Std 35 Light" panose="020B0402020203020204" pitchFamily="34" charset="0"/>
                <a:ea typeface="ＭＳ Ｐゴシック"/>
              </a:rPr>
              <a:t>capacity</a:t>
            </a:r>
            <a:r>
              <a:rPr lang="en-ZA" sz="1800" u="sng" kern="0" dirty="0">
                <a:solidFill>
                  <a:schemeClr val="tx1"/>
                </a:solidFill>
                <a:latin typeface="Avenir LT Std 35 Light" panose="020B0402020203020204" pitchFamily="34" charset="0"/>
                <a:ea typeface="ＭＳ Ｐゴシック"/>
              </a:rPr>
              <a:t>,</a:t>
            </a:r>
            <a:r>
              <a:rPr lang="en-ZA" sz="1800" kern="0" dirty="0">
                <a:solidFill>
                  <a:schemeClr val="tx1"/>
                </a:solidFill>
                <a:latin typeface="Avenir LT Std 35 Light" panose="020B0402020203020204" pitchFamily="34" charset="0"/>
                <a:ea typeface="ＭＳ Ｐゴシック"/>
              </a:rPr>
              <a:t> before deciding to take on case or cases.</a:t>
            </a:r>
          </a:p>
          <a:p>
            <a:pPr marL="0" indent="0" algn="just" defTabSz="914400" eaLnBrk="1" hangingPunct="1">
              <a:buClr>
                <a:prstClr val="white">
                  <a:lumMod val="50000"/>
                </a:prstClr>
              </a:buClr>
              <a:buNone/>
              <a:defRPr/>
            </a:pPr>
            <a:endParaRPr lang="en-ZA" sz="1800" kern="0" dirty="0">
              <a:solidFill>
                <a:schemeClr val="tx1"/>
              </a:solidFill>
              <a:latin typeface="Avenir LT Std 35 Light" panose="020B0402020203020204" pitchFamily="34" charset="0"/>
              <a:ea typeface="ＭＳ Ｐゴシック"/>
            </a:endParaRPr>
          </a:p>
          <a:p>
            <a:pPr algn="just" defTabSz="914400" eaLnBrk="1" hangingPunct="1">
              <a:buClr>
                <a:prstClr val="white">
                  <a:lumMod val="50000"/>
                </a:prstClr>
              </a:buClr>
              <a:buFont typeface="Wingdings" panose="05000000000000000000" pitchFamily="2" charset="2"/>
              <a:buChar char="§"/>
              <a:defRPr/>
            </a:pPr>
            <a:r>
              <a:rPr lang="en-ZA" sz="1800" kern="0" dirty="0">
                <a:solidFill>
                  <a:schemeClr val="tx1"/>
                </a:solidFill>
                <a:latin typeface="Avenir LT Std 35 Light" panose="020B0402020203020204" pitchFamily="34" charset="0"/>
                <a:ea typeface="ＭＳ Ｐゴシック"/>
              </a:rPr>
              <a:t>Identify </a:t>
            </a:r>
            <a:r>
              <a:rPr lang="en-ZA" sz="1800" b="1" u="sng" kern="0" dirty="0">
                <a:solidFill>
                  <a:schemeClr val="tx1"/>
                </a:solidFill>
                <a:latin typeface="Avenir LT Std 35 Light" panose="020B0402020203020204" pitchFamily="34" charset="0"/>
                <a:ea typeface="ＭＳ Ｐゴシック"/>
              </a:rPr>
              <a:t>means of litigation</a:t>
            </a:r>
            <a:r>
              <a:rPr lang="en-ZA" sz="1800" kern="0" dirty="0">
                <a:solidFill>
                  <a:schemeClr val="tx1"/>
                </a:solidFill>
                <a:latin typeface="Avenir LT Std 35 Light" panose="020B0402020203020204" pitchFamily="34" charset="0"/>
                <a:ea typeface="ＭＳ Ｐゴシック"/>
              </a:rPr>
              <a:t>, framing of the </a:t>
            </a:r>
            <a:r>
              <a:rPr lang="en-ZA" sz="1800" b="1" kern="0" dirty="0">
                <a:solidFill>
                  <a:schemeClr val="tx1"/>
                </a:solidFill>
                <a:latin typeface="Avenir LT Std 35 Light" panose="020B0402020203020204" pitchFamily="34" charset="0"/>
                <a:ea typeface="ＭＳ Ｐゴシック"/>
              </a:rPr>
              <a:t>facts, clients</a:t>
            </a:r>
            <a:r>
              <a:rPr lang="en-ZA" sz="1800" kern="0" dirty="0">
                <a:solidFill>
                  <a:schemeClr val="tx1"/>
                </a:solidFill>
                <a:latin typeface="Avenir LT Std 35 Light" panose="020B0402020203020204" pitchFamily="34" charset="0"/>
                <a:ea typeface="ＭＳ Ｐゴシック"/>
              </a:rPr>
              <a:t>, the law, </a:t>
            </a:r>
            <a:r>
              <a:rPr lang="en-ZA" sz="1800" b="1" kern="0" dirty="0">
                <a:solidFill>
                  <a:schemeClr val="tx1"/>
                </a:solidFill>
                <a:latin typeface="Avenir LT Std 35 Light" panose="020B0402020203020204" pitchFamily="34" charset="0"/>
                <a:ea typeface="ＭＳ Ｐゴシック"/>
              </a:rPr>
              <a:t>forum</a:t>
            </a:r>
            <a:r>
              <a:rPr lang="en-ZA" sz="1800" kern="0" dirty="0">
                <a:solidFill>
                  <a:schemeClr val="tx1"/>
                </a:solidFill>
                <a:latin typeface="Avenir LT Std 35 Light" panose="020B0402020203020204" pitchFamily="34" charset="0"/>
                <a:ea typeface="ＭＳ Ｐゴシック"/>
              </a:rPr>
              <a:t>, facts and evidence.</a:t>
            </a:r>
          </a:p>
          <a:p>
            <a:pPr marL="0" indent="0" algn="just" defTabSz="914400" eaLnBrk="1" hangingPunct="1">
              <a:buClr>
                <a:prstClr val="white">
                  <a:lumMod val="50000"/>
                </a:prstClr>
              </a:buClr>
              <a:buNone/>
              <a:defRPr/>
            </a:pPr>
            <a:endParaRPr lang="en-ZA" sz="1800" kern="0" dirty="0">
              <a:solidFill>
                <a:schemeClr val="tx1"/>
              </a:solidFill>
              <a:latin typeface="Avenir LT Std 35 Light" panose="020B0402020203020204" pitchFamily="34" charset="0"/>
              <a:ea typeface="ＭＳ Ｐゴシック"/>
            </a:endParaRPr>
          </a:p>
          <a:p>
            <a:pPr algn="just" defTabSz="914400" eaLnBrk="1" hangingPunct="1">
              <a:buClr>
                <a:prstClr val="white">
                  <a:lumMod val="50000"/>
                </a:prstClr>
              </a:buClr>
              <a:buFont typeface="Wingdings" panose="05000000000000000000" pitchFamily="2" charset="2"/>
              <a:buChar char="§"/>
              <a:defRPr/>
            </a:pPr>
            <a:r>
              <a:rPr lang="en-ZA" sz="1800" kern="0" dirty="0">
                <a:solidFill>
                  <a:schemeClr val="tx1"/>
                </a:solidFill>
                <a:latin typeface="Avenir LT Std 35 Light" panose="020B0402020203020204" pitchFamily="34" charset="0"/>
                <a:ea typeface="ＭＳ Ｐゴシック"/>
              </a:rPr>
              <a:t>Identify</a:t>
            </a:r>
            <a:r>
              <a:rPr lang="en-ZA" sz="1800" b="1" kern="0" dirty="0">
                <a:solidFill>
                  <a:schemeClr val="tx1"/>
                </a:solidFill>
                <a:latin typeface="Avenir LT Std 35 Light" panose="020B0402020203020204" pitchFamily="34" charset="0"/>
                <a:ea typeface="ＭＳ Ｐゴシック"/>
              </a:rPr>
              <a:t> </a:t>
            </a:r>
            <a:r>
              <a:rPr lang="en-ZA" sz="1800" b="1" u="sng" kern="0" dirty="0">
                <a:solidFill>
                  <a:schemeClr val="tx1"/>
                </a:solidFill>
                <a:latin typeface="Avenir LT Std 35 Light" panose="020B0402020203020204" pitchFamily="34" charset="0"/>
                <a:ea typeface="ＭＳ Ｐゴシック"/>
              </a:rPr>
              <a:t>possible allies</a:t>
            </a:r>
            <a:r>
              <a:rPr lang="en-ZA" sz="1800" kern="0" dirty="0">
                <a:solidFill>
                  <a:schemeClr val="tx1"/>
                </a:solidFill>
                <a:latin typeface="Avenir LT Std 35 Light" panose="020B0402020203020204" pitchFamily="34" charset="0"/>
                <a:ea typeface="ＭＳ Ｐゴシック"/>
              </a:rPr>
              <a:t> and </a:t>
            </a:r>
            <a:r>
              <a:rPr lang="en-ZA" sz="1800" b="1" kern="0" dirty="0">
                <a:solidFill>
                  <a:schemeClr val="tx1"/>
                </a:solidFill>
                <a:latin typeface="Avenir LT Std 35 Light" panose="020B0402020203020204" pitchFamily="34" charset="0"/>
                <a:ea typeface="ＭＳ Ｐゴシック"/>
              </a:rPr>
              <a:t>resources</a:t>
            </a:r>
            <a:r>
              <a:rPr lang="en-ZA" sz="1800" kern="0" dirty="0">
                <a:solidFill>
                  <a:schemeClr val="tx1"/>
                </a:solidFill>
                <a:latin typeface="Avenir LT Std 35 Light" panose="020B0402020203020204" pitchFamily="34" charset="0"/>
                <a:ea typeface="ＭＳ Ｐゴシック"/>
              </a:rPr>
              <a:t> needed for commitment.</a:t>
            </a:r>
          </a:p>
          <a:p>
            <a:pPr algn="just" defTabSz="914400" eaLnBrk="1" hangingPunct="1">
              <a:buClr>
                <a:prstClr val="white">
                  <a:lumMod val="50000"/>
                </a:prstClr>
              </a:buClr>
              <a:buFont typeface="Wingdings" panose="05000000000000000000" pitchFamily="2" charset="2"/>
              <a:buChar char="§"/>
              <a:defRPr/>
            </a:pPr>
            <a:endParaRPr lang="en-ZA" sz="1800" kern="0" dirty="0">
              <a:solidFill>
                <a:schemeClr val="tx1"/>
              </a:solidFill>
              <a:latin typeface="Avenir LT Std 35 Light" panose="020B0402020203020204" pitchFamily="34" charset="0"/>
              <a:ea typeface="ＭＳ Ｐゴシック"/>
            </a:endParaRPr>
          </a:p>
          <a:p>
            <a:pPr algn="just" defTabSz="914400" eaLnBrk="1" hangingPunct="1">
              <a:buClr>
                <a:prstClr val="white">
                  <a:lumMod val="50000"/>
                </a:prstClr>
              </a:buClr>
              <a:buFont typeface="Wingdings" panose="05000000000000000000" pitchFamily="2" charset="2"/>
              <a:buChar char="§"/>
              <a:defRPr/>
            </a:pPr>
            <a:endParaRPr lang="en-ZA" sz="1800" kern="0" dirty="0">
              <a:solidFill>
                <a:schemeClr val="bg1">
                  <a:lumMod val="50000"/>
                </a:schemeClr>
              </a:solidFill>
              <a:latin typeface="Avenir LT Std 35 Light" panose="020B0402020203020204" pitchFamily="34" charset="0"/>
              <a:ea typeface="ＭＳ Ｐゴシック"/>
            </a:endParaRPr>
          </a:p>
          <a:p>
            <a:pPr lvl="0" algn="just" defTabSz="914400" eaLnBrk="1" hangingPunct="1">
              <a:buClr>
                <a:prstClr val="white">
                  <a:lumMod val="50000"/>
                </a:prstClr>
              </a:buClr>
              <a:buFontTx/>
              <a:buChar char="-"/>
              <a:defRPr/>
            </a:pPr>
            <a:endParaRPr lang="en-ZA" sz="1800" kern="0" dirty="0">
              <a:solidFill>
                <a:srgbClr val="49791E"/>
              </a:solidFill>
              <a:latin typeface="Avenir LT Std 35 Light" panose="020B0402020203020204" pitchFamily="34" charset="0"/>
              <a:ea typeface="ＭＳ Ｐゴシック"/>
              <a:cs typeface="+mn-cs"/>
            </a:endParaRPr>
          </a:p>
          <a:p>
            <a:pPr marL="0" lvl="0" indent="0" algn="just" defTabSz="914400" eaLnBrk="1" hangingPunct="1">
              <a:buClr>
                <a:schemeClr val="bg1">
                  <a:lumMod val="50000"/>
                </a:schemeClr>
              </a:buClr>
              <a:buNone/>
              <a:defRPr/>
            </a:pPr>
            <a:endParaRPr kumimoji="0" lang="fr-FR" sz="2800" b="0" i="0" u="none" strike="noStrike" kern="0" cap="none" spc="0" normalizeH="0" baseline="0" noProof="0" dirty="0">
              <a:ln>
                <a:noFill/>
              </a:ln>
              <a:solidFill>
                <a:srgbClr val="808080"/>
              </a:solidFill>
              <a:effectLst/>
              <a:uLnTx/>
              <a:uFillTx/>
              <a:latin typeface="Arial"/>
              <a:ea typeface="ＭＳ Ｐゴシック"/>
              <a:cs typeface="ＭＳ Ｐゴシック" charset="0"/>
            </a:endParaRPr>
          </a:p>
        </p:txBody>
      </p:sp>
    </p:spTree>
    <p:extLst>
      <p:ext uri="{BB962C8B-B14F-4D97-AF65-F5344CB8AC3E}">
        <p14:creationId xmlns:p14="http://schemas.microsoft.com/office/powerpoint/2010/main" val="574022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672678" y="164185"/>
            <a:ext cx="6597124" cy="4767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569C8"/>
                </a:solidFill>
                <a:latin typeface="+mj-lt"/>
                <a:ea typeface="+mj-ea"/>
                <a:cs typeface="ＭＳ Ｐゴシック" charset="0"/>
              </a:defRPr>
            </a:lvl1pPr>
            <a:lvl2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rgbClr val="0569C8"/>
                </a:solidFill>
                <a:latin typeface="Arial" charset="0"/>
                <a:ea typeface="ＭＳ Ｐゴシック" charset="0"/>
              </a:defRPr>
            </a:lvl6pPr>
            <a:lvl7pPr marL="914400" algn="l" rtl="0" fontAlgn="base">
              <a:spcBef>
                <a:spcPct val="0"/>
              </a:spcBef>
              <a:spcAft>
                <a:spcPct val="0"/>
              </a:spcAft>
              <a:defRPr sz="3200" b="1">
                <a:solidFill>
                  <a:srgbClr val="0569C8"/>
                </a:solidFill>
                <a:latin typeface="Arial" charset="0"/>
                <a:ea typeface="ＭＳ Ｐゴシック" charset="0"/>
              </a:defRPr>
            </a:lvl7pPr>
            <a:lvl8pPr marL="1371600" algn="l" rtl="0" fontAlgn="base">
              <a:spcBef>
                <a:spcPct val="0"/>
              </a:spcBef>
              <a:spcAft>
                <a:spcPct val="0"/>
              </a:spcAft>
              <a:defRPr sz="3200" b="1">
                <a:solidFill>
                  <a:srgbClr val="0569C8"/>
                </a:solidFill>
                <a:latin typeface="Arial" charset="0"/>
                <a:ea typeface="ＭＳ Ｐゴシック" charset="0"/>
              </a:defRPr>
            </a:lvl8pPr>
            <a:lvl9pPr marL="1828800" algn="l" rtl="0" fontAlgn="base">
              <a:spcBef>
                <a:spcPct val="0"/>
              </a:spcBef>
              <a:spcAft>
                <a:spcPct val="0"/>
              </a:spcAft>
              <a:defRPr sz="3200" b="1">
                <a:solidFill>
                  <a:srgbClr val="0569C8"/>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b="0" kern="0" dirty="0">
                <a:solidFill>
                  <a:srgbClr val="000000"/>
                </a:solidFill>
                <a:latin typeface="Avenir LT Std 35 Light" panose="020B0402020203020204"/>
                <a:ea typeface="ＭＳ Ｐゴシック"/>
              </a:rPr>
              <a:t>Principles</a:t>
            </a:r>
            <a:r>
              <a:rPr kumimoji="0" lang="en-GB" b="0" i="0" u="none" strike="noStrike" kern="0" cap="none" spc="0" normalizeH="0" baseline="0" noProof="0" dirty="0">
                <a:ln>
                  <a:noFill/>
                </a:ln>
                <a:solidFill>
                  <a:srgbClr val="000000"/>
                </a:solidFill>
                <a:effectLst/>
                <a:uLnTx/>
                <a:uFillTx/>
                <a:latin typeface="Avenir LT Std 35 Light" panose="020B0402020203020204"/>
                <a:ea typeface="ＭＳ Ｐゴシック"/>
              </a:rPr>
              <a:t> of strategic litigation</a:t>
            </a:r>
            <a:endParaRPr kumimoji="0" lang="fr-FR" b="0" i="0" u="none" strike="noStrike" kern="0" cap="none" spc="0" normalizeH="0" baseline="0" noProof="0" dirty="0">
              <a:ln>
                <a:noFill/>
              </a:ln>
              <a:solidFill>
                <a:srgbClr val="000000"/>
              </a:solidFill>
              <a:effectLst/>
              <a:uLnTx/>
              <a:uFillTx/>
              <a:latin typeface="Avenir LT Std 35 Light" panose="020B0402020203020204"/>
              <a:ea typeface="ＭＳ Ｐゴシック"/>
            </a:endParaRPr>
          </a:p>
        </p:txBody>
      </p:sp>
      <p:sp>
        <p:nvSpPr>
          <p:cNvPr id="15" name="Rectangle 3"/>
          <p:cNvSpPr txBox="1">
            <a:spLocks noChangeArrowheads="1"/>
          </p:cNvSpPr>
          <p:nvPr/>
        </p:nvSpPr>
        <p:spPr bwMode="auto">
          <a:xfrm>
            <a:off x="1070811" y="792285"/>
            <a:ext cx="7641123" cy="56407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81000" indent="-381000" algn="l" rtl="0" eaLnBrk="0" fontAlgn="base" hangingPunct="0">
              <a:lnSpc>
                <a:spcPct val="90000"/>
              </a:lnSpc>
              <a:spcBef>
                <a:spcPct val="40000"/>
              </a:spcBef>
              <a:spcAft>
                <a:spcPct val="0"/>
              </a:spcAft>
              <a:buClr>
                <a:srgbClr val="0569C9"/>
              </a:buClr>
              <a:buSzPct val="175000"/>
              <a:buFont typeface="Wingdings" charset="0"/>
              <a:buBlip>
                <a:blip r:embed="rId4"/>
              </a:buBlip>
              <a:defRPr sz="2800">
                <a:solidFill>
                  <a:srgbClr val="808080"/>
                </a:solidFill>
                <a:latin typeface="+mn-lt"/>
                <a:ea typeface="+mn-ea"/>
                <a:cs typeface="ＭＳ Ｐゴシック" charset="0"/>
              </a:defRPr>
            </a:lvl1pPr>
            <a:lvl2pPr marL="1054100" indent="-285750" algn="l" rtl="0" eaLnBrk="0" fontAlgn="base" hangingPunct="0">
              <a:lnSpc>
                <a:spcPct val="90000"/>
              </a:lnSpc>
              <a:spcBef>
                <a:spcPct val="40000"/>
              </a:spcBef>
              <a:spcAft>
                <a:spcPct val="0"/>
              </a:spcAft>
              <a:buSzPct val="150000"/>
              <a:buBlip>
                <a:blip r:embed="rId5"/>
              </a:buBlip>
              <a:defRPr sz="2400">
                <a:solidFill>
                  <a:srgbClr val="808080"/>
                </a:solidFill>
                <a:latin typeface="+mn-lt"/>
                <a:ea typeface="+mn-ea"/>
              </a:defRPr>
            </a:lvl2pPr>
            <a:lvl3pPr marL="1473200" indent="-228600" algn="l" rtl="0" eaLnBrk="0" fontAlgn="base" hangingPunct="0">
              <a:lnSpc>
                <a:spcPct val="90000"/>
              </a:lnSpc>
              <a:spcBef>
                <a:spcPct val="40000"/>
              </a:spcBef>
              <a:spcAft>
                <a:spcPct val="0"/>
              </a:spcAft>
              <a:buClr>
                <a:srgbClr val="0569C9"/>
              </a:buClr>
              <a:buSzPct val="175000"/>
              <a:buFont typeface="Arial" charset="0"/>
              <a:buBlip>
                <a:blip r:embed="rId4"/>
              </a:buBlip>
              <a:defRPr sz="2000">
                <a:solidFill>
                  <a:srgbClr val="808080"/>
                </a:solidFill>
                <a:latin typeface="+mn-lt"/>
                <a:ea typeface="+mn-ea"/>
              </a:defRPr>
            </a:lvl3pPr>
            <a:lvl4pPr marL="1892300" indent="-228600" algn="l" rtl="0" eaLnBrk="0" fontAlgn="base" hangingPunct="0">
              <a:spcBef>
                <a:spcPct val="20000"/>
              </a:spcBef>
              <a:spcAft>
                <a:spcPct val="0"/>
              </a:spcAft>
              <a:buSzPct val="150000"/>
              <a:buBlip>
                <a:blip r:embed="rId5"/>
              </a:buBlip>
              <a:defRPr sz="2000">
                <a:solidFill>
                  <a:srgbClr val="808080"/>
                </a:solidFill>
                <a:latin typeface="+mn-lt"/>
                <a:ea typeface="+mn-ea"/>
              </a:defRPr>
            </a:lvl4pPr>
            <a:lvl5pPr marL="2311400" indent="-228600" algn="l" rtl="0" eaLnBrk="0" fontAlgn="base" hangingPunct="0">
              <a:spcBef>
                <a:spcPct val="20000"/>
              </a:spcBef>
              <a:spcAft>
                <a:spcPct val="0"/>
              </a:spcAft>
              <a:buBlip>
                <a:blip r:embed="rId4"/>
              </a:buBlip>
              <a:defRPr sz="2000">
                <a:solidFill>
                  <a:srgbClr val="808080"/>
                </a:solidFill>
                <a:latin typeface="+mn-lt"/>
                <a:ea typeface="+mn-ea"/>
              </a:defRPr>
            </a:lvl5pPr>
            <a:lvl6pPr marL="2768600" indent="-228600" algn="l" rtl="0" fontAlgn="base">
              <a:spcBef>
                <a:spcPct val="20000"/>
              </a:spcBef>
              <a:spcAft>
                <a:spcPct val="0"/>
              </a:spcAft>
              <a:buBlip>
                <a:blip r:embed="rId4"/>
              </a:buBlip>
              <a:defRPr sz="2000">
                <a:solidFill>
                  <a:srgbClr val="808080"/>
                </a:solidFill>
                <a:latin typeface="+mn-lt"/>
                <a:ea typeface="+mn-ea"/>
              </a:defRPr>
            </a:lvl6pPr>
            <a:lvl7pPr marL="3225800" indent="-228600" algn="l" rtl="0" fontAlgn="base">
              <a:spcBef>
                <a:spcPct val="20000"/>
              </a:spcBef>
              <a:spcAft>
                <a:spcPct val="0"/>
              </a:spcAft>
              <a:buBlip>
                <a:blip r:embed="rId4"/>
              </a:buBlip>
              <a:defRPr sz="2000">
                <a:solidFill>
                  <a:srgbClr val="808080"/>
                </a:solidFill>
                <a:latin typeface="+mn-lt"/>
                <a:ea typeface="+mn-ea"/>
              </a:defRPr>
            </a:lvl7pPr>
            <a:lvl8pPr marL="3683000" indent="-228600" algn="l" rtl="0" fontAlgn="base">
              <a:spcBef>
                <a:spcPct val="20000"/>
              </a:spcBef>
              <a:spcAft>
                <a:spcPct val="0"/>
              </a:spcAft>
              <a:buBlip>
                <a:blip r:embed="rId4"/>
              </a:buBlip>
              <a:defRPr sz="2000">
                <a:solidFill>
                  <a:srgbClr val="808080"/>
                </a:solidFill>
                <a:latin typeface="+mn-lt"/>
                <a:ea typeface="+mn-ea"/>
              </a:defRPr>
            </a:lvl8pPr>
            <a:lvl9pPr marL="4140200" indent="-228600" algn="l" rtl="0" fontAlgn="base">
              <a:spcBef>
                <a:spcPct val="20000"/>
              </a:spcBef>
              <a:spcAft>
                <a:spcPct val="0"/>
              </a:spcAft>
              <a:buBlip>
                <a:blip r:embed="rId4"/>
              </a:buBlip>
              <a:defRPr sz="2000">
                <a:solidFill>
                  <a:srgbClr val="808080"/>
                </a:solidFill>
                <a:latin typeface="+mn-lt"/>
                <a:ea typeface="+mn-ea"/>
              </a:defRPr>
            </a:lvl9pPr>
          </a:lstStyle>
          <a:p>
            <a:pPr marL="0" marR="0" lvl="0" indent="0" algn="just" defTabSz="914400" rtl="0" eaLnBrk="1" fontAlgn="base" latinLnBrk="0" hangingPunct="1">
              <a:lnSpc>
                <a:spcPct val="90000"/>
              </a:lnSpc>
              <a:spcBef>
                <a:spcPct val="40000"/>
              </a:spcBef>
              <a:spcAft>
                <a:spcPct val="0"/>
              </a:spcAft>
              <a:buClr>
                <a:schemeClr val="bg1">
                  <a:lumMod val="50000"/>
                </a:schemeClr>
              </a:buClr>
              <a:buSzPct val="175000"/>
              <a:buNone/>
              <a:tabLst/>
              <a:defRPr/>
            </a:pPr>
            <a:endParaRPr lang="en-ZA" sz="2000" kern="0" dirty="0">
              <a:solidFill>
                <a:srgbClr val="49791E"/>
              </a:solidFill>
              <a:latin typeface="Avenir LT Std 35 Light" panose="020B0402020203020204" pitchFamily="34" charset="0"/>
              <a:ea typeface="ＭＳ Ｐゴシック"/>
            </a:endParaRPr>
          </a:p>
          <a:p>
            <a:pPr marL="0" marR="0" lvl="0" indent="0" algn="just" defTabSz="914400" rtl="0" eaLnBrk="1" fontAlgn="base" latinLnBrk="0" hangingPunct="1">
              <a:lnSpc>
                <a:spcPct val="90000"/>
              </a:lnSpc>
              <a:spcBef>
                <a:spcPct val="40000"/>
              </a:spcBef>
              <a:spcAft>
                <a:spcPct val="0"/>
              </a:spcAft>
              <a:buClr>
                <a:schemeClr val="bg1">
                  <a:lumMod val="50000"/>
                </a:schemeClr>
              </a:buClr>
              <a:buSzPct val="175000"/>
              <a:buNone/>
              <a:tabLst/>
              <a:defRPr/>
            </a:pPr>
            <a:endParaRPr lang="en-ZA" sz="2000" kern="0" dirty="0">
              <a:solidFill>
                <a:srgbClr val="49791E"/>
              </a:solidFill>
              <a:latin typeface="Avenir LT Std 35 Light" panose="020B0402020203020204" pitchFamily="34" charset="0"/>
              <a:ea typeface="ＭＳ Ｐゴシック"/>
            </a:endParaRPr>
          </a:p>
          <a:p>
            <a:pPr marL="0" marR="0" lvl="0" indent="0" algn="just" defTabSz="914400" rtl="0" eaLnBrk="1" fontAlgn="base" latinLnBrk="0" hangingPunct="1">
              <a:lnSpc>
                <a:spcPct val="90000"/>
              </a:lnSpc>
              <a:spcBef>
                <a:spcPct val="40000"/>
              </a:spcBef>
              <a:spcAft>
                <a:spcPct val="0"/>
              </a:spcAft>
              <a:buClr>
                <a:schemeClr val="bg1">
                  <a:lumMod val="50000"/>
                </a:schemeClr>
              </a:buClr>
              <a:buSzPct val="175000"/>
              <a:buNone/>
              <a:tabLst/>
              <a:defRPr/>
            </a:pPr>
            <a:r>
              <a:rPr lang="en-ZA" sz="2000" kern="0" dirty="0">
                <a:solidFill>
                  <a:srgbClr val="49791E"/>
                </a:solidFill>
                <a:latin typeface="Avenir LT Std 35 Light" panose="020B0402020203020204" pitchFamily="34" charset="0"/>
                <a:ea typeface="ＭＳ Ｐゴシック"/>
              </a:rPr>
              <a:t>Necessary conditions</a:t>
            </a:r>
            <a:endParaRPr lang="en-ZA" sz="2000" kern="0" dirty="0">
              <a:solidFill>
                <a:schemeClr val="bg1">
                  <a:lumMod val="50000"/>
                </a:schemeClr>
              </a:solidFill>
              <a:latin typeface="Avenir LT Std 35 Light" panose="020B0402020203020204" pitchFamily="34" charset="0"/>
              <a:ea typeface="ＭＳ Ｐゴシック"/>
            </a:endParaRPr>
          </a:p>
          <a:p>
            <a:pPr marR="0" lvl="0" algn="just" defTabSz="914400" rtl="0" eaLnBrk="1" fontAlgn="base" latinLnBrk="0" hangingPunct="1">
              <a:lnSpc>
                <a:spcPct val="90000"/>
              </a:lnSpc>
              <a:spcBef>
                <a:spcPct val="40000"/>
              </a:spcBef>
              <a:spcAft>
                <a:spcPct val="0"/>
              </a:spcAft>
              <a:buClr>
                <a:schemeClr val="bg1">
                  <a:lumMod val="50000"/>
                </a:schemeClr>
              </a:buClr>
              <a:buSzPct val="175000"/>
              <a:buFont typeface="Arial" panose="020B0604020202020204" pitchFamily="34" charset="0"/>
              <a:buChar char="•"/>
              <a:tabLst/>
              <a:defRPr/>
            </a:pPr>
            <a:r>
              <a:rPr lang="en-ZA" sz="1800" kern="0" dirty="0">
                <a:solidFill>
                  <a:schemeClr val="tx1"/>
                </a:solidFill>
                <a:latin typeface="Avenir LT Std 35 Light" panose="020B0402020203020204" pitchFamily="34" charset="0"/>
                <a:ea typeface="ＭＳ Ｐゴシック"/>
              </a:rPr>
              <a:t>There are four conditions that should be used to evaluate the effectiveness of potential litigation, which includes assessing the political, legal, and social context.</a:t>
            </a:r>
          </a:p>
          <a:p>
            <a:pPr marR="0" lvl="0" algn="just" defTabSz="914400" rtl="0" eaLnBrk="1" fontAlgn="base" latinLnBrk="0" hangingPunct="1">
              <a:lnSpc>
                <a:spcPct val="90000"/>
              </a:lnSpc>
              <a:spcBef>
                <a:spcPct val="40000"/>
              </a:spcBef>
              <a:spcAft>
                <a:spcPct val="0"/>
              </a:spcAft>
              <a:buClr>
                <a:schemeClr val="bg1">
                  <a:lumMod val="50000"/>
                </a:schemeClr>
              </a:buClr>
              <a:buSzPct val="175000"/>
              <a:buFont typeface="Arial" panose="020B0604020202020204" pitchFamily="34" charset="0"/>
              <a:buChar char="•"/>
              <a:tabLst/>
              <a:defRPr/>
            </a:pPr>
            <a:endParaRPr lang="en-ZA" sz="1800" kern="0" dirty="0">
              <a:solidFill>
                <a:schemeClr val="tx1"/>
              </a:solidFill>
              <a:latin typeface="Avenir LT Std 35 Light" panose="020B0402020203020204" pitchFamily="34" charset="0"/>
              <a:ea typeface="ＭＳ Ｐゴシック"/>
            </a:endParaRPr>
          </a:p>
          <a:p>
            <a:pPr marL="1016000" lvl="1" indent="-342900" algn="just" defTabSz="914400" eaLnBrk="1" hangingPunct="1">
              <a:buClr>
                <a:schemeClr val="bg1">
                  <a:lumMod val="50000"/>
                </a:schemeClr>
              </a:buClr>
              <a:buSzPct val="100000"/>
              <a:buFont typeface="+mj-lt"/>
              <a:buAutoNum type="arabicPeriod"/>
              <a:defRPr/>
            </a:pPr>
            <a:r>
              <a:rPr lang="en-US" sz="1800" dirty="0">
                <a:solidFill>
                  <a:schemeClr val="tx1"/>
                </a:solidFill>
                <a:latin typeface="Avenir Light" panose="020B0402020203020204" pitchFamily="34" charset="77"/>
              </a:rPr>
              <a:t>an </a:t>
            </a:r>
            <a:r>
              <a:rPr lang="en-US" sz="1800" b="1" dirty="0">
                <a:solidFill>
                  <a:schemeClr val="tx1"/>
                </a:solidFill>
                <a:latin typeface="Avenir Light" panose="020B0402020203020204" pitchFamily="34" charset="77"/>
              </a:rPr>
              <a:t>existing rights framework</a:t>
            </a:r>
            <a:r>
              <a:rPr lang="en-US" sz="1800" dirty="0">
                <a:solidFill>
                  <a:schemeClr val="tx1"/>
                </a:solidFill>
                <a:latin typeface="Avenir Light" panose="020B0402020203020204" pitchFamily="34" charset="77"/>
              </a:rPr>
              <a:t>; </a:t>
            </a:r>
          </a:p>
          <a:p>
            <a:pPr marL="1016000" lvl="1" indent="-342900" algn="just" defTabSz="914400" eaLnBrk="1" hangingPunct="1">
              <a:buClr>
                <a:schemeClr val="bg1">
                  <a:lumMod val="50000"/>
                </a:schemeClr>
              </a:buClr>
              <a:buSzPct val="100000"/>
              <a:buFont typeface="+mj-lt"/>
              <a:buAutoNum type="arabicPeriod"/>
              <a:defRPr/>
            </a:pPr>
            <a:endParaRPr lang="en-US" sz="1800" dirty="0">
              <a:solidFill>
                <a:schemeClr val="tx1"/>
              </a:solidFill>
              <a:latin typeface="Avenir Light" panose="020B0402020203020204" pitchFamily="34" charset="77"/>
            </a:endParaRPr>
          </a:p>
          <a:p>
            <a:pPr marL="1016000" lvl="1" indent="-342900" algn="just" defTabSz="914400" eaLnBrk="1" hangingPunct="1">
              <a:buClr>
                <a:schemeClr val="bg1">
                  <a:lumMod val="50000"/>
                </a:schemeClr>
              </a:buClr>
              <a:buSzPct val="100000"/>
              <a:buFont typeface="+mj-lt"/>
              <a:buAutoNum type="arabicPeriod"/>
              <a:defRPr/>
            </a:pPr>
            <a:r>
              <a:rPr lang="en-US" sz="1800" dirty="0">
                <a:solidFill>
                  <a:schemeClr val="tx1"/>
                </a:solidFill>
                <a:latin typeface="Avenir Light" panose="020B0402020203020204" pitchFamily="34" charset="77"/>
              </a:rPr>
              <a:t>an </a:t>
            </a:r>
            <a:r>
              <a:rPr lang="en-US" sz="1800" b="1" dirty="0">
                <a:solidFill>
                  <a:schemeClr val="tx1"/>
                </a:solidFill>
                <a:latin typeface="Avenir Light" panose="020B0402020203020204" pitchFamily="34" charset="77"/>
              </a:rPr>
              <a:t>independent </a:t>
            </a:r>
            <a:r>
              <a:rPr lang="en-US" sz="1800" dirty="0">
                <a:solidFill>
                  <a:schemeClr val="tx1"/>
                </a:solidFill>
                <a:latin typeface="Avenir Light" panose="020B0402020203020204" pitchFamily="34" charset="77"/>
              </a:rPr>
              <a:t>and knowledgeable judiciary; </a:t>
            </a:r>
          </a:p>
          <a:p>
            <a:pPr marL="1016000" lvl="1" indent="-342900" algn="just" defTabSz="914400" eaLnBrk="1" hangingPunct="1">
              <a:buClr>
                <a:schemeClr val="bg1">
                  <a:lumMod val="50000"/>
                </a:schemeClr>
              </a:buClr>
              <a:buSzPct val="100000"/>
              <a:buFont typeface="+mj-lt"/>
              <a:buAutoNum type="arabicPeriod"/>
              <a:defRPr/>
            </a:pPr>
            <a:endParaRPr lang="en-US" sz="1800" dirty="0">
              <a:solidFill>
                <a:schemeClr val="tx1"/>
              </a:solidFill>
              <a:latin typeface="Avenir Light" panose="020B0402020203020204" pitchFamily="34" charset="77"/>
            </a:endParaRPr>
          </a:p>
          <a:p>
            <a:pPr marL="1016000" lvl="1" indent="-342900" algn="just" defTabSz="914400" eaLnBrk="1" hangingPunct="1">
              <a:buClr>
                <a:schemeClr val="bg1">
                  <a:lumMod val="50000"/>
                </a:schemeClr>
              </a:buClr>
              <a:buSzPct val="100000"/>
              <a:buFont typeface="+mj-lt"/>
              <a:buAutoNum type="arabicPeriod"/>
              <a:defRPr/>
            </a:pPr>
            <a:r>
              <a:rPr lang="en-US" sz="1800" dirty="0">
                <a:solidFill>
                  <a:schemeClr val="tx1"/>
                </a:solidFill>
                <a:latin typeface="Avenir Light" panose="020B0402020203020204" pitchFamily="34" charset="77"/>
              </a:rPr>
              <a:t>civil society organizations with the </a:t>
            </a:r>
            <a:r>
              <a:rPr lang="en-US" sz="1800" b="1" dirty="0">
                <a:solidFill>
                  <a:schemeClr val="tx1"/>
                </a:solidFill>
                <a:latin typeface="Avenir Light" panose="020B0402020203020204" pitchFamily="34" charset="77"/>
              </a:rPr>
              <a:t>capacity</a:t>
            </a:r>
            <a:r>
              <a:rPr lang="en-US" sz="1800" dirty="0">
                <a:solidFill>
                  <a:schemeClr val="tx1"/>
                </a:solidFill>
                <a:latin typeface="Avenir Light" panose="020B0402020203020204" pitchFamily="34" charset="77"/>
              </a:rPr>
              <a:t> to frame social problems as </a:t>
            </a:r>
            <a:r>
              <a:rPr lang="en-US" sz="1800" b="1" dirty="0">
                <a:solidFill>
                  <a:schemeClr val="tx1"/>
                </a:solidFill>
                <a:latin typeface="Avenir Light" panose="020B0402020203020204" pitchFamily="34" charset="77"/>
              </a:rPr>
              <a:t>rights violations </a:t>
            </a:r>
            <a:r>
              <a:rPr lang="en-US" sz="1800" dirty="0">
                <a:solidFill>
                  <a:schemeClr val="tx1"/>
                </a:solidFill>
                <a:latin typeface="Avenir Light" panose="020B0402020203020204" pitchFamily="34" charset="77"/>
              </a:rPr>
              <a:t>and to litigate; and </a:t>
            </a:r>
          </a:p>
          <a:p>
            <a:pPr marL="1016000" lvl="1" indent="-342900" algn="just" defTabSz="914400" eaLnBrk="1" hangingPunct="1">
              <a:buClr>
                <a:schemeClr val="bg1">
                  <a:lumMod val="50000"/>
                </a:schemeClr>
              </a:buClr>
              <a:buSzPct val="100000"/>
              <a:buFont typeface="+mj-lt"/>
              <a:buAutoNum type="arabicPeriod"/>
              <a:defRPr/>
            </a:pPr>
            <a:endParaRPr lang="en-US" sz="1800" dirty="0">
              <a:solidFill>
                <a:schemeClr val="tx1"/>
              </a:solidFill>
              <a:latin typeface="Avenir Light" panose="020B0402020203020204" pitchFamily="34" charset="77"/>
            </a:endParaRPr>
          </a:p>
          <a:p>
            <a:pPr marL="1016000" lvl="1" indent="-342900" algn="just" defTabSz="914400" eaLnBrk="1" hangingPunct="1">
              <a:buClr>
                <a:schemeClr val="bg1">
                  <a:lumMod val="50000"/>
                </a:schemeClr>
              </a:buClr>
              <a:buSzPct val="100000"/>
              <a:buFont typeface="+mj-lt"/>
              <a:buAutoNum type="arabicPeriod"/>
              <a:defRPr/>
            </a:pPr>
            <a:r>
              <a:rPr lang="en-US" sz="1800" dirty="0">
                <a:solidFill>
                  <a:schemeClr val="tx1"/>
                </a:solidFill>
                <a:latin typeface="Avenir Light" panose="020B0402020203020204" pitchFamily="34" charset="77"/>
              </a:rPr>
              <a:t>a network to </a:t>
            </a:r>
            <a:r>
              <a:rPr lang="en-US" sz="1800" b="1" dirty="0">
                <a:solidFill>
                  <a:schemeClr val="tx1"/>
                </a:solidFill>
                <a:latin typeface="Avenir Light" panose="020B0402020203020204" pitchFamily="34" charset="77"/>
              </a:rPr>
              <a:t>support</a:t>
            </a:r>
            <a:r>
              <a:rPr lang="en-US" sz="1800" dirty="0">
                <a:solidFill>
                  <a:schemeClr val="tx1"/>
                </a:solidFill>
                <a:latin typeface="Avenir Light" panose="020B0402020203020204" pitchFamily="34" charset="77"/>
              </a:rPr>
              <a:t> and </a:t>
            </a:r>
            <a:r>
              <a:rPr lang="en-US" sz="1800" b="1" dirty="0">
                <a:solidFill>
                  <a:schemeClr val="tx1"/>
                </a:solidFill>
                <a:latin typeface="Avenir Light" panose="020B0402020203020204" pitchFamily="34" charset="77"/>
              </a:rPr>
              <a:t>leverage</a:t>
            </a:r>
            <a:r>
              <a:rPr lang="en-US" sz="1800" dirty="0">
                <a:solidFill>
                  <a:schemeClr val="tx1"/>
                </a:solidFill>
                <a:latin typeface="Avenir Light" panose="020B0402020203020204" pitchFamily="34" charset="77"/>
              </a:rPr>
              <a:t> the opportunities presented by litigation. </a:t>
            </a:r>
            <a:endParaRPr lang="en-ZA" sz="1800" kern="0" dirty="0">
              <a:solidFill>
                <a:schemeClr val="tx1"/>
              </a:solidFill>
              <a:latin typeface="Avenir LT Std 35 Light" panose="020B0402020203020204" pitchFamily="34" charset="0"/>
              <a:ea typeface="ＭＳ Ｐゴシック"/>
              <a:cs typeface="+mn-cs"/>
            </a:endParaRPr>
          </a:p>
          <a:p>
            <a:pPr marL="0" lvl="0" indent="0" algn="just" defTabSz="914400" eaLnBrk="1" hangingPunct="1">
              <a:buClr>
                <a:prstClr val="white">
                  <a:lumMod val="50000"/>
                </a:prstClr>
              </a:buClr>
              <a:buNone/>
              <a:defRPr/>
            </a:pPr>
            <a:endParaRPr lang="en-ZA" sz="1800" kern="0" dirty="0">
              <a:solidFill>
                <a:srgbClr val="49791E"/>
              </a:solidFill>
              <a:latin typeface="Avenir LT Std 35 Light" panose="020B0402020203020204" pitchFamily="34" charset="0"/>
              <a:ea typeface="ＭＳ Ｐゴシック"/>
              <a:cs typeface="+mn-cs"/>
            </a:endParaRPr>
          </a:p>
          <a:p>
            <a:pPr algn="just" defTabSz="914400" eaLnBrk="1" hangingPunct="1">
              <a:buClr>
                <a:prstClr val="white">
                  <a:lumMod val="50000"/>
                </a:prstClr>
              </a:buClr>
              <a:buFont typeface="Wingdings" panose="05000000000000000000" pitchFamily="2" charset="2"/>
              <a:buChar char="§"/>
              <a:defRPr/>
            </a:pPr>
            <a:endParaRPr lang="en-ZA" sz="1800" kern="0" dirty="0">
              <a:solidFill>
                <a:schemeClr val="bg1">
                  <a:lumMod val="50000"/>
                </a:schemeClr>
              </a:solidFill>
              <a:latin typeface="Avenir LT Std 35 Light" panose="020B0402020203020204" pitchFamily="34" charset="0"/>
              <a:ea typeface="ＭＳ Ｐゴシック"/>
            </a:endParaRPr>
          </a:p>
          <a:p>
            <a:pPr lvl="0" algn="just" defTabSz="914400" eaLnBrk="1" hangingPunct="1">
              <a:buClr>
                <a:prstClr val="white">
                  <a:lumMod val="50000"/>
                </a:prstClr>
              </a:buClr>
              <a:buFontTx/>
              <a:buChar char="-"/>
              <a:defRPr/>
            </a:pPr>
            <a:endParaRPr lang="en-ZA" sz="1800" kern="0" dirty="0">
              <a:solidFill>
                <a:srgbClr val="49791E"/>
              </a:solidFill>
              <a:latin typeface="Avenir LT Std 35 Light" panose="020B0402020203020204" pitchFamily="34" charset="0"/>
              <a:ea typeface="ＭＳ Ｐゴシック"/>
              <a:cs typeface="+mn-cs"/>
            </a:endParaRPr>
          </a:p>
          <a:p>
            <a:pPr marL="0" lvl="0" indent="0" algn="just" defTabSz="914400" eaLnBrk="1" hangingPunct="1">
              <a:buClr>
                <a:schemeClr val="bg1">
                  <a:lumMod val="50000"/>
                </a:schemeClr>
              </a:buClr>
              <a:buNone/>
              <a:defRPr/>
            </a:pPr>
            <a:endParaRPr kumimoji="0" lang="fr-FR" sz="2800" b="0" i="0" u="none" strike="noStrike" kern="0" cap="none" spc="0" normalizeH="0" baseline="0" noProof="0" dirty="0">
              <a:ln>
                <a:noFill/>
              </a:ln>
              <a:solidFill>
                <a:srgbClr val="808080"/>
              </a:solidFill>
              <a:effectLst/>
              <a:uLnTx/>
              <a:uFillTx/>
              <a:latin typeface="Arial"/>
              <a:ea typeface="ＭＳ Ｐゴシック"/>
              <a:cs typeface="ＭＳ Ｐゴシック" charset="0"/>
            </a:endParaRPr>
          </a:p>
        </p:txBody>
      </p:sp>
    </p:spTree>
    <p:extLst>
      <p:ext uri="{BB962C8B-B14F-4D97-AF65-F5344CB8AC3E}">
        <p14:creationId xmlns:p14="http://schemas.microsoft.com/office/powerpoint/2010/main" val="2928759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9CCF39-EED0-4E4F-B18C-C7564A97FC8A}"/>
              </a:ext>
            </a:extLst>
          </p:cNvPr>
          <p:cNvSpPr>
            <a:spLocks noGrp="1"/>
          </p:cNvSpPr>
          <p:nvPr>
            <p:ph type="title"/>
          </p:nvPr>
        </p:nvSpPr>
        <p:spPr>
          <a:xfrm>
            <a:off x="628650" y="556995"/>
            <a:ext cx="7886700" cy="1133693"/>
          </a:xfrm>
        </p:spPr>
        <p:txBody>
          <a:bodyPr>
            <a:normAutofit/>
          </a:bodyPr>
          <a:lstStyle/>
          <a:p>
            <a:pPr>
              <a:lnSpc>
                <a:spcPct val="90000"/>
              </a:lnSpc>
            </a:pPr>
            <a:r>
              <a:rPr lang="en-US" sz="3500" b="1"/>
              <a:t>African Human Rights System – Select Overview </a:t>
            </a:r>
          </a:p>
        </p:txBody>
      </p:sp>
      <p:graphicFrame>
        <p:nvGraphicFramePr>
          <p:cNvPr id="4" name="Content Placeholder 3">
            <a:extLst>
              <a:ext uri="{FF2B5EF4-FFF2-40B4-BE49-F238E27FC236}">
                <a16:creationId xmlns:a16="http://schemas.microsoft.com/office/drawing/2014/main" id="{30F0DFF0-0430-7148-9906-5E059A5013C6}"/>
              </a:ext>
            </a:extLst>
          </p:cNvPr>
          <p:cNvGraphicFramePr>
            <a:graphicFrameLocks noGrp="1"/>
          </p:cNvGraphicFramePr>
          <p:nvPr>
            <p:ph idx="1"/>
            <p:extLst>
              <p:ext uri="{D42A27DB-BD31-4B8C-83A1-F6EECF244321}">
                <p14:modId xmlns:p14="http://schemas.microsoft.com/office/powerpoint/2010/main" val="104498733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7861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672678" y="386385"/>
            <a:ext cx="7039256" cy="4767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569C8"/>
                </a:solidFill>
                <a:latin typeface="+mj-lt"/>
                <a:ea typeface="+mj-ea"/>
                <a:cs typeface="ＭＳ Ｐゴシック" charset="0"/>
              </a:defRPr>
            </a:lvl1pPr>
            <a:lvl2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rgbClr val="0569C8"/>
                </a:solidFill>
                <a:latin typeface="Arial" charset="0"/>
                <a:ea typeface="ＭＳ Ｐゴシック" charset="0"/>
              </a:defRPr>
            </a:lvl6pPr>
            <a:lvl7pPr marL="914400" algn="l" rtl="0" fontAlgn="base">
              <a:spcBef>
                <a:spcPct val="0"/>
              </a:spcBef>
              <a:spcAft>
                <a:spcPct val="0"/>
              </a:spcAft>
              <a:defRPr sz="3200" b="1">
                <a:solidFill>
                  <a:srgbClr val="0569C8"/>
                </a:solidFill>
                <a:latin typeface="Arial" charset="0"/>
                <a:ea typeface="ＭＳ Ｐゴシック" charset="0"/>
              </a:defRPr>
            </a:lvl7pPr>
            <a:lvl8pPr marL="1371600" algn="l" rtl="0" fontAlgn="base">
              <a:spcBef>
                <a:spcPct val="0"/>
              </a:spcBef>
              <a:spcAft>
                <a:spcPct val="0"/>
              </a:spcAft>
              <a:defRPr sz="3200" b="1">
                <a:solidFill>
                  <a:srgbClr val="0569C8"/>
                </a:solidFill>
                <a:latin typeface="Arial" charset="0"/>
                <a:ea typeface="ＭＳ Ｐゴシック" charset="0"/>
              </a:defRPr>
            </a:lvl8pPr>
            <a:lvl9pPr marL="1828800" algn="l" rtl="0" fontAlgn="base">
              <a:spcBef>
                <a:spcPct val="0"/>
              </a:spcBef>
              <a:spcAft>
                <a:spcPct val="0"/>
              </a:spcAft>
              <a:defRPr sz="3200" b="1">
                <a:solidFill>
                  <a:srgbClr val="0569C8"/>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800" b="0" kern="0" noProof="0" dirty="0">
                <a:solidFill>
                  <a:srgbClr val="000000"/>
                </a:solidFill>
                <a:latin typeface="Avenir LT Std 35 Light" panose="020B0402020203020204"/>
                <a:ea typeface="ＭＳ Ｐゴシック"/>
              </a:rPr>
              <a:t>What are the goals of strategic litigation?</a:t>
            </a:r>
            <a:endParaRPr kumimoji="0" lang="fr-FR" sz="2800" b="0" i="0" u="none" strike="noStrike" kern="0" cap="none" spc="0" normalizeH="0" baseline="0" noProof="0" dirty="0">
              <a:ln>
                <a:noFill/>
              </a:ln>
              <a:solidFill>
                <a:srgbClr val="000000"/>
              </a:solidFill>
              <a:effectLst/>
              <a:uLnTx/>
              <a:uFillTx/>
              <a:latin typeface="Avenir LT Std 35 Light" panose="020B0402020203020204"/>
              <a:ea typeface="ＭＳ Ｐゴシック"/>
            </a:endParaRPr>
          </a:p>
        </p:txBody>
      </p:sp>
      <p:sp>
        <p:nvSpPr>
          <p:cNvPr id="15" name="Rectangle 3"/>
          <p:cNvSpPr txBox="1">
            <a:spLocks noChangeArrowheads="1"/>
          </p:cNvSpPr>
          <p:nvPr/>
        </p:nvSpPr>
        <p:spPr bwMode="auto">
          <a:xfrm>
            <a:off x="1106905" y="1030525"/>
            <a:ext cx="7605029" cy="54217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81000" indent="-381000" algn="l" rtl="0" eaLnBrk="0" fontAlgn="base" hangingPunct="0">
              <a:lnSpc>
                <a:spcPct val="90000"/>
              </a:lnSpc>
              <a:spcBef>
                <a:spcPct val="40000"/>
              </a:spcBef>
              <a:spcAft>
                <a:spcPct val="0"/>
              </a:spcAft>
              <a:buClr>
                <a:srgbClr val="0569C9"/>
              </a:buClr>
              <a:buSzPct val="175000"/>
              <a:buFont typeface="Wingdings" charset="0"/>
              <a:buBlip>
                <a:blip r:embed="rId3"/>
              </a:buBlip>
              <a:defRPr sz="2800">
                <a:solidFill>
                  <a:srgbClr val="808080"/>
                </a:solidFill>
                <a:latin typeface="+mn-lt"/>
                <a:ea typeface="+mn-ea"/>
                <a:cs typeface="ＭＳ Ｐゴシック" charset="0"/>
              </a:defRPr>
            </a:lvl1pPr>
            <a:lvl2pPr marL="1054100" indent="-285750" algn="l" rtl="0" eaLnBrk="0" fontAlgn="base" hangingPunct="0">
              <a:lnSpc>
                <a:spcPct val="90000"/>
              </a:lnSpc>
              <a:spcBef>
                <a:spcPct val="40000"/>
              </a:spcBef>
              <a:spcAft>
                <a:spcPct val="0"/>
              </a:spcAft>
              <a:buSzPct val="150000"/>
              <a:buBlip>
                <a:blip r:embed="rId4"/>
              </a:buBlip>
              <a:defRPr sz="2400">
                <a:solidFill>
                  <a:srgbClr val="808080"/>
                </a:solidFill>
                <a:latin typeface="+mn-lt"/>
                <a:ea typeface="+mn-ea"/>
              </a:defRPr>
            </a:lvl2pPr>
            <a:lvl3pPr marL="1473200" indent="-228600" algn="l" rtl="0" eaLnBrk="0" fontAlgn="base" hangingPunct="0">
              <a:lnSpc>
                <a:spcPct val="90000"/>
              </a:lnSpc>
              <a:spcBef>
                <a:spcPct val="40000"/>
              </a:spcBef>
              <a:spcAft>
                <a:spcPct val="0"/>
              </a:spcAft>
              <a:buClr>
                <a:srgbClr val="0569C9"/>
              </a:buClr>
              <a:buSzPct val="175000"/>
              <a:buFont typeface="Arial" charset="0"/>
              <a:buBlip>
                <a:blip r:embed="rId3"/>
              </a:buBlip>
              <a:defRPr sz="2000">
                <a:solidFill>
                  <a:srgbClr val="808080"/>
                </a:solidFill>
                <a:latin typeface="+mn-lt"/>
                <a:ea typeface="+mn-ea"/>
              </a:defRPr>
            </a:lvl3pPr>
            <a:lvl4pPr marL="1892300" indent="-228600" algn="l" rtl="0" eaLnBrk="0" fontAlgn="base" hangingPunct="0">
              <a:spcBef>
                <a:spcPct val="20000"/>
              </a:spcBef>
              <a:spcAft>
                <a:spcPct val="0"/>
              </a:spcAft>
              <a:buSzPct val="150000"/>
              <a:buBlip>
                <a:blip r:embed="rId4"/>
              </a:buBlip>
              <a:defRPr sz="2000">
                <a:solidFill>
                  <a:srgbClr val="808080"/>
                </a:solidFill>
                <a:latin typeface="+mn-lt"/>
                <a:ea typeface="+mn-ea"/>
              </a:defRPr>
            </a:lvl4pPr>
            <a:lvl5pPr marL="2311400" indent="-228600" algn="l" rtl="0" eaLnBrk="0" fontAlgn="base" hangingPunct="0">
              <a:spcBef>
                <a:spcPct val="20000"/>
              </a:spcBef>
              <a:spcAft>
                <a:spcPct val="0"/>
              </a:spcAft>
              <a:buBlip>
                <a:blip r:embed="rId3"/>
              </a:buBlip>
              <a:defRPr sz="2000">
                <a:solidFill>
                  <a:srgbClr val="808080"/>
                </a:solidFill>
                <a:latin typeface="+mn-lt"/>
                <a:ea typeface="+mn-ea"/>
              </a:defRPr>
            </a:lvl5pPr>
            <a:lvl6pPr marL="2768600" indent="-228600" algn="l" rtl="0" fontAlgn="base">
              <a:spcBef>
                <a:spcPct val="20000"/>
              </a:spcBef>
              <a:spcAft>
                <a:spcPct val="0"/>
              </a:spcAft>
              <a:buBlip>
                <a:blip r:embed="rId3"/>
              </a:buBlip>
              <a:defRPr sz="2000">
                <a:solidFill>
                  <a:srgbClr val="808080"/>
                </a:solidFill>
                <a:latin typeface="+mn-lt"/>
                <a:ea typeface="+mn-ea"/>
              </a:defRPr>
            </a:lvl6pPr>
            <a:lvl7pPr marL="3225800" indent="-228600" algn="l" rtl="0" fontAlgn="base">
              <a:spcBef>
                <a:spcPct val="20000"/>
              </a:spcBef>
              <a:spcAft>
                <a:spcPct val="0"/>
              </a:spcAft>
              <a:buBlip>
                <a:blip r:embed="rId3"/>
              </a:buBlip>
              <a:defRPr sz="2000">
                <a:solidFill>
                  <a:srgbClr val="808080"/>
                </a:solidFill>
                <a:latin typeface="+mn-lt"/>
                <a:ea typeface="+mn-ea"/>
              </a:defRPr>
            </a:lvl7pPr>
            <a:lvl8pPr marL="3683000" indent="-228600" algn="l" rtl="0" fontAlgn="base">
              <a:spcBef>
                <a:spcPct val="20000"/>
              </a:spcBef>
              <a:spcAft>
                <a:spcPct val="0"/>
              </a:spcAft>
              <a:buBlip>
                <a:blip r:embed="rId3"/>
              </a:buBlip>
              <a:defRPr sz="2000">
                <a:solidFill>
                  <a:srgbClr val="808080"/>
                </a:solidFill>
                <a:latin typeface="+mn-lt"/>
                <a:ea typeface="+mn-ea"/>
              </a:defRPr>
            </a:lvl8pPr>
            <a:lvl9pPr marL="4140200" indent="-228600" algn="l" rtl="0" fontAlgn="base">
              <a:spcBef>
                <a:spcPct val="20000"/>
              </a:spcBef>
              <a:spcAft>
                <a:spcPct val="0"/>
              </a:spcAft>
              <a:buBlip>
                <a:blip r:embed="rId3"/>
              </a:buBlip>
              <a:defRPr sz="2000">
                <a:solidFill>
                  <a:srgbClr val="808080"/>
                </a:solidFill>
                <a:latin typeface="+mn-lt"/>
                <a:ea typeface="+mn-ea"/>
              </a:defRPr>
            </a:lvl9pPr>
          </a:lstStyle>
          <a:p>
            <a:pPr lvl="0" algn="just" defTabSz="914400" eaLnBrk="1" hangingPunct="1">
              <a:buClr>
                <a:schemeClr val="bg1">
                  <a:lumMod val="50000"/>
                </a:schemeClr>
              </a:buClr>
              <a:buFont typeface="Wingdings" panose="05000000000000000000" pitchFamily="2" charset="2"/>
              <a:buChar char="§"/>
              <a:defRPr/>
            </a:pPr>
            <a:endParaRPr lang="en-ZA" sz="1800" kern="0" dirty="0">
              <a:solidFill>
                <a:schemeClr val="bg1">
                  <a:lumMod val="50000"/>
                </a:schemeClr>
              </a:solidFill>
              <a:latin typeface="Avenir LT Std 35 Light" panose="020B0402020203020204" pitchFamily="34" charset="0"/>
              <a:ea typeface="ＭＳ Ｐゴシック"/>
            </a:endParaRPr>
          </a:p>
          <a:p>
            <a:pPr lvl="0" algn="just" defTabSz="914400" eaLnBrk="1" hangingPunct="1">
              <a:buClr>
                <a:schemeClr val="bg1">
                  <a:lumMod val="50000"/>
                </a:schemeClr>
              </a:buClr>
              <a:buFont typeface="Wingdings" panose="05000000000000000000" pitchFamily="2" charset="2"/>
              <a:buChar char="§"/>
              <a:defRPr/>
            </a:pPr>
            <a:endParaRPr lang="en-ZA" sz="1800" kern="0" dirty="0">
              <a:solidFill>
                <a:schemeClr val="bg1">
                  <a:lumMod val="50000"/>
                </a:schemeClr>
              </a:solidFill>
              <a:latin typeface="Avenir LT Std 35 Light" panose="020B0402020203020204" pitchFamily="34" charset="0"/>
              <a:ea typeface="ＭＳ Ｐゴシック"/>
            </a:endParaRPr>
          </a:p>
          <a:p>
            <a:pPr lvl="0" algn="just" defTabSz="914400" eaLnBrk="1" hangingPunct="1">
              <a:buClr>
                <a:schemeClr val="bg1">
                  <a:lumMod val="50000"/>
                </a:schemeClr>
              </a:buClr>
              <a:buFont typeface="Wingdings" panose="05000000000000000000" pitchFamily="2" charset="2"/>
              <a:buChar char="§"/>
              <a:defRPr/>
            </a:pPr>
            <a:endParaRPr lang="en-ZA" sz="1800" kern="0" dirty="0">
              <a:solidFill>
                <a:schemeClr val="bg1">
                  <a:lumMod val="50000"/>
                </a:schemeClr>
              </a:solidFill>
              <a:latin typeface="Avenir LT Std 35 Light" panose="020B0402020203020204" pitchFamily="34" charset="0"/>
              <a:ea typeface="ＭＳ Ｐゴシック"/>
            </a:endParaRPr>
          </a:p>
          <a:p>
            <a:pPr lvl="0" algn="just" defTabSz="914400" eaLnBrk="1" hangingPunct="1">
              <a:buClr>
                <a:schemeClr val="bg1">
                  <a:lumMod val="50000"/>
                </a:schemeClr>
              </a:buClr>
              <a:buFont typeface="Wingdings" panose="05000000000000000000" pitchFamily="2" charset="2"/>
              <a:buChar char="§"/>
              <a:defRPr/>
            </a:pPr>
            <a:r>
              <a:rPr lang="en-ZA" sz="1800" kern="0" dirty="0">
                <a:solidFill>
                  <a:schemeClr val="tx1"/>
                </a:solidFill>
                <a:latin typeface="Avenir LT Std 35 Light" panose="020B0402020203020204" pitchFamily="34" charset="0"/>
                <a:ea typeface="ＭＳ Ｐゴシック"/>
              </a:rPr>
              <a:t>The development of </a:t>
            </a:r>
            <a:r>
              <a:rPr lang="en-ZA" sz="1800" b="1" kern="0" dirty="0">
                <a:solidFill>
                  <a:schemeClr val="tx1"/>
                </a:solidFill>
                <a:latin typeface="Avenir LT Std 35 Light" panose="020B0402020203020204" pitchFamily="34" charset="0"/>
                <a:ea typeface="ＭＳ Ｐゴシック"/>
              </a:rPr>
              <a:t>progressive standards</a:t>
            </a:r>
            <a:r>
              <a:rPr lang="en-ZA" sz="1800" kern="0" dirty="0">
                <a:solidFill>
                  <a:schemeClr val="tx1"/>
                </a:solidFill>
                <a:latin typeface="Avenir LT Std 35 Light" panose="020B0402020203020204" pitchFamily="34" charset="0"/>
                <a:ea typeface="ＭＳ Ｐゴシック"/>
              </a:rPr>
              <a:t>, consistent with </a:t>
            </a:r>
            <a:r>
              <a:rPr lang="en-ZA" sz="1800" b="1" kern="0" dirty="0">
                <a:solidFill>
                  <a:schemeClr val="tx1"/>
                </a:solidFill>
                <a:latin typeface="Avenir LT Std 35 Light" panose="020B0402020203020204" pitchFamily="34" charset="0"/>
                <a:ea typeface="ＭＳ Ｐゴシック"/>
              </a:rPr>
              <a:t>international human rights standards</a:t>
            </a:r>
            <a:r>
              <a:rPr lang="en-ZA" sz="1800" kern="0" dirty="0">
                <a:solidFill>
                  <a:schemeClr val="tx1"/>
                </a:solidFill>
                <a:latin typeface="Avenir LT Std 35 Light" panose="020B0402020203020204" pitchFamily="34" charset="0"/>
                <a:ea typeface="ＭＳ Ｐゴシック"/>
              </a:rPr>
              <a:t>.</a:t>
            </a:r>
          </a:p>
          <a:p>
            <a:pPr lvl="0" algn="just" defTabSz="914400" eaLnBrk="1" hangingPunct="1">
              <a:buClr>
                <a:schemeClr val="bg1">
                  <a:lumMod val="50000"/>
                </a:schemeClr>
              </a:buClr>
              <a:buFont typeface="Wingdings" panose="05000000000000000000" pitchFamily="2" charset="2"/>
              <a:buChar char="§"/>
              <a:defRPr/>
            </a:pPr>
            <a:endParaRPr lang="en-ZA" sz="1800" kern="0" dirty="0">
              <a:solidFill>
                <a:schemeClr val="tx1"/>
              </a:solidFill>
              <a:latin typeface="Avenir LT Std 35 Light" panose="020B0402020203020204" pitchFamily="34" charset="0"/>
              <a:ea typeface="ＭＳ Ｐゴシック"/>
            </a:endParaRPr>
          </a:p>
          <a:p>
            <a:pPr lvl="0" algn="just" defTabSz="914400" eaLnBrk="1" hangingPunct="1">
              <a:buClr>
                <a:schemeClr val="bg1">
                  <a:lumMod val="50000"/>
                </a:schemeClr>
              </a:buClr>
              <a:buFont typeface="Wingdings" panose="05000000000000000000" pitchFamily="2" charset="2"/>
              <a:buChar char="§"/>
              <a:defRPr/>
            </a:pPr>
            <a:r>
              <a:rPr lang="en-ZA" sz="1800" b="1" kern="0" dirty="0">
                <a:solidFill>
                  <a:schemeClr val="tx1"/>
                </a:solidFill>
                <a:latin typeface="Avenir LT Std 35 Light" panose="020B0402020203020204" pitchFamily="34" charset="0"/>
                <a:ea typeface="ＭＳ Ｐゴシック"/>
              </a:rPr>
              <a:t>Testing procedural and evidential barriers to litigation</a:t>
            </a:r>
            <a:r>
              <a:rPr lang="en-ZA" sz="1800" kern="0" dirty="0">
                <a:solidFill>
                  <a:schemeClr val="tx1"/>
                </a:solidFill>
                <a:latin typeface="Avenir LT Std 35 Light" panose="020B0402020203020204" pitchFamily="34" charset="0"/>
                <a:ea typeface="ＭＳ Ｐゴシック"/>
              </a:rPr>
              <a:t>. We do not always operate within the confines of precedents; we </a:t>
            </a:r>
            <a:r>
              <a:rPr lang="en-ZA" sz="1800" b="1" kern="0" dirty="0">
                <a:solidFill>
                  <a:schemeClr val="tx1"/>
                </a:solidFill>
                <a:latin typeface="Avenir LT Std 35 Light" panose="020B0402020203020204" pitchFamily="34" charset="0"/>
                <a:ea typeface="ＭＳ Ｐゴシック"/>
              </a:rPr>
              <a:t>challenge laws or procedural rules </a:t>
            </a:r>
            <a:r>
              <a:rPr lang="en-ZA" sz="1800" kern="0" dirty="0">
                <a:solidFill>
                  <a:schemeClr val="tx1"/>
                </a:solidFill>
                <a:latin typeface="Avenir LT Std 35 Light" panose="020B0402020203020204" pitchFamily="34" charset="0"/>
                <a:ea typeface="ＭＳ Ｐゴシック"/>
              </a:rPr>
              <a:t>that do not make sense. Strategic litigation is saying </a:t>
            </a:r>
            <a:r>
              <a:rPr lang="en-ZA" sz="1800" i="1" kern="0" dirty="0">
                <a:solidFill>
                  <a:schemeClr val="tx1"/>
                </a:solidFill>
                <a:latin typeface="Avenir LT Std 35 Light" panose="020B0402020203020204" pitchFamily="34" charset="0"/>
                <a:ea typeface="ＭＳ Ｐゴシック"/>
              </a:rPr>
              <a:t>I cannot accept this barrier. </a:t>
            </a:r>
          </a:p>
          <a:p>
            <a:pPr lvl="0" algn="just" defTabSz="914400" eaLnBrk="1" hangingPunct="1">
              <a:buClr>
                <a:schemeClr val="bg1">
                  <a:lumMod val="50000"/>
                </a:schemeClr>
              </a:buClr>
              <a:buFont typeface="Wingdings" panose="05000000000000000000" pitchFamily="2" charset="2"/>
              <a:buChar char="§"/>
              <a:defRPr/>
            </a:pPr>
            <a:endParaRPr lang="en-ZA" sz="1800" kern="0" dirty="0">
              <a:solidFill>
                <a:schemeClr val="tx1"/>
              </a:solidFill>
              <a:latin typeface="Avenir LT Std 35 Light" panose="020B0402020203020204" pitchFamily="34" charset="0"/>
              <a:ea typeface="ＭＳ Ｐゴシック"/>
            </a:endParaRPr>
          </a:p>
          <a:p>
            <a:pPr lvl="0" algn="just" defTabSz="914400" eaLnBrk="1" hangingPunct="1">
              <a:buClr>
                <a:schemeClr val="bg1">
                  <a:lumMod val="50000"/>
                </a:schemeClr>
              </a:buClr>
              <a:buFont typeface="Wingdings" panose="05000000000000000000" pitchFamily="2" charset="2"/>
              <a:buChar char="§"/>
              <a:defRPr/>
            </a:pPr>
            <a:r>
              <a:rPr lang="en-ZA" sz="1800" kern="0" dirty="0">
                <a:solidFill>
                  <a:schemeClr val="tx1"/>
                </a:solidFill>
                <a:latin typeface="Avenir LT Std 35 Light" panose="020B0402020203020204" pitchFamily="34" charset="0"/>
                <a:ea typeface="ＭＳ Ｐゴシック"/>
              </a:rPr>
              <a:t>Strategic litigation introduces </a:t>
            </a:r>
            <a:r>
              <a:rPr lang="en-ZA" sz="1800" b="1" kern="0" dirty="0">
                <a:solidFill>
                  <a:schemeClr val="tx1"/>
                </a:solidFill>
                <a:latin typeface="Avenir LT Std 35 Light" panose="020B0402020203020204" pitchFamily="34" charset="0"/>
                <a:ea typeface="ＭＳ Ｐゴシック"/>
              </a:rPr>
              <a:t>alternative</a:t>
            </a:r>
            <a:r>
              <a:rPr lang="en-ZA" sz="1800" kern="0" dirty="0">
                <a:solidFill>
                  <a:schemeClr val="tx1"/>
                </a:solidFill>
                <a:latin typeface="Avenir LT Std 35 Light" panose="020B0402020203020204" pitchFamily="34" charset="0"/>
                <a:ea typeface="ＭＳ Ｐゴシック"/>
              </a:rPr>
              <a:t> and sometimes better </a:t>
            </a:r>
            <a:r>
              <a:rPr lang="en-ZA" sz="1800" b="1" kern="0" dirty="0">
                <a:solidFill>
                  <a:schemeClr val="tx1"/>
                </a:solidFill>
                <a:latin typeface="Avenir LT Std 35 Light" panose="020B0402020203020204" pitchFamily="34" charset="0"/>
                <a:ea typeface="ＭＳ Ｐゴシック"/>
              </a:rPr>
              <a:t>remedies</a:t>
            </a:r>
            <a:r>
              <a:rPr lang="en-ZA" sz="1800" kern="0" dirty="0">
                <a:solidFill>
                  <a:schemeClr val="tx1"/>
                </a:solidFill>
                <a:latin typeface="Avenir LT Std 35 Light" panose="020B0402020203020204" pitchFamily="34" charset="0"/>
                <a:ea typeface="ＭＳ Ｐゴシック"/>
              </a:rPr>
              <a:t> (it is not just about compensation; it is about changing laws).</a:t>
            </a:r>
          </a:p>
          <a:p>
            <a:pPr lvl="0" algn="just" defTabSz="914400" eaLnBrk="1" hangingPunct="1">
              <a:buClr>
                <a:schemeClr val="bg1">
                  <a:lumMod val="50000"/>
                </a:schemeClr>
              </a:buClr>
              <a:buFont typeface="Wingdings" panose="05000000000000000000" pitchFamily="2" charset="2"/>
              <a:buChar char="§"/>
              <a:defRPr/>
            </a:pPr>
            <a:endParaRPr kumimoji="0" lang="fr-FR" sz="1800" b="0" i="0" u="none" strike="noStrike" kern="0" cap="none" spc="0" normalizeH="0" baseline="0" noProof="0" dirty="0">
              <a:ln>
                <a:noFill/>
              </a:ln>
              <a:solidFill>
                <a:srgbClr val="808080"/>
              </a:solidFill>
              <a:effectLst/>
              <a:uLnTx/>
              <a:uFillTx/>
              <a:latin typeface="Avenir LT Std 35 Light" panose="020B0402020203020204" pitchFamily="34" charset="0"/>
              <a:ea typeface="ＭＳ Ｐゴシック"/>
            </a:endParaRPr>
          </a:p>
        </p:txBody>
      </p:sp>
    </p:spTree>
    <p:extLst>
      <p:ext uri="{BB962C8B-B14F-4D97-AF65-F5344CB8AC3E}">
        <p14:creationId xmlns:p14="http://schemas.microsoft.com/office/powerpoint/2010/main" val="807236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672678" y="386385"/>
            <a:ext cx="7039256" cy="4767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569C8"/>
                </a:solidFill>
                <a:latin typeface="+mj-lt"/>
                <a:ea typeface="+mj-ea"/>
                <a:cs typeface="ＭＳ Ｐゴシック" charset="0"/>
              </a:defRPr>
            </a:lvl1pPr>
            <a:lvl2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rgbClr val="0569C8"/>
                </a:solidFill>
                <a:latin typeface="Arial" charset="0"/>
                <a:ea typeface="ＭＳ Ｐゴシック" charset="0"/>
              </a:defRPr>
            </a:lvl6pPr>
            <a:lvl7pPr marL="914400" algn="l" rtl="0" fontAlgn="base">
              <a:spcBef>
                <a:spcPct val="0"/>
              </a:spcBef>
              <a:spcAft>
                <a:spcPct val="0"/>
              </a:spcAft>
              <a:defRPr sz="3200" b="1">
                <a:solidFill>
                  <a:srgbClr val="0569C8"/>
                </a:solidFill>
                <a:latin typeface="Arial" charset="0"/>
                <a:ea typeface="ＭＳ Ｐゴシック" charset="0"/>
              </a:defRPr>
            </a:lvl7pPr>
            <a:lvl8pPr marL="1371600" algn="l" rtl="0" fontAlgn="base">
              <a:spcBef>
                <a:spcPct val="0"/>
              </a:spcBef>
              <a:spcAft>
                <a:spcPct val="0"/>
              </a:spcAft>
              <a:defRPr sz="3200" b="1">
                <a:solidFill>
                  <a:srgbClr val="0569C8"/>
                </a:solidFill>
                <a:latin typeface="Arial" charset="0"/>
                <a:ea typeface="ＭＳ Ｐゴシック" charset="0"/>
              </a:defRPr>
            </a:lvl8pPr>
            <a:lvl9pPr marL="1828800" algn="l" rtl="0" fontAlgn="base">
              <a:spcBef>
                <a:spcPct val="0"/>
              </a:spcBef>
              <a:spcAft>
                <a:spcPct val="0"/>
              </a:spcAft>
              <a:defRPr sz="3200" b="1">
                <a:solidFill>
                  <a:srgbClr val="0569C8"/>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800" b="0" kern="0" noProof="0" dirty="0">
                <a:solidFill>
                  <a:srgbClr val="000000"/>
                </a:solidFill>
                <a:latin typeface="Avenir LT Std 35 Light" panose="020B0402020203020204"/>
                <a:ea typeface="ＭＳ Ｐゴシック"/>
              </a:rPr>
              <a:t>What are the goals of strategic litigation?</a:t>
            </a:r>
            <a:endParaRPr kumimoji="0" lang="fr-FR" sz="2800" b="0" i="0" u="none" strike="noStrike" kern="0" cap="none" spc="0" normalizeH="0" baseline="0" noProof="0" dirty="0">
              <a:ln>
                <a:noFill/>
              </a:ln>
              <a:solidFill>
                <a:srgbClr val="000000"/>
              </a:solidFill>
              <a:effectLst/>
              <a:uLnTx/>
              <a:uFillTx/>
              <a:latin typeface="Avenir LT Std 35 Light" panose="020B0402020203020204"/>
              <a:ea typeface="ＭＳ Ｐゴシック"/>
            </a:endParaRPr>
          </a:p>
        </p:txBody>
      </p:sp>
      <p:sp>
        <p:nvSpPr>
          <p:cNvPr id="15" name="Rectangle 3"/>
          <p:cNvSpPr txBox="1">
            <a:spLocks noChangeArrowheads="1"/>
          </p:cNvSpPr>
          <p:nvPr/>
        </p:nvSpPr>
        <p:spPr bwMode="auto">
          <a:xfrm>
            <a:off x="1251284" y="1030525"/>
            <a:ext cx="7460650" cy="54217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81000" indent="-381000" algn="l" rtl="0" eaLnBrk="0" fontAlgn="base" hangingPunct="0">
              <a:lnSpc>
                <a:spcPct val="90000"/>
              </a:lnSpc>
              <a:spcBef>
                <a:spcPct val="40000"/>
              </a:spcBef>
              <a:spcAft>
                <a:spcPct val="0"/>
              </a:spcAft>
              <a:buClr>
                <a:srgbClr val="0569C9"/>
              </a:buClr>
              <a:buSzPct val="175000"/>
              <a:buFont typeface="Wingdings" charset="0"/>
              <a:buBlip>
                <a:blip r:embed="rId3"/>
              </a:buBlip>
              <a:defRPr sz="2800">
                <a:solidFill>
                  <a:srgbClr val="808080"/>
                </a:solidFill>
                <a:latin typeface="+mn-lt"/>
                <a:ea typeface="+mn-ea"/>
                <a:cs typeface="ＭＳ Ｐゴシック" charset="0"/>
              </a:defRPr>
            </a:lvl1pPr>
            <a:lvl2pPr marL="1054100" indent="-285750" algn="l" rtl="0" eaLnBrk="0" fontAlgn="base" hangingPunct="0">
              <a:lnSpc>
                <a:spcPct val="90000"/>
              </a:lnSpc>
              <a:spcBef>
                <a:spcPct val="40000"/>
              </a:spcBef>
              <a:spcAft>
                <a:spcPct val="0"/>
              </a:spcAft>
              <a:buSzPct val="150000"/>
              <a:buBlip>
                <a:blip r:embed="rId4"/>
              </a:buBlip>
              <a:defRPr sz="2400">
                <a:solidFill>
                  <a:srgbClr val="808080"/>
                </a:solidFill>
                <a:latin typeface="+mn-lt"/>
                <a:ea typeface="+mn-ea"/>
              </a:defRPr>
            </a:lvl2pPr>
            <a:lvl3pPr marL="1473200" indent="-228600" algn="l" rtl="0" eaLnBrk="0" fontAlgn="base" hangingPunct="0">
              <a:lnSpc>
                <a:spcPct val="90000"/>
              </a:lnSpc>
              <a:spcBef>
                <a:spcPct val="40000"/>
              </a:spcBef>
              <a:spcAft>
                <a:spcPct val="0"/>
              </a:spcAft>
              <a:buClr>
                <a:srgbClr val="0569C9"/>
              </a:buClr>
              <a:buSzPct val="175000"/>
              <a:buFont typeface="Arial" charset="0"/>
              <a:buBlip>
                <a:blip r:embed="rId3"/>
              </a:buBlip>
              <a:defRPr sz="2000">
                <a:solidFill>
                  <a:srgbClr val="808080"/>
                </a:solidFill>
                <a:latin typeface="+mn-lt"/>
                <a:ea typeface="+mn-ea"/>
              </a:defRPr>
            </a:lvl3pPr>
            <a:lvl4pPr marL="1892300" indent="-228600" algn="l" rtl="0" eaLnBrk="0" fontAlgn="base" hangingPunct="0">
              <a:spcBef>
                <a:spcPct val="20000"/>
              </a:spcBef>
              <a:spcAft>
                <a:spcPct val="0"/>
              </a:spcAft>
              <a:buSzPct val="150000"/>
              <a:buBlip>
                <a:blip r:embed="rId4"/>
              </a:buBlip>
              <a:defRPr sz="2000">
                <a:solidFill>
                  <a:srgbClr val="808080"/>
                </a:solidFill>
                <a:latin typeface="+mn-lt"/>
                <a:ea typeface="+mn-ea"/>
              </a:defRPr>
            </a:lvl4pPr>
            <a:lvl5pPr marL="2311400" indent="-228600" algn="l" rtl="0" eaLnBrk="0" fontAlgn="base" hangingPunct="0">
              <a:spcBef>
                <a:spcPct val="20000"/>
              </a:spcBef>
              <a:spcAft>
                <a:spcPct val="0"/>
              </a:spcAft>
              <a:buBlip>
                <a:blip r:embed="rId3"/>
              </a:buBlip>
              <a:defRPr sz="2000">
                <a:solidFill>
                  <a:srgbClr val="808080"/>
                </a:solidFill>
                <a:latin typeface="+mn-lt"/>
                <a:ea typeface="+mn-ea"/>
              </a:defRPr>
            </a:lvl5pPr>
            <a:lvl6pPr marL="2768600" indent="-228600" algn="l" rtl="0" fontAlgn="base">
              <a:spcBef>
                <a:spcPct val="20000"/>
              </a:spcBef>
              <a:spcAft>
                <a:spcPct val="0"/>
              </a:spcAft>
              <a:buBlip>
                <a:blip r:embed="rId3"/>
              </a:buBlip>
              <a:defRPr sz="2000">
                <a:solidFill>
                  <a:srgbClr val="808080"/>
                </a:solidFill>
                <a:latin typeface="+mn-lt"/>
                <a:ea typeface="+mn-ea"/>
              </a:defRPr>
            </a:lvl6pPr>
            <a:lvl7pPr marL="3225800" indent="-228600" algn="l" rtl="0" fontAlgn="base">
              <a:spcBef>
                <a:spcPct val="20000"/>
              </a:spcBef>
              <a:spcAft>
                <a:spcPct val="0"/>
              </a:spcAft>
              <a:buBlip>
                <a:blip r:embed="rId3"/>
              </a:buBlip>
              <a:defRPr sz="2000">
                <a:solidFill>
                  <a:srgbClr val="808080"/>
                </a:solidFill>
                <a:latin typeface="+mn-lt"/>
                <a:ea typeface="+mn-ea"/>
              </a:defRPr>
            </a:lvl7pPr>
            <a:lvl8pPr marL="3683000" indent="-228600" algn="l" rtl="0" fontAlgn="base">
              <a:spcBef>
                <a:spcPct val="20000"/>
              </a:spcBef>
              <a:spcAft>
                <a:spcPct val="0"/>
              </a:spcAft>
              <a:buBlip>
                <a:blip r:embed="rId3"/>
              </a:buBlip>
              <a:defRPr sz="2000">
                <a:solidFill>
                  <a:srgbClr val="808080"/>
                </a:solidFill>
                <a:latin typeface="+mn-lt"/>
                <a:ea typeface="+mn-ea"/>
              </a:defRPr>
            </a:lvl8pPr>
            <a:lvl9pPr marL="4140200" indent="-228600" algn="l" rtl="0" fontAlgn="base">
              <a:spcBef>
                <a:spcPct val="20000"/>
              </a:spcBef>
              <a:spcAft>
                <a:spcPct val="0"/>
              </a:spcAft>
              <a:buBlip>
                <a:blip r:embed="rId3"/>
              </a:buBlip>
              <a:defRPr sz="2000">
                <a:solidFill>
                  <a:srgbClr val="808080"/>
                </a:solidFill>
                <a:latin typeface="+mn-lt"/>
                <a:ea typeface="+mn-ea"/>
              </a:defRPr>
            </a:lvl9pPr>
          </a:lstStyle>
          <a:p>
            <a:pPr marL="0" lvl="0" indent="0" algn="just" defTabSz="914400" eaLnBrk="1" hangingPunct="1">
              <a:buClr>
                <a:schemeClr val="bg1">
                  <a:lumMod val="50000"/>
                </a:schemeClr>
              </a:buClr>
              <a:buNone/>
              <a:defRPr/>
            </a:pPr>
            <a:endParaRPr lang="en-ZA" sz="1800" kern="0" dirty="0">
              <a:latin typeface="Avenir LT Std 35 Light" panose="020B0402020203020204" pitchFamily="34" charset="0"/>
              <a:ea typeface="ＭＳ Ｐゴシック"/>
            </a:endParaRPr>
          </a:p>
          <a:p>
            <a:pPr marL="0" lvl="0" indent="0" algn="just" defTabSz="914400" eaLnBrk="1" hangingPunct="1">
              <a:buClr>
                <a:schemeClr val="bg1">
                  <a:lumMod val="50000"/>
                </a:schemeClr>
              </a:buClr>
              <a:buNone/>
              <a:defRPr/>
            </a:pPr>
            <a:endParaRPr lang="en-ZA" sz="1800" kern="0" dirty="0">
              <a:latin typeface="Avenir LT Std 35 Light" panose="020B0402020203020204" pitchFamily="34" charset="0"/>
              <a:ea typeface="ＭＳ Ｐゴシック"/>
            </a:endParaRPr>
          </a:p>
          <a:p>
            <a:pPr lvl="0" algn="just" defTabSz="914400" eaLnBrk="1" hangingPunct="1">
              <a:buClr>
                <a:schemeClr val="bg1">
                  <a:lumMod val="50000"/>
                </a:schemeClr>
              </a:buClr>
              <a:buFont typeface="Wingdings" panose="05000000000000000000" pitchFamily="2" charset="2"/>
              <a:buChar char="§"/>
              <a:defRPr/>
            </a:pPr>
            <a:r>
              <a:rPr lang="en-ZA" sz="1800" kern="0" dirty="0">
                <a:solidFill>
                  <a:schemeClr val="tx1"/>
                </a:solidFill>
                <a:latin typeface="Avenir LT Std 35 Light" panose="020B0402020203020204" pitchFamily="34" charset="0"/>
                <a:ea typeface="ＭＳ Ｐゴシック"/>
              </a:rPr>
              <a:t>It pressurizes the state to act, to </a:t>
            </a:r>
            <a:r>
              <a:rPr lang="en-ZA" sz="1800" b="1" kern="0" dirty="0">
                <a:solidFill>
                  <a:schemeClr val="tx1"/>
                </a:solidFill>
                <a:latin typeface="Avenir LT Std 35 Light" panose="020B0402020203020204" pitchFamily="34" charset="0"/>
                <a:ea typeface="ＭＳ Ｐゴシック"/>
              </a:rPr>
              <a:t>enforce decisions</a:t>
            </a:r>
            <a:r>
              <a:rPr lang="en-ZA" sz="1800" kern="0" dirty="0">
                <a:solidFill>
                  <a:schemeClr val="tx1"/>
                </a:solidFill>
                <a:latin typeface="Avenir LT Std 35 Light" panose="020B0402020203020204" pitchFamily="34" charset="0"/>
                <a:ea typeface="ＭＳ Ｐゴシック"/>
              </a:rPr>
              <a:t>.</a:t>
            </a:r>
          </a:p>
          <a:p>
            <a:pPr lvl="0" algn="just" defTabSz="914400" eaLnBrk="1" hangingPunct="1">
              <a:buClr>
                <a:schemeClr val="bg1">
                  <a:lumMod val="50000"/>
                </a:schemeClr>
              </a:buClr>
              <a:buFont typeface="Wingdings" panose="05000000000000000000" pitchFamily="2" charset="2"/>
              <a:buChar char="§"/>
              <a:defRPr/>
            </a:pPr>
            <a:endParaRPr lang="en-ZA" sz="1800" kern="0" dirty="0">
              <a:solidFill>
                <a:schemeClr val="tx1"/>
              </a:solidFill>
              <a:latin typeface="Avenir LT Std 35 Light" panose="020B0402020203020204" pitchFamily="34" charset="0"/>
              <a:ea typeface="ＭＳ Ｐゴシック"/>
            </a:endParaRPr>
          </a:p>
          <a:p>
            <a:pPr lvl="0" algn="just" defTabSz="914400" eaLnBrk="1" hangingPunct="1">
              <a:buClr>
                <a:schemeClr val="bg1">
                  <a:lumMod val="50000"/>
                </a:schemeClr>
              </a:buClr>
              <a:buFont typeface="Wingdings" panose="05000000000000000000" pitchFamily="2" charset="2"/>
              <a:buChar char="§"/>
              <a:defRPr/>
            </a:pPr>
            <a:r>
              <a:rPr lang="en-ZA" sz="1800" kern="0" dirty="0">
                <a:solidFill>
                  <a:schemeClr val="tx1"/>
                </a:solidFill>
                <a:latin typeface="Avenir LT Std 35 Light" panose="020B0402020203020204" pitchFamily="34" charset="0"/>
                <a:ea typeface="ＭＳ Ｐゴシック"/>
              </a:rPr>
              <a:t>Strategic litigation </a:t>
            </a:r>
            <a:r>
              <a:rPr lang="en-ZA" sz="1800" b="1" kern="0" dirty="0">
                <a:solidFill>
                  <a:schemeClr val="tx1"/>
                </a:solidFill>
                <a:latin typeface="Avenir LT Std 35 Light" panose="020B0402020203020204" pitchFamily="34" charset="0"/>
                <a:ea typeface="ＭＳ Ｐゴシック"/>
              </a:rPr>
              <a:t>establishes precedents </a:t>
            </a:r>
            <a:r>
              <a:rPr lang="en-ZA" sz="1800" kern="0" dirty="0">
                <a:solidFill>
                  <a:schemeClr val="tx1"/>
                </a:solidFill>
                <a:latin typeface="Avenir LT Std 35 Light" panose="020B0402020203020204" pitchFamily="34" charset="0"/>
                <a:ea typeface="ＭＳ Ｐゴシック"/>
              </a:rPr>
              <a:t>that benefit future claimants.</a:t>
            </a:r>
          </a:p>
          <a:p>
            <a:pPr lvl="0" algn="just" defTabSz="914400" eaLnBrk="1" hangingPunct="1">
              <a:buClr>
                <a:schemeClr val="bg1">
                  <a:lumMod val="50000"/>
                </a:schemeClr>
              </a:buClr>
              <a:buFont typeface="Wingdings" panose="05000000000000000000" pitchFamily="2" charset="2"/>
              <a:buChar char="§"/>
              <a:defRPr/>
            </a:pPr>
            <a:endParaRPr lang="en-ZA" sz="1800" kern="0" dirty="0">
              <a:solidFill>
                <a:schemeClr val="tx1"/>
              </a:solidFill>
              <a:latin typeface="Avenir LT Std 35 Light" panose="020B0402020203020204" pitchFamily="34" charset="0"/>
              <a:ea typeface="ＭＳ Ｐゴシック"/>
            </a:endParaRPr>
          </a:p>
          <a:p>
            <a:pPr lvl="0" algn="just" defTabSz="914400" eaLnBrk="1" hangingPunct="1">
              <a:buClr>
                <a:schemeClr val="bg1">
                  <a:lumMod val="50000"/>
                </a:schemeClr>
              </a:buClr>
              <a:buFont typeface="Wingdings" panose="05000000000000000000" pitchFamily="2" charset="2"/>
              <a:buChar char="§"/>
              <a:defRPr/>
            </a:pPr>
            <a:r>
              <a:rPr lang="en-ZA" sz="1800" kern="0" dirty="0">
                <a:solidFill>
                  <a:schemeClr val="tx1"/>
                </a:solidFill>
                <a:latin typeface="Avenir LT Std 35 Light" panose="020B0402020203020204" pitchFamily="34" charset="0"/>
                <a:ea typeface="ＭＳ Ｐゴシック"/>
              </a:rPr>
              <a:t>It </a:t>
            </a:r>
            <a:r>
              <a:rPr lang="en-ZA" sz="1800" b="1" kern="0" dirty="0">
                <a:solidFill>
                  <a:schemeClr val="tx1"/>
                </a:solidFill>
                <a:latin typeface="Avenir LT Std 35 Light" panose="020B0402020203020204" pitchFamily="34" charset="0"/>
                <a:ea typeface="ＭＳ Ｐゴシック"/>
              </a:rPr>
              <a:t>challenges</a:t>
            </a:r>
            <a:r>
              <a:rPr lang="en-ZA" sz="1800" kern="0" dirty="0">
                <a:solidFill>
                  <a:schemeClr val="tx1"/>
                </a:solidFill>
                <a:latin typeface="Avenir LT Std 35 Light" panose="020B0402020203020204" pitchFamily="34" charset="0"/>
                <a:ea typeface="ＭＳ Ｐゴシック"/>
              </a:rPr>
              <a:t> what we believe about the law.</a:t>
            </a:r>
          </a:p>
          <a:p>
            <a:pPr lvl="0" algn="just" defTabSz="914400" eaLnBrk="1" hangingPunct="1">
              <a:buClr>
                <a:schemeClr val="bg1">
                  <a:lumMod val="50000"/>
                </a:schemeClr>
              </a:buClr>
              <a:buFont typeface="Wingdings" panose="05000000000000000000" pitchFamily="2" charset="2"/>
              <a:buChar char="§"/>
              <a:defRPr/>
            </a:pPr>
            <a:endParaRPr lang="en-ZA" sz="1800" kern="0" dirty="0">
              <a:solidFill>
                <a:schemeClr val="tx1"/>
              </a:solidFill>
              <a:latin typeface="Avenir LT Std 35 Light" panose="020B0402020203020204" pitchFamily="34" charset="0"/>
              <a:ea typeface="ＭＳ Ｐゴシック"/>
            </a:endParaRPr>
          </a:p>
          <a:p>
            <a:pPr lvl="0" algn="just" defTabSz="914400" eaLnBrk="1" hangingPunct="1">
              <a:buClr>
                <a:schemeClr val="bg1">
                  <a:lumMod val="50000"/>
                </a:schemeClr>
              </a:buClr>
              <a:buFont typeface="Wingdings" panose="05000000000000000000" pitchFamily="2" charset="2"/>
              <a:buChar char="§"/>
              <a:defRPr/>
            </a:pPr>
            <a:r>
              <a:rPr lang="en-ZA" sz="1800" kern="0" dirty="0">
                <a:solidFill>
                  <a:schemeClr val="tx1"/>
                </a:solidFill>
                <a:latin typeface="Avenir LT Std 35 Light" panose="020B0402020203020204" pitchFamily="34" charset="0"/>
                <a:ea typeface="ＭＳ Ｐゴシック"/>
              </a:rPr>
              <a:t>It can </a:t>
            </a:r>
            <a:r>
              <a:rPr lang="en-ZA" sz="1800" b="1" kern="0" dirty="0">
                <a:solidFill>
                  <a:schemeClr val="tx1"/>
                </a:solidFill>
                <a:latin typeface="Avenir LT Std 35 Light" panose="020B0402020203020204" pitchFamily="34" charset="0"/>
                <a:ea typeface="ＭＳ Ｐゴシック"/>
              </a:rPr>
              <a:t>provide finite enforceable orders </a:t>
            </a:r>
            <a:r>
              <a:rPr lang="en-ZA" sz="1800" kern="0" dirty="0">
                <a:solidFill>
                  <a:schemeClr val="tx1"/>
                </a:solidFill>
                <a:latin typeface="Avenir LT Std 35 Light" panose="020B0402020203020204" pitchFamily="34" charset="0"/>
                <a:ea typeface="ＭＳ Ｐゴシック"/>
              </a:rPr>
              <a:t>that can make state actors accountable, measurable and give relief for clients. </a:t>
            </a:r>
          </a:p>
          <a:p>
            <a:pPr lvl="0" algn="just" defTabSz="914400" eaLnBrk="1" hangingPunct="1">
              <a:buClr>
                <a:schemeClr val="bg1">
                  <a:lumMod val="50000"/>
                </a:schemeClr>
              </a:buClr>
              <a:buFont typeface="Wingdings" panose="05000000000000000000" pitchFamily="2" charset="2"/>
              <a:buChar char="§"/>
              <a:defRPr/>
            </a:pPr>
            <a:endParaRPr lang="en-ZA" sz="1800" kern="0" dirty="0">
              <a:solidFill>
                <a:schemeClr val="tx1"/>
              </a:solidFill>
              <a:latin typeface="Avenir LT Std 35 Light" panose="020B0402020203020204" pitchFamily="34" charset="0"/>
              <a:ea typeface="ＭＳ Ｐゴシック"/>
            </a:endParaRPr>
          </a:p>
          <a:p>
            <a:pPr lvl="0" algn="just" defTabSz="914400" eaLnBrk="1" hangingPunct="1">
              <a:buClr>
                <a:schemeClr val="bg1">
                  <a:lumMod val="50000"/>
                </a:schemeClr>
              </a:buClr>
              <a:buFont typeface="Wingdings" panose="05000000000000000000" pitchFamily="2" charset="2"/>
              <a:buChar char="§"/>
              <a:defRPr/>
            </a:pPr>
            <a:r>
              <a:rPr lang="en-ZA" sz="1800" kern="0" dirty="0">
                <a:solidFill>
                  <a:schemeClr val="tx1"/>
                </a:solidFill>
                <a:latin typeface="Avenir LT Std 35 Light" panose="020B0402020203020204" pitchFamily="34" charset="0"/>
                <a:ea typeface="ＭＳ Ｐゴシック"/>
              </a:rPr>
              <a:t>It allows people of different social classes to </a:t>
            </a:r>
            <a:r>
              <a:rPr lang="en-ZA" sz="1800" b="1" kern="0" dirty="0">
                <a:solidFill>
                  <a:schemeClr val="tx1"/>
                </a:solidFill>
                <a:latin typeface="Avenir LT Std 35 Light" panose="020B0402020203020204" pitchFamily="34" charset="0"/>
                <a:ea typeface="ＭＳ Ｐゴシック"/>
              </a:rPr>
              <a:t>occupy the same space </a:t>
            </a:r>
            <a:r>
              <a:rPr lang="en-ZA" sz="1800" kern="0" dirty="0">
                <a:solidFill>
                  <a:schemeClr val="tx1"/>
                </a:solidFill>
                <a:latin typeface="Avenir LT Std 35 Light" panose="020B0402020203020204" pitchFamily="34" charset="0"/>
                <a:ea typeface="ＭＳ Ｐゴシック"/>
              </a:rPr>
              <a:t>as the judge in making pronouncements on rights. </a:t>
            </a:r>
          </a:p>
          <a:p>
            <a:pPr marL="0" lvl="0" indent="0" algn="just" defTabSz="914400" eaLnBrk="1" hangingPunct="1">
              <a:buClr>
                <a:schemeClr val="bg1">
                  <a:lumMod val="50000"/>
                </a:schemeClr>
              </a:buClr>
              <a:buNone/>
              <a:defRPr/>
            </a:pPr>
            <a:endParaRPr lang="en-ZA" sz="1800" kern="0" dirty="0">
              <a:solidFill>
                <a:schemeClr val="tx1"/>
              </a:solidFill>
              <a:latin typeface="Avenir LT Std 35 Light" panose="020B0402020203020204" pitchFamily="34" charset="0"/>
              <a:ea typeface="ＭＳ Ｐゴシック"/>
            </a:endParaRPr>
          </a:p>
          <a:p>
            <a:pPr lvl="0" algn="just" defTabSz="914400" eaLnBrk="1" hangingPunct="1">
              <a:buClr>
                <a:schemeClr val="bg1">
                  <a:lumMod val="50000"/>
                </a:schemeClr>
              </a:buClr>
              <a:buFont typeface="Wingdings" panose="05000000000000000000" pitchFamily="2" charset="2"/>
              <a:buChar char="§"/>
              <a:defRPr/>
            </a:pPr>
            <a:endParaRPr kumimoji="0" lang="fr-FR" sz="1800" b="0" i="0" u="none" strike="noStrike" kern="0" cap="none" spc="0" normalizeH="0" baseline="0" noProof="0" dirty="0">
              <a:ln>
                <a:noFill/>
              </a:ln>
              <a:solidFill>
                <a:srgbClr val="808080"/>
              </a:solidFill>
              <a:effectLst/>
              <a:uLnTx/>
              <a:uFillTx/>
              <a:latin typeface="Avenir LT Std 35 Light" panose="020B0402020203020204" pitchFamily="34" charset="0"/>
              <a:ea typeface="ＭＳ Ｐゴシック"/>
            </a:endParaRPr>
          </a:p>
        </p:txBody>
      </p:sp>
    </p:spTree>
    <p:extLst>
      <p:ext uri="{BB962C8B-B14F-4D97-AF65-F5344CB8AC3E}">
        <p14:creationId xmlns:p14="http://schemas.microsoft.com/office/powerpoint/2010/main" val="2586721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683736" y="386385"/>
            <a:ext cx="6597124" cy="4767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569C8"/>
                </a:solidFill>
                <a:latin typeface="+mj-lt"/>
                <a:ea typeface="+mj-ea"/>
                <a:cs typeface="ＭＳ Ｐゴシック" charset="0"/>
              </a:defRPr>
            </a:lvl1pPr>
            <a:lvl2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rgbClr val="0569C8"/>
                </a:solidFill>
                <a:latin typeface="Arial" charset="0"/>
                <a:ea typeface="ＭＳ Ｐゴシック" charset="0"/>
              </a:defRPr>
            </a:lvl6pPr>
            <a:lvl7pPr marL="914400" algn="l" rtl="0" fontAlgn="base">
              <a:spcBef>
                <a:spcPct val="0"/>
              </a:spcBef>
              <a:spcAft>
                <a:spcPct val="0"/>
              </a:spcAft>
              <a:defRPr sz="3200" b="1">
                <a:solidFill>
                  <a:srgbClr val="0569C8"/>
                </a:solidFill>
                <a:latin typeface="Arial" charset="0"/>
                <a:ea typeface="ＭＳ Ｐゴシック" charset="0"/>
              </a:defRPr>
            </a:lvl7pPr>
            <a:lvl8pPr marL="1371600" algn="l" rtl="0" fontAlgn="base">
              <a:spcBef>
                <a:spcPct val="0"/>
              </a:spcBef>
              <a:spcAft>
                <a:spcPct val="0"/>
              </a:spcAft>
              <a:defRPr sz="3200" b="1">
                <a:solidFill>
                  <a:srgbClr val="0569C8"/>
                </a:solidFill>
                <a:latin typeface="Arial" charset="0"/>
                <a:ea typeface="ＭＳ Ｐゴシック" charset="0"/>
              </a:defRPr>
            </a:lvl8pPr>
            <a:lvl9pPr marL="1828800" algn="l" rtl="0" fontAlgn="base">
              <a:spcBef>
                <a:spcPct val="0"/>
              </a:spcBef>
              <a:spcAft>
                <a:spcPct val="0"/>
              </a:spcAft>
              <a:defRPr sz="3200" b="1">
                <a:solidFill>
                  <a:srgbClr val="0569C8"/>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800" kern="0" dirty="0">
                <a:solidFill>
                  <a:srgbClr val="000000"/>
                </a:solidFill>
                <a:latin typeface="Avenir LT Std 35 Light"/>
                <a:ea typeface="ＭＳ Ｐゴシック"/>
              </a:rPr>
              <a:t>Feminist Strategic Litigation </a:t>
            </a:r>
            <a:endParaRPr kumimoji="0" lang="fr-FR" sz="2800" i="0" u="none" strike="noStrike" kern="0" cap="none" spc="0" normalizeH="0" baseline="0" noProof="0" dirty="0">
              <a:ln>
                <a:noFill/>
              </a:ln>
              <a:solidFill>
                <a:srgbClr val="000000"/>
              </a:solidFill>
              <a:effectLst/>
              <a:uLnTx/>
              <a:uFillTx/>
              <a:latin typeface="Avenir LT Std 35 Light"/>
              <a:ea typeface="ＭＳ Ｐゴシック"/>
            </a:endParaRPr>
          </a:p>
        </p:txBody>
      </p:sp>
      <p:sp>
        <p:nvSpPr>
          <p:cNvPr id="15" name="Rectangle 3"/>
          <p:cNvSpPr txBox="1">
            <a:spLocks noChangeArrowheads="1"/>
          </p:cNvSpPr>
          <p:nvPr/>
        </p:nvSpPr>
        <p:spPr bwMode="auto">
          <a:xfrm>
            <a:off x="354842" y="863100"/>
            <a:ext cx="8471182" cy="5640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1000" indent="-381000" algn="l" rtl="0" eaLnBrk="0" fontAlgn="base" hangingPunct="0">
              <a:lnSpc>
                <a:spcPct val="90000"/>
              </a:lnSpc>
              <a:spcBef>
                <a:spcPct val="40000"/>
              </a:spcBef>
              <a:spcAft>
                <a:spcPct val="0"/>
              </a:spcAft>
              <a:buClr>
                <a:srgbClr val="0569C9"/>
              </a:buClr>
              <a:buSzPct val="175000"/>
              <a:buFont typeface="Wingdings" charset="0"/>
              <a:buBlip>
                <a:blip r:embed="rId3"/>
              </a:buBlip>
              <a:defRPr sz="2800">
                <a:solidFill>
                  <a:srgbClr val="808080"/>
                </a:solidFill>
                <a:latin typeface="+mn-lt"/>
                <a:ea typeface="+mn-ea"/>
                <a:cs typeface="ＭＳ Ｐゴシック" charset="0"/>
              </a:defRPr>
            </a:lvl1pPr>
            <a:lvl2pPr marL="1054100" indent="-285750" algn="l" rtl="0" eaLnBrk="0" fontAlgn="base" hangingPunct="0">
              <a:lnSpc>
                <a:spcPct val="90000"/>
              </a:lnSpc>
              <a:spcBef>
                <a:spcPct val="40000"/>
              </a:spcBef>
              <a:spcAft>
                <a:spcPct val="0"/>
              </a:spcAft>
              <a:buSzPct val="150000"/>
              <a:buBlip>
                <a:blip r:embed="rId4"/>
              </a:buBlip>
              <a:defRPr sz="2400">
                <a:solidFill>
                  <a:srgbClr val="808080"/>
                </a:solidFill>
                <a:latin typeface="+mn-lt"/>
                <a:ea typeface="+mn-ea"/>
              </a:defRPr>
            </a:lvl2pPr>
            <a:lvl3pPr marL="1473200" indent="-228600" algn="l" rtl="0" eaLnBrk="0" fontAlgn="base" hangingPunct="0">
              <a:lnSpc>
                <a:spcPct val="90000"/>
              </a:lnSpc>
              <a:spcBef>
                <a:spcPct val="40000"/>
              </a:spcBef>
              <a:spcAft>
                <a:spcPct val="0"/>
              </a:spcAft>
              <a:buClr>
                <a:srgbClr val="0569C9"/>
              </a:buClr>
              <a:buSzPct val="175000"/>
              <a:buFont typeface="Arial" charset="0"/>
              <a:buBlip>
                <a:blip r:embed="rId3"/>
              </a:buBlip>
              <a:defRPr sz="2000">
                <a:solidFill>
                  <a:srgbClr val="808080"/>
                </a:solidFill>
                <a:latin typeface="+mn-lt"/>
                <a:ea typeface="+mn-ea"/>
              </a:defRPr>
            </a:lvl3pPr>
            <a:lvl4pPr marL="1892300" indent="-228600" algn="l" rtl="0" eaLnBrk="0" fontAlgn="base" hangingPunct="0">
              <a:spcBef>
                <a:spcPct val="20000"/>
              </a:spcBef>
              <a:spcAft>
                <a:spcPct val="0"/>
              </a:spcAft>
              <a:buSzPct val="150000"/>
              <a:buBlip>
                <a:blip r:embed="rId4"/>
              </a:buBlip>
              <a:defRPr sz="2000">
                <a:solidFill>
                  <a:srgbClr val="808080"/>
                </a:solidFill>
                <a:latin typeface="+mn-lt"/>
                <a:ea typeface="+mn-ea"/>
              </a:defRPr>
            </a:lvl4pPr>
            <a:lvl5pPr marL="2311400" indent="-228600" algn="l" rtl="0" eaLnBrk="0" fontAlgn="base" hangingPunct="0">
              <a:spcBef>
                <a:spcPct val="20000"/>
              </a:spcBef>
              <a:spcAft>
                <a:spcPct val="0"/>
              </a:spcAft>
              <a:buBlip>
                <a:blip r:embed="rId3"/>
              </a:buBlip>
              <a:defRPr sz="2000">
                <a:solidFill>
                  <a:srgbClr val="808080"/>
                </a:solidFill>
                <a:latin typeface="+mn-lt"/>
                <a:ea typeface="+mn-ea"/>
              </a:defRPr>
            </a:lvl5pPr>
            <a:lvl6pPr marL="2768600" indent="-228600" algn="l" rtl="0" fontAlgn="base">
              <a:spcBef>
                <a:spcPct val="20000"/>
              </a:spcBef>
              <a:spcAft>
                <a:spcPct val="0"/>
              </a:spcAft>
              <a:buBlip>
                <a:blip r:embed="rId3"/>
              </a:buBlip>
              <a:defRPr sz="2000">
                <a:solidFill>
                  <a:srgbClr val="808080"/>
                </a:solidFill>
                <a:latin typeface="+mn-lt"/>
                <a:ea typeface="+mn-ea"/>
              </a:defRPr>
            </a:lvl6pPr>
            <a:lvl7pPr marL="3225800" indent="-228600" algn="l" rtl="0" fontAlgn="base">
              <a:spcBef>
                <a:spcPct val="20000"/>
              </a:spcBef>
              <a:spcAft>
                <a:spcPct val="0"/>
              </a:spcAft>
              <a:buBlip>
                <a:blip r:embed="rId3"/>
              </a:buBlip>
              <a:defRPr sz="2000">
                <a:solidFill>
                  <a:srgbClr val="808080"/>
                </a:solidFill>
                <a:latin typeface="+mn-lt"/>
                <a:ea typeface="+mn-ea"/>
              </a:defRPr>
            </a:lvl7pPr>
            <a:lvl8pPr marL="3683000" indent="-228600" algn="l" rtl="0" fontAlgn="base">
              <a:spcBef>
                <a:spcPct val="20000"/>
              </a:spcBef>
              <a:spcAft>
                <a:spcPct val="0"/>
              </a:spcAft>
              <a:buBlip>
                <a:blip r:embed="rId3"/>
              </a:buBlip>
              <a:defRPr sz="2000">
                <a:solidFill>
                  <a:srgbClr val="808080"/>
                </a:solidFill>
                <a:latin typeface="+mn-lt"/>
                <a:ea typeface="+mn-ea"/>
              </a:defRPr>
            </a:lvl8pPr>
            <a:lvl9pPr marL="4140200" indent="-228600" algn="l" rtl="0" fontAlgn="base">
              <a:spcBef>
                <a:spcPct val="20000"/>
              </a:spcBef>
              <a:spcAft>
                <a:spcPct val="0"/>
              </a:spcAft>
              <a:buBlip>
                <a:blip r:embed="rId3"/>
              </a:buBlip>
              <a:defRPr sz="2000">
                <a:solidFill>
                  <a:srgbClr val="808080"/>
                </a:solidFill>
                <a:latin typeface="+mn-lt"/>
                <a:ea typeface="+mn-ea"/>
              </a:defRPr>
            </a:lvl9pPr>
          </a:lstStyle>
          <a:p>
            <a:pPr marL="0" indent="0">
              <a:buNone/>
            </a:pPr>
            <a:endParaRPr lang="en-ZA" sz="2400" dirty="0">
              <a:solidFill>
                <a:schemeClr val="tx1"/>
              </a:solidFill>
              <a:latin typeface="Century Gothic" panose="020B0502020202020204" pitchFamily="34" charset="0"/>
            </a:endParaRPr>
          </a:p>
          <a:p>
            <a:pPr>
              <a:buFont typeface="Arial" pitchFamily="34" charset="0"/>
              <a:buChar char="•"/>
            </a:pPr>
            <a:r>
              <a:rPr lang="en-ZA" sz="2400" b="1" dirty="0">
                <a:solidFill>
                  <a:schemeClr val="tx1"/>
                </a:solidFill>
                <a:latin typeface="Century Gothic" panose="020B0502020202020204" pitchFamily="34" charset="0"/>
              </a:rPr>
              <a:t>Meaning of Feminist Litigation</a:t>
            </a:r>
            <a:r>
              <a:rPr lang="en-ZA" sz="2400" dirty="0">
                <a:solidFill>
                  <a:schemeClr val="tx1"/>
                </a:solidFill>
                <a:latin typeface="Century Gothic" panose="020B0502020202020204" pitchFamily="34" charset="0"/>
              </a:rPr>
              <a:t>:  </a:t>
            </a:r>
            <a:endParaRPr lang="en-US" sz="2400" dirty="0">
              <a:solidFill>
                <a:schemeClr val="tx1"/>
              </a:solidFill>
              <a:latin typeface="Century Gothic" panose="020B0502020202020204" pitchFamily="34" charset="0"/>
              <a:cs typeface="Arial" panose="020B0604020202020204" pitchFamily="34" charset="0"/>
            </a:endParaRPr>
          </a:p>
          <a:p>
            <a:pPr marL="1142980" lvl="1" indent="-342900">
              <a:buFont typeface="Arial" panose="020B0604020202020204" pitchFamily="34" charset="0"/>
              <a:buChar char="•"/>
            </a:pPr>
            <a:r>
              <a:rPr lang="en-US" dirty="0">
                <a:solidFill>
                  <a:schemeClr val="tx1"/>
                </a:solidFill>
                <a:latin typeface="Century Gothic" panose="020B0502020202020204" pitchFamily="34" charset="0"/>
                <a:cs typeface="Arial" panose="020B0604020202020204" pitchFamily="34" charset="0"/>
              </a:rPr>
              <a:t>Uses the law to challenge women’s subordination by placing patriarchal social relations, structures and systems in which oppression is embedded  at the center of its analysis </a:t>
            </a:r>
          </a:p>
          <a:p>
            <a:pPr marL="342900" lvl="1" indent="-342900">
              <a:buFont typeface="Arial" panose="020B0604020202020204" pitchFamily="34" charset="0"/>
              <a:buChar char="•"/>
            </a:pPr>
            <a:r>
              <a:rPr lang="en-US" b="1" dirty="0">
                <a:solidFill>
                  <a:schemeClr val="tx1"/>
                </a:solidFill>
                <a:latin typeface="Century Gothic" panose="020B0502020202020204" pitchFamily="34" charset="0"/>
                <a:cs typeface="Arial" panose="020B0604020202020204" pitchFamily="34" charset="0"/>
              </a:rPr>
              <a:t>Meaning of Feminist Strategies:</a:t>
            </a:r>
          </a:p>
          <a:p>
            <a:pPr marL="1142980" lvl="1" indent="-342900">
              <a:buFont typeface="Arial" panose="020B0604020202020204" pitchFamily="34" charset="0"/>
              <a:buChar char="•"/>
            </a:pPr>
            <a:r>
              <a:rPr lang="en-US" dirty="0">
                <a:solidFill>
                  <a:schemeClr val="tx1"/>
                </a:solidFill>
                <a:latin typeface="Century Gothic" panose="020B0502020202020204" pitchFamily="34" charset="0"/>
                <a:cs typeface="Arial" panose="020B0604020202020204" pitchFamily="34" charset="0"/>
              </a:rPr>
              <a:t>Looks at the impact of laws (in social, political and economic systems) to expose how the law excludes and negates women’s experiences.</a:t>
            </a:r>
          </a:p>
          <a:p>
            <a:pPr marL="1142980" lvl="1" indent="-342900">
              <a:buFont typeface="Arial" panose="020B0604020202020204" pitchFamily="34" charset="0"/>
              <a:buChar char="•"/>
            </a:pPr>
            <a:r>
              <a:rPr lang="en-US" sz="2400" dirty="0">
                <a:solidFill>
                  <a:schemeClr val="tx1"/>
                </a:solidFill>
                <a:latin typeface="Century Gothic" panose="020B0502020202020204" pitchFamily="34" charset="0"/>
                <a:cs typeface="Arial" panose="020B0604020202020204" pitchFamily="34" charset="0"/>
              </a:rPr>
              <a:t>Placing women’s experience at the center of legal reasoning (acknowledging diversity of experiences)</a:t>
            </a:r>
          </a:p>
          <a:p>
            <a:pPr marL="0" lvl="0" indent="0" algn="just" defTabSz="914400" eaLnBrk="1" fontAlgn="auto" hangingPunct="1">
              <a:lnSpc>
                <a:spcPct val="100000"/>
              </a:lnSpc>
              <a:spcBef>
                <a:spcPts val="0"/>
              </a:spcBef>
              <a:spcAft>
                <a:spcPts val="0"/>
              </a:spcAft>
              <a:buClr>
                <a:prstClr val="white">
                  <a:lumMod val="50000"/>
                </a:prstClr>
              </a:buClr>
              <a:buSzTx/>
              <a:buFont typeface="Wingdings" panose="05000000000000000000" pitchFamily="2" charset="2"/>
              <a:buChar char="§"/>
              <a:defRPr/>
            </a:pPr>
            <a:endParaRPr lang="en-ZA" sz="1800" kern="0" dirty="0">
              <a:latin typeface="Avenir LT Std 35 Light" panose="020B0402020203020204" pitchFamily="34" charset="0"/>
              <a:ea typeface="ＭＳ Ｐゴシック"/>
            </a:endParaRPr>
          </a:p>
          <a:p>
            <a:pPr marL="0" marR="0" lvl="0" indent="0" algn="l" defTabSz="914400" rtl="0" eaLnBrk="1" fontAlgn="base" latinLnBrk="0" hangingPunct="1">
              <a:lnSpc>
                <a:spcPct val="90000"/>
              </a:lnSpc>
              <a:spcBef>
                <a:spcPct val="40000"/>
              </a:spcBef>
              <a:spcAft>
                <a:spcPct val="0"/>
              </a:spcAft>
              <a:buClr>
                <a:srgbClr val="0569C9"/>
              </a:buClr>
              <a:buSzPct val="175000"/>
              <a:buNone/>
              <a:tabLst/>
              <a:defRPr/>
            </a:pPr>
            <a:endParaRPr kumimoji="0" lang="fr-FR" sz="2800" b="0" i="0" u="none" strike="noStrike" kern="0" cap="none" spc="0" normalizeH="0" baseline="0" noProof="0" dirty="0">
              <a:ln>
                <a:noFill/>
              </a:ln>
              <a:solidFill>
                <a:srgbClr val="808080"/>
              </a:solidFill>
              <a:effectLst/>
              <a:uLnTx/>
              <a:uFillTx/>
              <a:latin typeface="Arial"/>
              <a:ea typeface="ＭＳ Ｐゴシック"/>
              <a:cs typeface="ＭＳ Ｐゴシック" charset="0"/>
            </a:endParaRPr>
          </a:p>
        </p:txBody>
      </p:sp>
    </p:spTree>
    <p:extLst>
      <p:ext uri="{BB962C8B-B14F-4D97-AF65-F5344CB8AC3E}">
        <p14:creationId xmlns:p14="http://schemas.microsoft.com/office/powerpoint/2010/main" val="2229474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601849" y="354169"/>
            <a:ext cx="6597124" cy="4767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569C8"/>
                </a:solidFill>
                <a:latin typeface="+mj-lt"/>
                <a:ea typeface="+mj-ea"/>
                <a:cs typeface="ＭＳ Ｐゴシック" charset="0"/>
              </a:defRPr>
            </a:lvl1pPr>
            <a:lvl2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rgbClr val="0569C8"/>
                </a:solidFill>
                <a:latin typeface="Arial" charset="0"/>
                <a:ea typeface="ＭＳ Ｐゴシック" charset="0"/>
              </a:defRPr>
            </a:lvl6pPr>
            <a:lvl7pPr marL="914400" algn="l" rtl="0" fontAlgn="base">
              <a:spcBef>
                <a:spcPct val="0"/>
              </a:spcBef>
              <a:spcAft>
                <a:spcPct val="0"/>
              </a:spcAft>
              <a:defRPr sz="3200" b="1">
                <a:solidFill>
                  <a:srgbClr val="0569C8"/>
                </a:solidFill>
                <a:latin typeface="Arial" charset="0"/>
                <a:ea typeface="ＭＳ Ｐゴシック" charset="0"/>
              </a:defRPr>
            </a:lvl7pPr>
            <a:lvl8pPr marL="1371600" algn="l" rtl="0" fontAlgn="base">
              <a:spcBef>
                <a:spcPct val="0"/>
              </a:spcBef>
              <a:spcAft>
                <a:spcPct val="0"/>
              </a:spcAft>
              <a:defRPr sz="3200" b="1">
                <a:solidFill>
                  <a:srgbClr val="0569C8"/>
                </a:solidFill>
                <a:latin typeface="Arial" charset="0"/>
                <a:ea typeface="ＭＳ Ｐゴシック" charset="0"/>
              </a:defRPr>
            </a:lvl8pPr>
            <a:lvl9pPr marL="1828800" algn="l" rtl="0" fontAlgn="base">
              <a:spcBef>
                <a:spcPct val="0"/>
              </a:spcBef>
              <a:spcAft>
                <a:spcPct val="0"/>
              </a:spcAft>
              <a:defRPr sz="3200" b="1">
                <a:solidFill>
                  <a:srgbClr val="0569C8"/>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800" kern="0" dirty="0">
                <a:solidFill>
                  <a:srgbClr val="000000"/>
                </a:solidFill>
                <a:latin typeface="Avenir LT Std 35 Light"/>
                <a:ea typeface="ＭＳ Ｐゴシック"/>
              </a:rPr>
              <a:t>Feminist Strategic Litigation</a:t>
            </a:r>
            <a:endParaRPr kumimoji="0" lang="fr-FR" sz="2800" i="0" u="none" strike="noStrike" kern="0" cap="none" spc="0" normalizeH="0" baseline="0" noProof="0" dirty="0">
              <a:ln>
                <a:noFill/>
              </a:ln>
              <a:solidFill>
                <a:srgbClr val="000000"/>
              </a:solidFill>
              <a:effectLst/>
              <a:uLnTx/>
              <a:uFillTx/>
              <a:latin typeface="Avenir LT Std 35 Light"/>
              <a:ea typeface="ＭＳ Ｐゴシック"/>
            </a:endParaRPr>
          </a:p>
        </p:txBody>
      </p:sp>
      <p:sp>
        <p:nvSpPr>
          <p:cNvPr id="15" name="Rectangle 3"/>
          <p:cNvSpPr txBox="1">
            <a:spLocks noChangeArrowheads="1"/>
          </p:cNvSpPr>
          <p:nvPr/>
        </p:nvSpPr>
        <p:spPr bwMode="auto">
          <a:xfrm>
            <a:off x="232012" y="863100"/>
            <a:ext cx="8594011" cy="5640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1000" indent="-381000" algn="l" rtl="0" eaLnBrk="0" fontAlgn="base" hangingPunct="0">
              <a:lnSpc>
                <a:spcPct val="90000"/>
              </a:lnSpc>
              <a:spcBef>
                <a:spcPct val="40000"/>
              </a:spcBef>
              <a:spcAft>
                <a:spcPct val="0"/>
              </a:spcAft>
              <a:buClr>
                <a:srgbClr val="0569C9"/>
              </a:buClr>
              <a:buSzPct val="175000"/>
              <a:buFont typeface="Wingdings" charset="0"/>
              <a:buBlip>
                <a:blip r:embed="rId3"/>
              </a:buBlip>
              <a:defRPr sz="2800">
                <a:solidFill>
                  <a:srgbClr val="808080"/>
                </a:solidFill>
                <a:latin typeface="+mn-lt"/>
                <a:ea typeface="+mn-ea"/>
                <a:cs typeface="ＭＳ Ｐゴシック" charset="0"/>
              </a:defRPr>
            </a:lvl1pPr>
            <a:lvl2pPr marL="1054100" indent="-285750" algn="l" rtl="0" eaLnBrk="0" fontAlgn="base" hangingPunct="0">
              <a:lnSpc>
                <a:spcPct val="90000"/>
              </a:lnSpc>
              <a:spcBef>
                <a:spcPct val="40000"/>
              </a:spcBef>
              <a:spcAft>
                <a:spcPct val="0"/>
              </a:spcAft>
              <a:buSzPct val="150000"/>
              <a:buBlip>
                <a:blip r:embed="rId4"/>
              </a:buBlip>
              <a:defRPr sz="2400">
                <a:solidFill>
                  <a:srgbClr val="808080"/>
                </a:solidFill>
                <a:latin typeface="+mn-lt"/>
                <a:ea typeface="+mn-ea"/>
              </a:defRPr>
            </a:lvl2pPr>
            <a:lvl3pPr marL="1473200" indent="-228600" algn="l" rtl="0" eaLnBrk="0" fontAlgn="base" hangingPunct="0">
              <a:lnSpc>
                <a:spcPct val="90000"/>
              </a:lnSpc>
              <a:spcBef>
                <a:spcPct val="40000"/>
              </a:spcBef>
              <a:spcAft>
                <a:spcPct val="0"/>
              </a:spcAft>
              <a:buClr>
                <a:srgbClr val="0569C9"/>
              </a:buClr>
              <a:buSzPct val="175000"/>
              <a:buFont typeface="Arial" charset="0"/>
              <a:buBlip>
                <a:blip r:embed="rId3"/>
              </a:buBlip>
              <a:defRPr sz="2000">
                <a:solidFill>
                  <a:srgbClr val="808080"/>
                </a:solidFill>
                <a:latin typeface="+mn-lt"/>
                <a:ea typeface="+mn-ea"/>
              </a:defRPr>
            </a:lvl3pPr>
            <a:lvl4pPr marL="1892300" indent="-228600" algn="l" rtl="0" eaLnBrk="0" fontAlgn="base" hangingPunct="0">
              <a:spcBef>
                <a:spcPct val="20000"/>
              </a:spcBef>
              <a:spcAft>
                <a:spcPct val="0"/>
              </a:spcAft>
              <a:buSzPct val="150000"/>
              <a:buBlip>
                <a:blip r:embed="rId4"/>
              </a:buBlip>
              <a:defRPr sz="2000">
                <a:solidFill>
                  <a:srgbClr val="808080"/>
                </a:solidFill>
                <a:latin typeface="+mn-lt"/>
                <a:ea typeface="+mn-ea"/>
              </a:defRPr>
            </a:lvl4pPr>
            <a:lvl5pPr marL="2311400" indent="-228600" algn="l" rtl="0" eaLnBrk="0" fontAlgn="base" hangingPunct="0">
              <a:spcBef>
                <a:spcPct val="20000"/>
              </a:spcBef>
              <a:spcAft>
                <a:spcPct val="0"/>
              </a:spcAft>
              <a:buBlip>
                <a:blip r:embed="rId3"/>
              </a:buBlip>
              <a:defRPr sz="2000">
                <a:solidFill>
                  <a:srgbClr val="808080"/>
                </a:solidFill>
                <a:latin typeface="+mn-lt"/>
                <a:ea typeface="+mn-ea"/>
              </a:defRPr>
            </a:lvl5pPr>
            <a:lvl6pPr marL="2768600" indent="-228600" algn="l" rtl="0" fontAlgn="base">
              <a:spcBef>
                <a:spcPct val="20000"/>
              </a:spcBef>
              <a:spcAft>
                <a:spcPct val="0"/>
              </a:spcAft>
              <a:buBlip>
                <a:blip r:embed="rId3"/>
              </a:buBlip>
              <a:defRPr sz="2000">
                <a:solidFill>
                  <a:srgbClr val="808080"/>
                </a:solidFill>
                <a:latin typeface="+mn-lt"/>
                <a:ea typeface="+mn-ea"/>
              </a:defRPr>
            </a:lvl6pPr>
            <a:lvl7pPr marL="3225800" indent="-228600" algn="l" rtl="0" fontAlgn="base">
              <a:spcBef>
                <a:spcPct val="20000"/>
              </a:spcBef>
              <a:spcAft>
                <a:spcPct val="0"/>
              </a:spcAft>
              <a:buBlip>
                <a:blip r:embed="rId3"/>
              </a:buBlip>
              <a:defRPr sz="2000">
                <a:solidFill>
                  <a:srgbClr val="808080"/>
                </a:solidFill>
                <a:latin typeface="+mn-lt"/>
                <a:ea typeface="+mn-ea"/>
              </a:defRPr>
            </a:lvl7pPr>
            <a:lvl8pPr marL="3683000" indent="-228600" algn="l" rtl="0" fontAlgn="base">
              <a:spcBef>
                <a:spcPct val="20000"/>
              </a:spcBef>
              <a:spcAft>
                <a:spcPct val="0"/>
              </a:spcAft>
              <a:buBlip>
                <a:blip r:embed="rId3"/>
              </a:buBlip>
              <a:defRPr sz="2000">
                <a:solidFill>
                  <a:srgbClr val="808080"/>
                </a:solidFill>
                <a:latin typeface="+mn-lt"/>
                <a:ea typeface="+mn-ea"/>
              </a:defRPr>
            </a:lvl8pPr>
            <a:lvl9pPr marL="4140200" indent="-228600" algn="l" rtl="0" fontAlgn="base">
              <a:spcBef>
                <a:spcPct val="20000"/>
              </a:spcBef>
              <a:spcAft>
                <a:spcPct val="0"/>
              </a:spcAft>
              <a:buBlip>
                <a:blip r:embed="rId3"/>
              </a:buBlip>
              <a:defRPr sz="2000">
                <a:solidFill>
                  <a:srgbClr val="808080"/>
                </a:solidFill>
                <a:latin typeface="+mn-lt"/>
                <a:ea typeface="+mn-ea"/>
              </a:defRPr>
            </a:lvl9pPr>
          </a:lstStyle>
          <a:p>
            <a:pPr lvl="0" algn="just" defTabSz="914400" eaLnBrk="1" fontAlgn="auto" hangingPunct="1">
              <a:lnSpc>
                <a:spcPct val="100000"/>
              </a:lnSpc>
              <a:spcBef>
                <a:spcPts val="0"/>
              </a:spcBef>
              <a:spcAft>
                <a:spcPts val="0"/>
              </a:spcAft>
              <a:buClr>
                <a:prstClr val="white">
                  <a:lumMod val="50000"/>
                </a:prstClr>
              </a:buClr>
              <a:buSzTx/>
              <a:buFont typeface="Wingdings" panose="05000000000000000000" pitchFamily="2" charset="2"/>
              <a:buChar char="§"/>
              <a:defRPr/>
            </a:pPr>
            <a:endParaRPr lang="en-ZA" sz="1800" kern="0" dirty="0">
              <a:latin typeface="Avenir LT Std 35 Light" panose="020B0402020203020204" pitchFamily="34" charset="0"/>
              <a:ea typeface="ＭＳ Ｐゴシック"/>
            </a:endParaRPr>
          </a:p>
          <a:p>
            <a:pPr lvl="0" algn="just" defTabSz="914400" eaLnBrk="1" fontAlgn="auto" hangingPunct="1">
              <a:lnSpc>
                <a:spcPct val="100000"/>
              </a:lnSpc>
              <a:spcBef>
                <a:spcPts val="0"/>
              </a:spcBef>
              <a:spcAft>
                <a:spcPts val="0"/>
              </a:spcAft>
              <a:buClr>
                <a:prstClr val="white">
                  <a:lumMod val="50000"/>
                </a:prstClr>
              </a:buClr>
              <a:buSzTx/>
              <a:buFont typeface="Wingdings" panose="05000000000000000000" pitchFamily="2" charset="2"/>
              <a:buChar char="§"/>
              <a:defRPr/>
            </a:pPr>
            <a:endParaRPr lang="en-ZA" sz="1800" kern="0" dirty="0">
              <a:latin typeface="Avenir LT Std 35 Light" panose="020B0402020203020204" pitchFamily="34" charset="0"/>
              <a:ea typeface="ＭＳ Ｐゴシック"/>
            </a:endParaRPr>
          </a:p>
          <a:p>
            <a:pPr marL="0" lvl="0" indent="0" algn="just" defTabSz="914400" eaLnBrk="1" fontAlgn="auto" hangingPunct="1">
              <a:lnSpc>
                <a:spcPct val="100000"/>
              </a:lnSpc>
              <a:spcBef>
                <a:spcPts val="0"/>
              </a:spcBef>
              <a:spcAft>
                <a:spcPts val="0"/>
              </a:spcAft>
              <a:buClr>
                <a:prstClr val="white">
                  <a:lumMod val="50000"/>
                </a:prstClr>
              </a:buClr>
              <a:buSzTx/>
              <a:buNone/>
              <a:defRPr/>
            </a:pPr>
            <a:endParaRPr lang="en-ZA" sz="1800" kern="0" dirty="0">
              <a:latin typeface="Avenir LT Std 35 Light" panose="020B0402020203020204" pitchFamily="34" charset="0"/>
              <a:ea typeface="ＭＳ Ｐゴシック"/>
            </a:endParaRPr>
          </a:p>
          <a:p>
            <a:pPr>
              <a:buFont typeface="Arial" panose="020B0604020202020204" pitchFamily="34" charset="0"/>
              <a:buChar char="•"/>
            </a:pPr>
            <a:r>
              <a:rPr lang="en-ZA" sz="2400" b="1" dirty="0">
                <a:solidFill>
                  <a:schemeClr val="tx1"/>
                </a:solidFill>
                <a:latin typeface="Century Gothic" panose="020B0502020202020204" pitchFamily="34" charset="0"/>
              </a:rPr>
              <a:t>Feminist Strategies are: </a:t>
            </a:r>
            <a:endParaRPr lang="en-ZA" sz="2400" dirty="0">
              <a:solidFill>
                <a:schemeClr val="tx1"/>
              </a:solidFill>
              <a:latin typeface="Century Gothic" panose="020B0502020202020204" pitchFamily="34" charset="0"/>
            </a:endParaRPr>
          </a:p>
          <a:p>
            <a:pPr marL="1142980" lvl="1" indent="-342900">
              <a:buFont typeface="Arial" panose="020B0604020202020204" pitchFamily="34" charset="0"/>
              <a:buChar char="•"/>
            </a:pPr>
            <a:r>
              <a:rPr lang="en-US" dirty="0">
                <a:solidFill>
                  <a:schemeClr val="tx1"/>
                </a:solidFill>
                <a:latin typeface="Century Gothic" panose="020B0502020202020204" pitchFamily="34" charset="0"/>
                <a:cs typeface="Arial" panose="020B0604020202020204" pitchFamily="34" charset="0"/>
              </a:rPr>
              <a:t>Premised on the fact that existing gender power dynamics and beliefs determine who can access justice and the outcomes of justice processes;</a:t>
            </a:r>
          </a:p>
          <a:p>
            <a:pPr marL="1142980" lvl="1" indent="-342900">
              <a:buFont typeface="Arial" panose="020B0604020202020204" pitchFamily="34" charset="0"/>
              <a:buChar char="•"/>
            </a:pPr>
            <a:endParaRPr lang="en-US" dirty="0">
              <a:solidFill>
                <a:schemeClr val="tx1"/>
              </a:solidFill>
              <a:latin typeface="Century Gothic" panose="020B0502020202020204" pitchFamily="34" charset="0"/>
              <a:cs typeface="Arial" panose="020B0604020202020204" pitchFamily="34" charset="0"/>
            </a:endParaRPr>
          </a:p>
          <a:p>
            <a:pPr marL="1142980" lvl="1" indent="-342900">
              <a:buFont typeface="Arial" panose="020B0604020202020204" pitchFamily="34" charset="0"/>
              <a:buChar char="•"/>
            </a:pPr>
            <a:r>
              <a:rPr lang="en-US" dirty="0">
                <a:solidFill>
                  <a:schemeClr val="tx1"/>
                </a:solidFill>
                <a:latin typeface="Century Gothic" panose="020B0502020202020204" pitchFamily="34" charset="0"/>
                <a:cs typeface="Arial" panose="020B0604020202020204" pitchFamily="34" charset="0"/>
              </a:rPr>
              <a:t>Challenge the traditional notion that law is a neutral, objective and rational set of rules unaffected by the perspective of those who possess the power inherent in legal institutions</a:t>
            </a:r>
            <a:r>
              <a:rPr lang="en-US" dirty="0">
                <a:latin typeface="Century Gothic" panose="020B0502020202020204" pitchFamily="34" charset="0"/>
                <a:cs typeface="Arial" panose="020B0604020202020204" pitchFamily="34" charset="0"/>
              </a:rPr>
              <a:t>.</a:t>
            </a:r>
          </a:p>
          <a:p>
            <a:pPr marL="0" marR="0" lvl="0" indent="0" algn="l" defTabSz="914400" rtl="0" eaLnBrk="1" fontAlgn="base" latinLnBrk="0" hangingPunct="1">
              <a:lnSpc>
                <a:spcPct val="90000"/>
              </a:lnSpc>
              <a:spcBef>
                <a:spcPct val="40000"/>
              </a:spcBef>
              <a:spcAft>
                <a:spcPct val="0"/>
              </a:spcAft>
              <a:buClr>
                <a:srgbClr val="0569C9"/>
              </a:buClr>
              <a:buSzPct val="175000"/>
              <a:buNone/>
              <a:tabLst/>
              <a:defRPr/>
            </a:pPr>
            <a:endParaRPr kumimoji="0" lang="fr-FR" sz="2800" b="0" i="0" u="none" strike="noStrike" kern="0" cap="none" spc="0" normalizeH="0" baseline="0" noProof="0" dirty="0">
              <a:ln>
                <a:noFill/>
              </a:ln>
              <a:solidFill>
                <a:srgbClr val="808080"/>
              </a:solidFill>
              <a:effectLst/>
              <a:uLnTx/>
              <a:uFillTx/>
              <a:latin typeface="Arial"/>
              <a:ea typeface="ＭＳ Ｐゴシック"/>
              <a:cs typeface="ＭＳ Ｐゴシック" charset="0"/>
            </a:endParaRPr>
          </a:p>
        </p:txBody>
      </p:sp>
    </p:spTree>
    <p:extLst>
      <p:ext uri="{BB962C8B-B14F-4D97-AF65-F5344CB8AC3E}">
        <p14:creationId xmlns:p14="http://schemas.microsoft.com/office/powerpoint/2010/main" val="1476819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683736" y="386385"/>
            <a:ext cx="6597124" cy="4767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569C8"/>
                </a:solidFill>
                <a:latin typeface="+mj-lt"/>
                <a:ea typeface="+mj-ea"/>
                <a:cs typeface="ＭＳ Ｐゴシック" charset="0"/>
              </a:defRPr>
            </a:lvl1pPr>
            <a:lvl2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rgbClr val="0569C8"/>
                </a:solidFill>
                <a:latin typeface="Arial" charset="0"/>
                <a:ea typeface="ＭＳ Ｐゴシック" charset="0"/>
              </a:defRPr>
            </a:lvl6pPr>
            <a:lvl7pPr marL="914400" algn="l" rtl="0" fontAlgn="base">
              <a:spcBef>
                <a:spcPct val="0"/>
              </a:spcBef>
              <a:spcAft>
                <a:spcPct val="0"/>
              </a:spcAft>
              <a:defRPr sz="3200" b="1">
                <a:solidFill>
                  <a:srgbClr val="0569C8"/>
                </a:solidFill>
                <a:latin typeface="Arial" charset="0"/>
                <a:ea typeface="ＭＳ Ｐゴシック" charset="0"/>
              </a:defRPr>
            </a:lvl7pPr>
            <a:lvl8pPr marL="1371600" algn="l" rtl="0" fontAlgn="base">
              <a:spcBef>
                <a:spcPct val="0"/>
              </a:spcBef>
              <a:spcAft>
                <a:spcPct val="0"/>
              </a:spcAft>
              <a:defRPr sz="3200" b="1">
                <a:solidFill>
                  <a:srgbClr val="0569C8"/>
                </a:solidFill>
                <a:latin typeface="Arial" charset="0"/>
                <a:ea typeface="ＭＳ Ｐゴシック" charset="0"/>
              </a:defRPr>
            </a:lvl8pPr>
            <a:lvl9pPr marL="1828800" algn="l" rtl="0" fontAlgn="base">
              <a:spcBef>
                <a:spcPct val="0"/>
              </a:spcBef>
              <a:spcAft>
                <a:spcPct val="0"/>
              </a:spcAft>
              <a:defRPr sz="3200" b="1">
                <a:solidFill>
                  <a:srgbClr val="0569C8"/>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800" kern="0" dirty="0">
                <a:solidFill>
                  <a:srgbClr val="000000"/>
                </a:solidFill>
                <a:latin typeface="Avenir LT Std 35 Light"/>
                <a:ea typeface="ＭＳ Ｐゴシック"/>
              </a:rPr>
              <a:t>Parameters for strategic litigation</a:t>
            </a:r>
            <a:endParaRPr kumimoji="0" lang="fr-FR" sz="2800" i="0" u="none" strike="noStrike" kern="0" cap="none" spc="0" normalizeH="0" baseline="0" noProof="0" dirty="0">
              <a:ln>
                <a:noFill/>
              </a:ln>
              <a:solidFill>
                <a:srgbClr val="000000"/>
              </a:solidFill>
              <a:effectLst/>
              <a:uLnTx/>
              <a:uFillTx/>
              <a:latin typeface="Avenir LT Std 35 Light"/>
              <a:ea typeface="ＭＳ Ｐゴシック"/>
            </a:endParaRPr>
          </a:p>
        </p:txBody>
      </p:sp>
      <p:sp>
        <p:nvSpPr>
          <p:cNvPr id="15" name="Rectangle 3"/>
          <p:cNvSpPr txBox="1">
            <a:spLocks noChangeArrowheads="1"/>
          </p:cNvSpPr>
          <p:nvPr/>
        </p:nvSpPr>
        <p:spPr bwMode="auto">
          <a:xfrm>
            <a:off x="709684" y="1214650"/>
            <a:ext cx="8116340" cy="49131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81000" indent="-381000" algn="l" rtl="0" eaLnBrk="0" fontAlgn="base" hangingPunct="0">
              <a:lnSpc>
                <a:spcPct val="90000"/>
              </a:lnSpc>
              <a:spcBef>
                <a:spcPct val="40000"/>
              </a:spcBef>
              <a:spcAft>
                <a:spcPct val="0"/>
              </a:spcAft>
              <a:buClr>
                <a:srgbClr val="0569C9"/>
              </a:buClr>
              <a:buSzPct val="175000"/>
              <a:buFont typeface="Wingdings" charset="0"/>
              <a:buBlip>
                <a:blip r:embed="rId3"/>
              </a:buBlip>
              <a:defRPr sz="2800">
                <a:solidFill>
                  <a:srgbClr val="808080"/>
                </a:solidFill>
                <a:latin typeface="+mn-lt"/>
                <a:ea typeface="+mn-ea"/>
                <a:cs typeface="ＭＳ Ｐゴシック" charset="0"/>
              </a:defRPr>
            </a:lvl1pPr>
            <a:lvl2pPr marL="1054100" indent="-285750" algn="l" rtl="0" eaLnBrk="0" fontAlgn="base" hangingPunct="0">
              <a:lnSpc>
                <a:spcPct val="90000"/>
              </a:lnSpc>
              <a:spcBef>
                <a:spcPct val="40000"/>
              </a:spcBef>
              <a:spcAft>
                <a:spcPct val="0"/>
              </a:spcAft>
              <a:buSzPct val="150000"/>
              <a:buBlip>
                <a:blip r:embed="rId4"/>
              </a:buBlip>
              <a:defRPr sz="2400">
                <a:solidFill>
                  <a:srgbClr val="808080"/>
                </a:solidFill>
                <a:latin typeface="+mn-lt"/>
                <a:ea typeface="+mn-ea"/>
              </a:defRPr>
            </a:lvl2pPr>
            <a:lvl3pPr marL="1473200" indent="-228600" algn="l" rtl="0" eaLnBrk="0" fontAlgn="base" hangingPunct="0">
              <a:lnSpc>
                <a:spcPct val="90000"/>
              </a:lnSpc>
              <a:spcBef>
                <a:spcPct val="40000"/>
              </a:spcBef>
              <a:spcAft>
                <a:spcPct val="0"/>
              </a:spcAft>
              <a:buClr>
                <a:srgbClr val="0569C9"/>
              </a:buClr>
              <a:buSzPct val="175000"/>
              <a:buFont typeface="Arial" charset="0"/>
              <a:buBlip>
                <a:blip r:embed="rId3"/>
              </a:buBlip>
              <a:defRPr sz="2000">
                <a:solidFill>
                  <a:srgbClr val="808080"/>
                </a:solidFill>
                <a:latin typeface="+mn-lt"/>
                <a:ea typeface="+mn-ea"/>
              </a:defRPr>
            </a:lvl3pPr>
            <a:lvl4pPr marL="1892300" indent="-228600" algn="l" rtl="0" eaLnBrk="0" fontAlgn="base" hangingPunct="0">
              <a:spcBef>
                <a:spcPct val="20000"/>
              </a:spcBef>
              <a:spcAft>
                <a:spcPct val="0"/>
              </a:spcAft>
              <a:buSzPct val="150000"/>
              <a:buBlip>
                <a:blip r:embed="rId4"/>
              </a:buBlip>
              <a:defRPr sz="2000">
                <a:solidFill>
                  <a:srgbClr val="808080"/>
                </a:solidFill>
                <a:latin typeface="+mn-lt"/>
                <a:ea typeface="+mn-ea"/>
              </a:defRPr>
            </a:lvl4pPr>
            <a:lvl5pPr marL="2311400" indent="-228600" algn="l" rtl="0" eaLnBrk="0" fontAlgn="base" hangingPunct="0">
              <a:spcBef>
                <a:spcPct val="20000"/>
              </a:spcBef>
              <a:spcAft>
                <a:spcPct val="0"/>
              </a:spcAft>
              <a:buBlip>
                <a:blip r:embed="rId3"/>
              </a:buBlip>
              <a:defRPr sz="2000">
                <a:solidFill>
                  <a:srgbClr val="808080"/>
                </a:solidFill>
                <a:latin typeface="+mn-lt"/>
                <a:ea typeface="+mn-ea"/>
              </a:defRPr>
            </a:lvl5pPr>
            <a:lvl6pPr marL="2768600" indent="-228600" algn="l" rtl="0" fontAlgn="base">
              <a:spcBef>
                <a:spcPct val="20000"/>
              </a:spcBef>
              <a:spcAft>
                <a:spcPct val="0"/>
              </a:spcAft>
              <a:buBlip>
                <a:blip r:embed="rId3"/>
              </a:buBlip>
              <a:defRPr sz="2000">
                <a:solidFill>
                  <a:srgbClr val="808080"/>
                </a:solidFill>
                <a:latin typeface="+mn-lt"/>
                <a:ea typeface="+mn-ea"/>
              </a:defRPr>
            </a:lvl6pPr>
            <a:lvl7pPr marL="3225800" indent="-228600" algn="l" rtl="0" fontAlgn="base">
              <a:spcBef>
                <a:spcPct val="20000"/>
              </a:spcBef>
              <a:spcAft>
                <a:spcPct val="0"/>
              </a:spcAft>
              <a:buBlip>
                <a:blip r:embed="rId3"/>
              </a:buBlip>
              <a:defRPr sz="2000">
                <a:solidFill>
                  <a:srgbClr val="808080"/>
                </a:solidFill>
                <a:latin typeface="+mn-lt"/>
                <a:ea typeface="+mn-ea"/>
              </a:defRPr>
            </a:lvl7pPr>
            <a:lvl8pPr marL="3683000" indent="-228600" algn="l" rtl="0" fontAlgn="base">
              <a:spcBef>
                <a:spcPct val="20000"/>
              </a:spcBef>
              <a:spcAft>
                <a:spcPct val="0"/>
              </a:spcAft>
              <a:buBlip>
                <a:blip r:embed="rId3"/>
              </a:buBlip>
              <a:defRPr sz="2000">
                <a:solidFill>
                  <a:srgbClr val="808080"/>
                </a:solidFill>
                <a:latin typeface="+mn-lt"/>
                <a:ea typeface="+mn-ea"/>
              </a:defRPr>
            </a:lvl8pPr>
            <a:lvl9pPr marL="4140200" indent="-228600" algn="l" rtl="0" fontAlgn="base">
              <a:spcBef>
                <a:spcPct val="20000"/>
              </a:spcBef>
              <a:spcAft>
                <a:spcPct val="0"/>
              </a:spcAft>
              <a:buBlip>
                <a:blip r:embed="rId3"/>
              </a:buBlip>
              <a:defRPr sz="2000">
                <a:solidFill>
                  <a:srgbClr val="808080"/>
                </a:solidFill>
                <a:latin typeface="+mn-lt"/>
                <a:ea typeface="+mn-ea"/>
              </a:defRPr>
            </a:lvl9pPr>
          </a:lstStyle>
          <a:p>
            <a:pPr marL="0" lvl="0" indent="0" algn="just" defTabSz="914400" eaLnBrk="1" hangingPunct="1">
              <a:buClr>
                <a:schemeClr val="bg1">
                  <a:lumMod val="50000"/>
                </a:schemeClr>
              </a:buClr>
              <a:buNone/>
              <a:defRPr/>
            </a:pPr>
            <a:endParaRPr lang="en-GB" sz="1800" kern="0" dirty="0">
              <a:solidFill>
                <a:schemeClr val="tx1"/>
              </a:solidFill>
              <a:latin typeface="Avenir LT Std 35 Light" panose="020B0402020203020204" pitchFamily="34" charset="0"/>
              <a:ea typeface="ＭＳ Ｐゴシック"/>
            </a:endParaRPr>
          </a:p>
          <a:p>
            <a:pPr lvl="0" algn="just" defTabSz="914400" eaLnBrk="1" hangingPunct="1">
              <a:buClr>
                <a:schemeClr val="bg1">
                  <a:lumMod val="50000"/>
                </a:schemeClr>
              </a:buClr>
              <a:buFont typeface="Wingdings" panose="05000000000000000000" pitchFamily="2" charset="2"/>
              <a:buChar char="§"/>
              <a:defRPr/>
            </a:pPr>
            <a:r>
              <a:rPr lang="en-GB" sz="1800" kern="0" dirty="0">
                <a:solidFill>
                  <a:schemeClr val="tx1"/>
                </a:solidFill>
                <a:latin typeface="Avenir LT Std 35 Light" panose="020B0402020203020204" pitchFamily="34" charset="0"/>
                <a:ea typeface="ＭＳ Ｐゴシック"/>
              </a:rPr>
              <a:t>Identifying goals and assessing risk</a:t>
            </a:r>
          </a:p>
          <a:p>
            <a:pPr lvl="0" algn="just" defTabSz="914400" eaLnBrk="1" hangingPunct="1">
              <a:buClr>
                <a:schemeClr val="bg1">
                  <a:lumMod val="50000"/>
                </a:schemeClr>
              </a:buClr>
              <a:buFont typeface="Wingdings" panose="05000000000000000000" pitchFamily="2" charset="2"/>
              <a:buChar char="§"/>
              <a:defRPr/>
            </a:pPr>
            <a:endParaRPr lang="en-GB" sz="1800" kern="0" dirty="0">
              <a:solidFill>
                <a:schemeClr val="tx1"/>
              </a:solidFill>
              <a:latin typeface="Avenir LT Std 35 Light" panose="020B0402020203020204" pitchFamily="34" charset="0"/>
              <a:ea typeface="ＭＳ Ｐゴシック"/>
            </a:endParaRPr>
          </a:p>
          <a:p>
            <a:pPr lvl="0" algn="just" defTabSz="914400" eaLnBrk="1" hangingPunct="1">
              <a:buClr>
                <a:schemeClr val="bg1">
                  <a:lumMod val="50000"/>
                </a:schemeClr>
              </a:buClr>
              <a:buFont typeface="Wingdings" panose="05000000000000000000" pitchFamily="2" charset="2"/>
              <a:buChar char="§"/>
              <a:defRPr/>
            </a:pPr>
            <a:r>
              <a:rPr lang="en-GB" sz="1800" kern="0" dirty="0">
                <a:solidFill>
                  <a:schemeClr val="tx1"/>
                </a:solidFill>
                <a:latin typeface="Avenir LT Std 35 Light" panose="020B0402020203020204" pitchFamily="34" charset="0"/>
                <a:ea typeface="ＭＳ Ｐゴシック"/>
              </a:rPr>
              <a:t>Resource analysis</a:t>
            </a:r>
          </a:p>
          <a:p>
            <a:pPr lvl="0" algn="just" defTabSz="914400" eaLnBrk="1" hangingPunct="1">
              <a:buClr>
                <a:schemeClr val="bg1">
                  <a:lumMod val="50000"/>
                </a:schemeClr>
              </a:buClr>
              <a:buFont typeface="Wingdings" panose="05000000000000000000" pitchFamily="2" charset="2"/>
              <a:buChar char="§"/>
              <a:defRPr/>
            </a:pPr>
            <a:endParaRPr lang="en-GB" sz="1800" kern="0" dirty="0">
              <a:solidFill>
                <a:schemeClr val="tx1"/>
              </a:solidFill>
              <a:latin typeface="Avenir LT Std 35 Light" panose="020B0402020203020204" pitchFamily="34" charset="0"/>
              <a:ea typeface="ＭＳ Ｐゴシック"/>
            </a:endParaRPr>
          </a:p>
          <a:p>
            <a:pPr lvl="0" algn="just" defTabSz="914400" eaLnBrk="1" hangingPunct="1">
              <a:buClr>
                <a:schemeClr val="bg1">
                  <a:lumMod val="50000"/>
                </a:schemeClr>
              </a:buClr>
              <a:buFont typeface="Wingdings" panose="05000000000000000000" pitchFamily="2" charset="2"/>
              <a:buChar char="§"/>
              <a:defRPr/>
            </a:pPr>
            <a:r>
              <a:rPr lang="en-GB" sz="1800" kern="0" dirty="0">
                <a:solidFill>
                  <a:schemeClr val="tx1"/>
                </a:solidFill>
                <a:latin typeface="Avenir LT Std 35 Light" panose="020B0402020203020204" pitchFamily="34" charset="0"/>
                <a:ea typeface="ＭＳ Ｐゴシック"/>
              </a:rPr>
              <a:t>The right client and facts</a:t>
            </a:r>
          </a:p>
          <a:p>
            <a:pPr marL="0" lvl="0" indent="0" algn="just" defTabSz="914400" eaLnBrk="1" hangingPunct="1">
              <a:buClr>
                <a:schemeClr val="bg1">
                  <a:lumMod val="50000"/>
                </a:schemeClr>
              </a:buClr>
              <a:buNone/>
              <a:defRPr/>
            </a:pPr>
            <a:endParaRPr lang="en-GB" sz="1800" kern="0" dirty="0">
              <a:solidFill>
                <a:schemeClr val="tx1"/>
              </a:solidFill>
              <a:latin typeface="Avenir LT Std 35 Light" panose="020B0402020203020204" pitchFamily="34" charset="0"/>
              <a:ea typeface="ＭＳ Ｐゴシック"/>
            </a:endParaRPr>
          </a:p>
          <a:p>
            <a:pPr lvl="0" algn="just" defTabSz="914400" eaLnBrk="1" hangingPunct="1">
              <a:buClr>
                <a:schemeClr val="bg1">
                  <a:lumMod val="50000"/>
                </a:schemeClr>
              </a:buClr>
              <a:buFont typeface="Wingdings" panose="05000000000000000000" pitchFamily="2" charset="2"/>
              <a:buChar char="§"/>
              <a:defRPr/>
            </a:pPr>
            <a:r>
              <a:rPr lang="en-GB" sz="1800" kern="0" dirty="0">
                <a:solidFill>
                  <a:schemeClr val="tx1"/>
                </a:solidFill>
                <a:latin typeface="Avenir LT Std 35 Light" panose="020B0402020203020204" pitchFamily="34" charset="0"/>
                <a:ea typeface="ＭＳ Ｐゴシック"/>
              </a:rPr>
              <a:t>Easy wins/difficult wins/multiple cases</a:t>
            </a:r>
          </a:p>
          <a:p>
            <a:pPr lvl="0" algn="just" defTabSz="914400" eaLnBrk="1" hangingPunct="1">
              <a:buClr>
                <a:schemeClr val="bg1">
                  <a:lumMod val="50000"/>
                </a:schemeClr>
              </a:buClr>
              <a:buFont typeface="Wingdings" panose="05000000000000000000" pitchFamily="2" charset="2"/>
              <a:buChar char="§"/>
              <a:defRPr/>
            </a:pPr>
            <a:endParaRPr lang="en-GB" sz="1800" kern="0" dirty="0">
              <a:solidFill>
                <a:schemeClr val="tx1"/>
              </a:solidFill>
              <a:latin typeface="Avenir LT Std 35 Light" panose="020B0402020203020204" pitchFamily="34" charset="0"/>
              <a:ea typeface="ＭＳ Ｐゴシック"/>
            </a:endParaRPr>
          </a:p>
          <a:p>
            <a:pPr lvl="0" algn="just" defTabSz="914400" eaLnBrk="1" hangingPunct="1">
              <a:buClr>
                <a:schemeClr val="bg1">
                  <a:lumMod val="50000"/>
                </a:schemeClr>
              </a:buClr>
              <a:buFont typeface="Wingdings" panose="05000000000000000000" pitchFamily="2" charset="2"/>
              <a:buChar char="§"/>
              <a:defRPr/>
            </a:pPr>
            <a:r>
              <a:rPr lang="en-GB" sz="1800" kern="0" dirty="0">
                <a:solidFill>
                  <a:schemeClr val="tx1"/>
                </a:solidFill>
                <a:latin typeface="Avenir LT Std 35 Light" panose="020B0402020203020204" pitchFamily="34" charset="0"/>
                <a:ea typeface="ＭＳ Ｐゴシック"/>
              </a:rPr>
              <a:t>The law and context: framing of issues</a:t>
            </a:r>
          </a:p>
          <a:p>
            <a:pPr lvl="0" algn="just" defTabSz="914400" eaLnBrk="1" hangingPunct="1">
              <a:buClr>
                <a:schemeClr val="bg1">
                  <a:lumMod val="50000"/>
                </a:schemeClr>
              </a:buClr>
              <a:buFont typeface="Wingdings" panose="05000000000000000000" pitchFamily="2" charset="2"/>
              <a:buChar char="§"/>
              <a:defRPr/>
            </a:pPr>
            <a:endParaRPr lang="en-GB" sz="1800" kern="0" dirty="0">
              <a:solidFill>
                <a:schemeClr val="tx1"/>
              </a:solidFill>
              <a:latin typeface="Avenir LT Std 35 Light" panose="020B0402020203020204" pitchFamily="34" charset="0"/>
              <a:ea typeface="ＭＳ Ｐゴシック"/>
            </a:endParaRPr>
          </a:p>
          <a:p>
            <a:pPr lvl="0" algn="just" defTabSz="914400" eaLnBrk="1" hangingPunct="1">
              <a:buClr>
                <a:schemeClr val="bg1">
                  <a:lumMod val="50000"/>
                </a:schemeClr>
              </a:buClr>
              <a:buFont typeface="Wingdings" panose="05000000000000000000" pitchFamily="2" charset="2"/>
              <a:buChar char="§"/>
              <a:defRPr/>
            </a:pPr>
            <a:r>
              <a:rPr lang="en-GB" sz="1800" kern="0" dirty="0">
                <a:solidFill>
                  <a:schemeClr val="tx1"/>
                </a:solidFill>
                <a:latin typeface="Avenir LT Std 35 Light" panose="020B0402020203020204" pitchFamily="34" charset="0"/>
                <a:ea typeface="ＭＳ Ｐゴシック"/>
              </a:rPr>
              <a:t>The incremental approach (nibbling around the edges)</a:t>
            </a:r>
          </a:p>
          <a:p>
            <a:pPr lvl="0" algn="just" defTabSz="914400" eaLnBrk="1" hangingPunct="1">
              <a:buClr>
                <a:schemeClr val="bg1">
                  <a:lumMod val="50000"/>
                </a:schemeClr>
              </a:buClr>
              <a:buFont typeface="Wingdings" panose="05000000000000000000" pitchFamily="2" charset="2"/>
              <a:buChar char="§"/>
              <a:defRPr/>
            </a:pPr>
            <a:endParaRPr lang="en-GB" sz="1800" kern="0" dirty="0">
              <a:solidFill>
                <a:schemeClr val="tx1"/>
              </a:solidFill>
              <a:latin typeface="Avenir LT Std 35 Light" panose="020B0402020203020204" pitchFamily="34" charset="0"/>
              <a:ea typeface="ＭＳ Ｐゴシック"/>
            </a:endParaRPr>
          </a:p>
          <a:p>
            <a:pPr lvl="0" algn="just" defTabSz="914400" eaLnBrk="1" hangingPunct="1">
              <a:buClr>
                <a:schemeClr val="bg1">
                  <a:lumMod val="50000"/>
                </a:schemeClr>
              </a:buClr>
              <a:buFont typeface="Wingdings" panose="05000000000000000000" pitchFamily="2" charset="2"/>
              <a:buChar char="§"/>
              <a:defRPr/>
            </a:pPr>
            <a:r>
              <a:rPr lang="en-GB" sz="1800" kern="0" dirty="0">
                <a:solidFill>
                  <a:schemeClr val="tx1"/>
                </a:solidFill>
                <a:latin typeface="Avenir LT Std 35 Light" panose="020B0402020203020204" pitchFamily="34" charset="0"/>
                <a:ea typeface="ＭＳ Ｐゴシック"/>
              </a:rPr>
              <a:t>Likely result of losing/ possibility of backlash</a:t>
            </a:r>
          </a:p>
          <a:p>
            <a:pPr lvl="0" algn="just" defTabSz="914400" eaLnBrk="1" hangingPunct="1">
              <a:buClr>
                <a:schemeClr val="bg1">
                  <a:lumMod val="50000"/>
                </a:schemeClr>
              </a:buClr>
              <a:buFont typeface="Wingdings" panose="05000000000000000000" pitchFamily="2" charset="2"/>
              <a:buChar char="§"/>
              <a:defRPr/>
            </a:pPr>
            <a:endParaRPr lang="en-GB" sz="1800" kern="0" dirty="0">
              <a:latin typeface="Avenir LT Std 35 Light" panose="020B0402020203020204" pitchFamily="34" charset="0"/>
              <a:ea typeface="ＭＳ Ｐゴシック"/>
            </a:endParaRPr>
          </a:p>
          <a:p>
            <a:pPr lvl="0" algn="just" defTabSz="914400" eaLnBrk="1" hangingPunct="1">
              <a:buClr>
                <a:schemeClr val="bg1">
                  <a:lumMod val="50000"/>
                </a:schemeClr>
              </a:buClr>
              <a:buFont typeface="Wingdings" panose="05000000000000000000" pitchFamily="2" charset="2"/>
              <a:buChar char="§"/>
              <a:defRPr/>
            </a:pPr>
            <a:endParaRPr kumimoji="0" lang="en-GB" sz="1800" b="1" i="0" u="none" strike="noStrike" kern="0" cap="none" spc="0" normalizeH="0" baseline="0" dirty="0">
              <a:ln>
                <a:noFill/>
              </a:ln>
              <a:solidFill>
                <a:srgbClr val="808080"/>
              </a:solidFill>
              <a:effectLst/>
              <a:uLnTx/>
              <a:uFillTx/>
              <a:latin typeface="Avenir LT Std 35 Light" panose="020B0402020203020204" pitchFamily="34" charset="0"/>
              <a:ea typeface="ＭＳ Ｐゴシック"/>
            </a:endParaRPr>
          </a:p>
        </p:txBody>
      </p:sp>
    </p:spTree>
    <p:extLst>
      <p:ext uri="{BB962C8B-B14F-4D97-AF65-F5344CB8AC3E}">
        <p14:creationId xmlns:p14="http://schemas.microsoft.com/office/powerpoint/2010/main" val="2925123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683736" y="386385"/>
            <a:ext cx="6597124" cy="4767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569C8"/>
                </a:solidFill>
                <a:latin typeface="+mj-lt"/>
                <a:ea typeface="+mj-ea"/>
                <a:cs typeface="ＭＳ Ｐゴシック" charset="0"/>
              </a:defRPr>
            </a:lvl1pPr>
            <a:lvl2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rgbClr val="0569C8"/>
                </a:solidFill>
                <a:latin typeface="Arial" charset="0"/>
                <a:ea typeface="ＭＳ Ｐゴシック" charset="0"/>
              </a:defRPr>
            </a:lvl6pPr>
            <a:lvl7pPr marL="914400" algn="l" rtl="0" fontAlgn="base">
              <a:spcBef>
                <a:spcPct val="0"/>
              </a:spcBef>
              <a:spcAft>
                <a:spcPct val="0"/>
              </a:spcAft>
              <a:defRPr sz="3200" b="1">
                <a:solidFill>
                  <a:srgbClr val="0569C8"/>
                </a:solidFill>
                <a:latin typeface="Arial" charset="0"/>
                <a:ea typeface="ＭＳ Ｐゴシック" charset="0"/>
              </a:defRPr>
            </a:lvl7pPr>
            <a:lvl8pPr marL="1371600" algn="l" rtl="0" fontAlgn="base">
              <a:spcBef>
                <a:spcPct val="0"/>
              </a:spcBef>
              <a:spcAft>
                <a:spcPct val="0"/>
              </a:spcAft>
              <a:defRPr sz="3200" b="1">
                <a:solidFill>
                  <a:srgbClr val="0569C8"/>
                </a:solidFill>
                <a:latin typeface="Arial" charset="0"/>
                <a:ea typeface="ＭＳ Ｐゴシック" charset="0"/>
              </a:defRPr>
            </a:lvl8pPr>
            <a:lvl9pPr marL="1828800" algn="l" rtl="0" fontAlgn="base">
              <a:spcBef>
                <a:spcPct val="0"/>
              </a:spcBef>
              <a:spcAft>
                <a:spcPct val="0"/>
              </a:spcAft>
              <a:defRPr sz="3200" b="1">
                <a:solidFill>
                  <a:srgbClr val="0569C8"/>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800" b="0" kern="0" dirty="0">
                <a:solidFill>
                  <a:srgbClr val="000000"/>
                </a:solidFill>
                <a:latin typeface="Avenir LT Std 35 Light"/>
                <a:ea typeface="ＭＳ Ｐゴシック"/>
              </a:rPr>
              <a:t>Parameters for strategic litigation</a:t>
            </a:r>
            <a:endParaRPr kumimoji="0" lang="fr-FR" sz="2800" b="0" i="0" u="none" strike="noStrike" kern="0" cap="none" spc="0" normalizeH="0" baseline="0" noProof="0" dirty="0">
              <a:ln>
                <a:noFill/>
              </a:ln>
              <a:solidFill>
                <a:srgbClr val="000000"/>
              </a:solidFill>
              <a:effectLst/>
              <a:uLnTx/>
              <a:uFillTx/>
              <a:latin typeface="Avenir LT Std 35 Light"/>
              <a:ea typeface="ＭＳ Ｐゴシック"/>
            </a:endParaRPr>
          </a:p>
        </p:txBody>
      </p:sp>
      <p:sp>
        <p:nvSpPr>
          <p:cNvPr id="15" name="Rectangle 3"/>
          <p:cNvSpPr txBox="1">
            <a:spLocks noChangeArrowheads="1"/>
          </p:cNvSpPr>
          <p:nvPr/>
        </p:nvSpPr>
        <p:spPr bwMode="auto">
          <a:xfrm>
            <a:off x="1132764" y="1119116"/>
            <a:ext cx="7693259" cy="50769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81000" indent="-381000" algn="l" rtl="0" eaLnBrk="0" fontAlgn="base" hangingPunct="0">
              <a:lnSpc>
                <a:spcPct val="90000"/>
              </a:lnSpc>
              <a:spcBef>
                <a:spcPct val="40000"/>
              </a:spcBef>
              <a:spcAft>
                <a:spcPct val="0"/>
              </a:spcAft>
              <a:buClr>
                <a:srgbClr val="0569C9"/>
              </a:buClr>
              <a:buSzPct val="175000"/>
              <a:buFont typeface="Wingdings" charset="0"/>
              <a:buBlip>
                <a:blip r:embed="rId3"/>
              </a:buBlip>
              <a:defRPr sz="2800">
                <a:solidFill>
                  <a:srgbClr val="808080"/>
                </a:solidFill>
                <a:latin typeface="+mn-lt"/>
                <a:ea typeface="+mn-ea"/>
                <a:cs typeface="ＭＳ Ｐゴシック" charset="0"/>
              </a:defRPr>
            </a:lvl1pPr>
            <a:lvl2pPr marL="1054100" indent="-285750" algn="l" rtl="0" eaLnBrk="0" fontAlgn="base" hangingPunct="0">
              <a:lnSpc>
                <a:spcPct val="90000"/>
              </a:lnSpc>
              <a:spcBef>
                <a:spcPct val="40000"/>
              </a:spcBef>
              <a:spcAft>
                <a:spcPct val="0"/>
              </a:spcAft>
              <a:buSzPct val="150000"/>
              <a:buBlip>
                <a:blip r:embed="rId4"/>
              </a:buBlip>
              <a:defRPr sz="2400">
                <a:solidFill>
                  <a:srgbClr val="808080"/>
                </a:solidFill>
                <a:latin typeface="+mn-lt"/>
                <a:ea typeface="+mn-ea"/>
              </a:defRPr>
            </a:lvl2pPr>
            <a:lvl3pPr marL="1473200" indent="-228600" algn="l" rtl="0" eaLnBrk="0" fontAlgn="base" hangingPunct="0">
              <a:lnSpc>
                <a:spcPct val="90000"/>
              </a:lnSpc>
              <a:spcBef>
                <a:spcPct val="40000"/>
              </a:spcBef>
              <a:spcAft>
                <a:spcPct val="0"/>
              </a:spcAft>
              <a:buClr>
                <a:srgbClr val="0569C9"/>
              </a:buClr>
              <a:buSzPct val="175000"/>
              <a:buFont typeface="Arial" charset="0"/>
              <a:buBlip>
                <a:blip r:embed="rId3"/>
              </a:buBlip>
              <a:defRPr sz="2000">
                <a:solidFill>
                  <a:srgbClr val="808080"/>
                </a:solidFill>
                <a:latin typeface="+mn-lt"/>
                <a:ea typeface="+mn-ea"/>
              </a:defRPr>
            </a:lvl3pPr>
            <a:lvl4pPr marL="1892300" indent="-228600" algn="l" rtl="0" eaLnBrk="0" fontAlgn="base" hangingPunct="0">
              <a:spcBef>
                <a:spcPct val="20000"/>
              </a:spcBef>
              <a:spcAft>
                <a:spcPct val="0"/>
              </a:spcAft>
              <a:buSzPct val="150000"/>
              <a:buBlip>
                <a:blip r:embed="rId4"/>
              </a:buBlip>
              <a:defRPr sz="2000">
                <a:solidFill>
                  <a:srgbClr val="808080"/>
                </a:solidFill>
                <a:latin typeface="+mn-lt"/>
                <a:ea typeface="+mn-ea"/>
              </a:defRPr>
            </a:lvl4pPr>
            <a:lvl5pPr marL="2311400" indent="-228600" algn="l" rtl="0" eaLnBrk="0" fontAlgn="base" hangingPunct="0">
              <a:spcBef>
                <a:spcPct val="20000"/>
              </a:spcBef>
              <a:spcAft>
                <a:spcPct val="0"/>
              </a:spcAft>
              <a:buBlip>
                <a:blip r:embed="rId3"/>
              </a:buBlip>
              <a:defRPr sz="2000">
                <a:solidFill>
                  <a:srgbClr val="808080"/>
                </a:solidFill>
                <a:latin typeface="+mn-lt"/>
                <a:ea typeface="+mn-ea"/>
              </a:defRPr>
            </a:lvl5pPr>
            <a:lvl6pPr marL="2768600" indent="-228600" algn="l" rtl="0" fontAlgn="base">
              <a:spcBef>
                <a:spcPct val="20000"/>
              </a:spcBef>
              <a:spcAft>
                <a:spcPct val="0"/>
              </a:spcAft>
              <a:buBlip>
                <a:blip r:embed="rId3"/>
              </a:buBlip>
              <a:defRPr sz="2000">
                <a:solidFill>
                  <a:srgbClr val="808080"/>
                </a:solidFill>
                <a:latin typeface="+mn-lt"/>
                <a:ea typeface="+mn-ea"/>
              </a:defRPr>
            </a:lvl6pPr>
            <a:lvl7pPr marL="3225800" indent="-228600" algn="l" rtl="0" fontAlgn="base">
              <a:spcBef>
                <a:spcPct val="20000"/>
              </a:spcBef>
              <a:spcAft>
                <a:spcPct val="0"/>
              </a:spcAft>
              <a:buBlip>
                <a:blip r:embed="rId3"/>
              </a:buBlip>
              <a:defRPr sz="2000">
                <a:solidFill>
                  <a:srgbClr val="808080"/>
                </a:solidFill>
                <a:latin typeface="+mn-lt"/>
                <a:ea typeface="+mn-ea"/>
              </a:defRPr>
            </a:lvl7pPr>
            <a:lvl8pPr marL="3683000" indent="-228600" algn="l" rtl="0" fontAlgn="base">
              <a:spcBef>
                <a:spcPct val="20000"/>
              </a:spcBef>
              <a:spcAft>
                <a:spcPct val="0"/>
              </a:spcAft>
              <a:buBlip>
                <a:blip r:embed="rId3"/>
              </a:buBlip>
              <a:defRPr sz="2000">
                <a:solidFill>
                  <a:srgbClr val="808080"/>
                </a:solidFill>
                <a:latin typeface="+mn-lt"/>
                <a:ea typeface="+mn-ea"/>
              </a:defRPr>
            </a:lvl8pPr>
            <a:lvl9pPr marL="4140200" indent="-228600" algn="l" rtl="0" fontAlgn="base">
              <a:spcBef>
                <a:spcPct val="20000"/>
              </a:spcBef>
              <a:spcAft>
                <a:spcPct val="0"/>
              </a:spcAft>
              <a:buBlip>
                <a:blip r:embed="rId3"/>
              </a:buBlip>
              <a:defRPr sz="2000">
                <a:solidFill>
                  <a:srgbClr val="808080"/>
                </a:solidFill>
                <a:latin typeface="+mn-lt"/>
                <a:ea typeface="+mn-ea"/>
              </a:defRPr>
            </a:lvl9pPr>
          </a:lstStyle>
          <a:p>
            <a:pPr marL="0" lvl="0" indent="0" algn="just" defTabSz="914400" eaLnBrk="1" hangingPunct="1">
              <a:buClr>
                <a:schemeClr val="bg1">
                  <a:lumMod val="50000"/>
                </a:schemeClr>
              </a:buClr>
              <a:buNone/>
              <a:defRPr/>
            </a:pPr>
            <a:endParaRPr lang="en-GB" sz="1800" kern="0" dirty="0">
              <a:latin typeface="Avenir LT Std 35 Light" panose="020B0402020203020204" pitchFamily="34" charset="0"/>
              <a:ea typeface="ＭＳ Ｐゴシック"/>
            </a:endParaRPr>
          </a:p>
          <a:p>
            <a:pPr lvl="0" algn="just" defTabSz="914400" eaLnBrk="1" hangingPunct="1">
              <a:buClr>
                <a:schemeClr val="bg1">
                  <a:lumMod val="50000"/>
                </a:schemeClr>
              </a:buClr>
              <a:buFont typeface="Wingdings" panose="05000000000000000000" pitchFamily="2" charset="2"/>
              <a:buChar char="§"/>
              <a:defRPr/>
            </a:pPr>
            <a:r>
              <a:rPr lang="en-GB" sz="1800" kern="0" dirty="0">
                <a:solidFill>
                  <a:schemeClr val="tx1"/>
                </a:solidFill>
                <a:latin typeface="Avenir LT Std 35 Light" panose="020B0402020203020204" pitchFamily="34" charset="0"/>
                <a:ea typeface="ＭＳ Ｐゴシック"/>
              </a:rPr>
              <a:t>Legal obstacles to accessing justice: evidence and proof, standing.</a:t>
            </a:r>
          </a:p>
          <a:p>
            <a:pPr lvl="0" algn="just" defTabSz="914400" eaLnBrk="1" hangingPunct="1">
              <a:buClr>
                <a:schemeClr val="bg1">
                  <a:lumMod val="50000"/>
                </a:schemeClr>
              </a:buClr>
              <a:buFont typeface="Wingdings" panose="05000000000000000000" pitchFamily="2" charset="2"/>
              <a:buChar char="§"/>
              <a:defRPr/>
            </a:pPr>
            <a:endParaRPr lang="en-GB" sz="1800" kern="0" dirty="0">
              <a:solidFill>
                <a:schemeClr val="tx1"/>
              </a:solidFill>
              <a:latin typeface="Avenir LT Std 35 Light" panose="020B0402020203020204" pitchFamily="34" charset="0"/>
              <a:ea typeface="ＭＳ Ｐゴシック"/>
            </a:endParaRPr>
          </a:p>
          <a:p>
            <a:pPr lvl="0" algn="just" defTabSz="914400" eaLnBrk="1" hangingPunct="1">
              <a:buClr>
                <a:schemeClr val="bg1">
                  <a:lumMod val="50000"/>
                </a:schemeClr>
              </a:buClr>
              <a:buFont typeface="Wingdings" panose="05000000000000000000" pitchFamily="2" charset="2"/>
              <a:buChar char="§"/>
              <a:defRPr/>
            </a:pPr>
            <a:r>
              <a:rPr lang="en-GB" sz="1800" kern="0" dirty="0">
                <a:solidFill>
                  <a:schemeClr val="tx1"/>
                </a:solidFill>
                <a:latin typeface="Avenir LT Std 35 Light" panose="020B0402020203020204" pitchFamily="34" charset="0"/>
                <a:ea typeface="ＭＳ Ｐゴシック"/>
              </a:rPr>
              <a:t>The relationship between the litigators and the movement and other advocacy efforts.</a:t>
            </a:r>
          </a:p>
          <a:p>
            <a:pPr lvl="0" algn="just" defTabSz="914400" eaLnBrk="1" hangingPunct="1">
              <a:buClr>
                <a:schemeClr val="bg1">
                  <a:lumMod val="50000"/>
                </a:schemeClr>
              </a:buClr>
              <a:buFont typeface="Wingdings" panose="05000000000000000000" pitchFamily="2" charset="2"/>
              <a:buChar char="§"/>
              <a:defRPr/>
            </a:pPr>
            <a:endParaRPr lang="en-GB" sz="1800" kern="0" dirty="0">
              <a:solidFill>
                <a:schemeClr val="tx1"/>
              </a:solidFill>
              <a:latin typeface="Avenir LT Std 35 Light" panose="020B0402020203020204" pitchFamily="34" charset="0"/>
              <a:ea typeface="ＭＳ Ｐゴシック"/>
            </a:endParaRPr>
          </a:p>
          <a:p>
            <a:pPr lvl="0" algn="just" defTabSz="914400" eaLnBrk="1" hangingPunct="1">
              <a:buClr>
                <a:schemeClr val="bg1">
                  <a:lumMod val="50000"/>
                </a:schemeClr>
              </a:buClr>
              <a:buFont typeface="Wingdings" panose="05000000000000000000" pitchFamily="2" charset="2"/>
              <a:buChar char="§"/>
              <a:defRPr/>
            </a:pPr>
            <a:r>
              <a:rPr lang="en-GB" sz="1800" kern="0" dirty="0">
                <a:solidFill>
                  <a:schemeClr val="tx1"/>
                </a:solidFill>
                <a:latin typeface="Avenir LT Std 35 Light" panose="020B0402020203020204" pitchFamily="34" charset="0"/>
                <a:ea typeface="ＭＳ Ｐゴシック"/>
              </a:rPr>
              <a:t>Choice of forum/strategic use of fora.</a:t>
            </a:r>
          </a:p>
          <a:p>
            <a:pPr lvl="0" algn="just" defTabSz="914400" eaLnBrk="1" hangingPunct="1">
              <a:buClr>
                <a:schemeClr val="bg1">
                  <a:lumMod val="50000"/>
                </a:schemeClr>
              </a:buClr>
              <a:buFont typeface="Wingdings" panose="05000000000000000000" pitchFamily="2" charset="2"/>
              <a:buChar char="§"/>
              <a:defRPr/>
            </a:pPr>
            <a:endParaRPr lang="en-GB" sz="1800" kern="0" dirty="0">
              <a:solidFill>
                <a:schemeClr val="tx1"/>
              </a:solidFill>
              <a:latin typeface="Avenir LT Std 35 Light" panose="020B0402020203020204" pitchFamily="34" charset="0"/>
              <a:ea typeface="ＭＳ Ｐゴシック"/>
            </a:endParaRPr>
          </a:p>
          <a:p>
            <a:pPr lvl="0" algn="just" defTabSz="914400" eaLnBrk="1" hangingPunct="1">
              <a:buClr>
                <a:schemeClr val="bg1">
                  <a:lumMod val="50000"/>
                </a:schemeClr>
              </a:buClr>
              <a:buFont typeface="Wingdings" panose="05000000000000000000" pitchFamily="2" charset="2"/>
              <a:buChar char="§"/>
              <a:defRPr/>
            </a:pPr>
            <a:r>
              <a:rPr lang="en-GB" sz="1800" kern="0" dirty="0">
                <a:solidFill>
                  <a:schemeClr val="tx1"/>
                </a:solidFill>
                <a:latin typeface="Avenir LT Std 35 Light" panose="020B0402020203020204" pitchFamily="34" charset="0"/>
                <a:ea typeface="ＭＳ Ｐゴシック"/>
              </a:rPr>
              <a:t>The victim in the human rights process: the victim’s role, managing expectations, victim protection etc. </a:t>
            </a:r>
          </a:p>
          <a:p>
            <a:pPr lvl="0" algn="just" defTabSz="914400" eaLnBrk="1" hangingPunct="1">
              <a:buClr>
                <a:schemeClr val="bg1">
                  <a:lumMod val="50000"/>
                </a:schemeClr>
              </a:buClr>
              <a:buFont typeface="Wingdings" panose="05000000000000000000" pitchFamily="2" charset="2"/>
              <a:buChar char="§"/>
              <a:defRPr/>
            </a:pPr>
            <a:endParaRPr lang="en-GB" sz="1800" kern="0" dirty="0">
              <a:solidFill>
                <a:schemeClr val="tx1"/>
              </a:solidFill>
              <a:latin typeface="Avenir LT Std 35 Light" panose="020B0402020203020204" pitchFamily="34" charset="0"/>
              <a:ea typeface="ＭＳ Ｐゴシック"/>
            </a:endParaRPr>
          </a:p>
          <a:p>
            <a:pPr lvl="0" algn="just" defTabSz="914400" eaLnBrk="1" hangingPunct="1">
              <a:buClr>
                <a:schemeClr val="bg1">
                  <a:lumMod val="50000"/>
                </a:schemeClr>
              </a:buClr>
              <a:buFont typeface="Wingdings" panose="05000000000000000000" pitchFamily="2" charset="2"/>
              <a:buChar char="§"/>
              <a:defRPr/>
            </a:pPr>
            <a:r>
              <a:rPr lang="en-GB" sz="1800" kern="0" dirty="0">
                <a:solidFill>
                  <a:schemeClr val="tx1"/>
                </a:solidFill>
                <a:latin typeface="Avenir LT Std 35 Light" panose="020B0402020203020204" pitchFamily="34" charset="0"/>
                <a:ea typeface="ＭＳ Ｐゴシック"/>
              </a:rPr>
              <a:t>Litigation role: amicus, third party interventions.</a:t>
            </a:r>
          </a:p>
          <a:p>
            <a:pPr lvl="0" algn="just" defTabSz="914400" eaLnBrk="1" hangingPunct="1">
              <a:buClr>
                <a:schemeClr val="bg1">
                  <a:lumMod val="50000"/>
                </a:schemeClr>
              </a:buClr>
              <a:buFont typeface="Wingdings" panose="05000000000000000000" pitchFamily="2" charset="2"/>
              <a:buChar char="§"/>
              <a:defRPr/>
            </a:pPr>
            <a:endParaRPr lang="en-GB" sz="1800" kern="0" dirty="0">
              <a:solidFill>
                <a:schemeClr val="tx1"/>
              </a:solidFill>
              <a:latin typeface="Avenir LT Std 35 Light" panose="020B0402020203020204" pitchFamily="34" charset="0"/>
              <a:ea typeface="ＭＳ Ｐゴシック"/>
            </a:endParaRPr>
          </a:p>
          <a:p>
            <a:pPr lvl="0" algn="just" defTabSz="914400" eaLnBrk="1" hangingPunct="1">
              <a:buClr>
                <a:schemeClr val="bg1">
                  <a:lumMod val="50000"/>
                </a:schemeClr>
              </a:buClr>
              <a:buFont typeface="Wingdings" panose="05000000000000000000" pitchFamily="2" charset="2"/>
              <a:buChar char="§"/>
              <a:defRPr/>
            </a:pPr>
            <a:r>
              <a:rPr lang="en-GB" sz="1800" kern="0" dirty="0">
                <a:solidFill>
                  <a:schemeClr val="tx1"/>
                </a:solidFill>
                <a:latin typeface="Avenir LT Std 35 Light" panose="020B0402020203020204" pitchFamily="34" charset="0"/>
                <a:ea typeface="ＭＳ Ｐゴシック"/>
              </a:rPr>
              <a:t>Remedies, implementation and compliance.</a:t>
            </a:r>
          </a:p>
          <a:p>
            <a:pPr lvl="0" algn="just" defTabSz="914400" eaLnBrk="1" hangingPunct="1">
              <a:buClr>
                <a:schemeClr val="bg1">
                  <a:lumMod val="50000"/>
                </a:schemeClr>
              </a:buClr>
              <a:buFont typeface="Wingdings" panose="05000000000000000000" pitchFamily="2" charset="2"/>
              <a:buChar char="§"/>
              <a:defRPr/>
            </a:pPr>
            <a:endParaRPr kumimoji="0" lang="en-GB" sz="1800" b="1" i="0" u="none" strike="noStrike" kern="0" cap="none" spc="0" normalizeH="0" baseline="0" dirty="0">
              <a:ln>
                <a:noFill/>
              </a:ln>
              <a:solidFill>
                <a:srgbClr val="808080"/>
              </a:solidFill>
              <a:effectLst/>
              <a:uLnTx/>
              <a:uFillTx/>
              <a:latin typeface="Avenir LT Std 35 Light" panose="020B0402020203020204" pitchFamily="34" charset="0"/>
              <a:ea typeface="ＭＳ Ｐゴシック"/>
            </a:endParaRPr>
          </a:p>
        </p:txBody>
      </p:sp>
    </p:spTree>
    <p:extLst>
      <p:ext uri="{BB962C8B-B14F-4D97-AF65-F5344CB8AC3E}">
        <p14:creationId xmlns:p14="http://schemas.microsoft.com/office/powerpoint/2010/main" val="3486122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683736" y="386385"/>
            <a:ext cx="6597124" cy="4767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569C8"/>
                </a:solidFill>
                <a:latin typeface="+mj-lt"/>
                <a:ea typeface="+mj-ea"/>
                <a:cs typeface="ＭＳ Ｐゴシック" charset="0"/>
              </a:defRPr>
            </a:lvl1pPr>
            <a:lvl2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rgbClr val="0569C8"/>
                </a:solidFill>
                <a:latin typeface="Arial" charset="0"/>
                <a:ea typeface="ＭＳ Ｐゴシック" charset="0"/>
              </a:defRPr>
            </a:lvl6pPr>
            <a:lvl7pPr marL="914400" algn="l" rtl="0" fontAlgn="base">
              <a:spcBef>
                <a:spcPct val="0"/>
              </a:spcBef>
              <a:spcAft>
                <a:spcPct val="0"/>
              </a:spcAft>
              <a:defRPr sz="3200" b="1">
                <a:solidFill>
                  <a:srgbClr val="0569C8"/>
                </a:solidFill>
                <a:latin typeface="Arial" charset="0"/>
                <a:ea typeface="ＭＳ Ｐゴシック" charset="0"/>
              </a:defRPr>
            </a:lvl7pPr>
            <a:lvl8pPr marL="1371600" algn="l" rtl="0" fontAlgn="base">
              <a:spcBef>
                <a:spcPct val="0"/>
              </a:spcBef>
              <a:spcAft>
                <a:spcPct val="0"/>
              </a:spcAft>
              <a:defRPr sz="3200" b="1">
                <a:solidFill>
                  <a:srgbClr val="0569C8"/>
                </a:solidFill>
                <a:latin typeface="Arial" charset="0"/>
                <a:ea typeface="ＭＳ Ｐゴシック" charset="0"/>
              </a:defRPr>
            </a:lvl8pPr>
            <a:lvl9pPr marL="1828800" algn="l" rtl="0" fontAlgn="base">
              <a:spcBef>
                <a:spcPct val="0"/>
              </a:spcBef>
              <a:spcAft>
                <a:spcPct val="0"/>
              </a:spcAft>
              <a:defRPr sz="3200" b="1">
                <a:solidFill>
                  <a:srgbClr val="0569C8"/>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800" b="0" kern="0" dirty="0">
                <a:solidFill>
                  <a:srgbClr val="000000"/>
                </a:solidFill>
                <a:latin typeface="Avenir LT Std 35 Light"/>
                <a:ea typeface="ＭＳ Ｐゴシック"/>
              </a:rPr>
              <a:t>Managing clients’ interests</a:t>
            </a:r>
            <a:endParaRPr kumimoji="0" lang="fr-FR" sz="2800" b="0" i="0" u="none" strike="noStrike" kern="0" cap="none" spc="0" normalizeH="0" baseline="0" noProof="0" dirty="0">
              <a:ln>
                <a:noFill/>
              </a:ln>
              <a:solidFill>
                <a:srgbClr val="000000"/>
              </a:solidFill>
              <a:effectLst/>
              <a:uLnTx/>
              <a:uFillTx/>
              <a:latin typeface="Avenir LT Std 35 Light"/>
              <a:ea typeface="ＭＳ Ｐゴシック"/>
            </a:endParaRPr>
          </a:p>
        </p:txBody>
      </p:sp>
      <p:sp>
        <p:nvSpPr>
          <p:cNvPr id="15" name="Rectangle 3"/>
          <p:cNvSpPr txBox="1">
            <a:spLocks noChangeArrowheads="1"/>
          </p:cNvSpPr>
          <p:nvPr/>
        </p:nvSpPr>
        <p:spPr bwMode="auto">
          <a:xfrm>
            <a:off x="1009934" y="898544"/>
            <a:ext cx="7816089" cy="56443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81000" indent="-381000" algn="l" rtl="0" eaLnBrk="0" fontAlgn="base" hangingPunct="0">
              <a:lnSpc>
                <a:spcPct val="90000"/>
              </a:lnSpc>
              <a:spcBef>
                <a:spcPct val="40000"/>
              </a:spcBef>
              <a:spcAft>
                <a:spcPct val="0"/>
              </a:spcAft>
              <a:buClr>
                <a:srgbClr val="0569C9"/>
              </a:buClr>
              <a:buSzPct val="175000"/>
              <a:buFont typeface="Wingdings" charset="0"/>
              <a:buBlip>
                <a:blip r:embed="rId3"/>
              </a:buBlip>
              <a:defRPr sz="2800">
                <a:solidFill>
                  <a:srgbClr val="808080"/>
                </a:solidFill>
                <a:latin typeface="+mn-lt"/>
                <a:ea typeface="+mn-ea"/>
                <a:cs typeface="ＭＳ Ｐゴシック" charset="0"/>
              </a:defRPr>
            </a:lvl1pPr>
            <a:lvl2pPr marL="1054100" indent="-285750" algn="l" rtl="0" eaLnBrk="0" fontAlgn="base" hangingPunct="0">
              <a:lnSpc>
                <a:spcPct val="90000"/>
              </a:lnSpc>
              <a:spcBef>
                <a:spcPct val="40000"/>
              </a:spcBef>
              <a:spcAft>
                <a:spcPct val="0"/>
              </a:spcAft>
              <a:buSzPct val="150000"/>
              <a:buBlip>
                <a:blip r:embed="rId4"/>
              </a:buBlip>
              <a:defRPr sz="2400">
                <a:solidFill>
                  <a:srgbClr val="808080"/>
                </a:solidFill>
                <a:latin typeface="+mn-lt"/>
                <a:ea typeface="+mn-ea"/>
              </a:defRPr>
            </a:lvl2pPr>
            <a:lvl3pPr marL="1473200" indent="-228600" algn="l" rtl="0" eaLnBrk="0" fontAlgn="base" hangingPunct="0">
              <a:lnSpc>
                <a:spcPct val="90000"/>
              </a:lnSpc>
              <a:spcBef>
                <a:spcPct val="40000"/>
              </a:spcBef>
              <a:spcAft>
                <a:spcPct val="0"/>
              </a:spcAft>
              <a:buClr>
                <a:srgbClr val="0569C9"/>
              </a:buClr>
              <a:buSzPct val="175000"/>
              <a:buFont typeface="Arial" charset="0"/>
              <a:buBlip>
                <a:blip r:embed="rId3"/>
              </a:buBlip>
              <a:defRPr sz="2000">
                <a:solidFill>
                  <a:srgbClr val="808080"/>
                </a:solidFill>
                <a:latin typeface="+mn-lt"/>
                <a:ea typeface="+mn-ea"/>
              </a:defRPr>
            </a:lvl3pPr>
            <a:lvl4pPr marL="1892300" indent="-228600" algn="l" rtl="0" eaLnBrk="0" fontAlgn="base" hangingPunct="0">
              <a:spcBef>
                <a:spcPct val="20000"/>
              </a:spcBef>
              <a:spcAft>
                <a:spcPct val="0"/>
              </a:spcAft>
              <a:buSzPct val="150000"/>
              <a:buBlip>
                <a:blip r:embed="rId4"/>
              </a:buBlip>
              <a:defRPr sz="2000">
                <a:solidFill>
                  <a:srgbClr val="808080"/>
                </a:solidFill>
                <a:latin typeface="+mn-lt"/>
                <a:ea typeface="+mn-ea"/>
              </a:defRPr>
            </a:lvl4pPr>
            <a:lvl5pPr marL="2311400" indent="-228600" algn="l" rtl="0" eaLnBrk="0" fontAlgn="base" hangingPunct="0">
              <a:spcBef>
                <a:spcPct val="20000"/>
              </a:spcBef>
              <a:spcAft>
                <a:spcPct val="0"/>
              </a:spcAft>
              <a:buBlip>
                <a:blip r:embed="rId3"/>
              </a:buBlip>
              <a:defRPr sz="2000">
                <a:solidFill>
                  <a:srgbClr val="808080"/>
                </a:solidFill>
                <a:latin typeface="+mn-lt"/>
                <a:ea typeface="+mn-ea"/>
              </a:defRPr>
            </a:lvl5pPr>
            <a:lvl6pPr marL="2768600" indent="-228600" algn="l" rtl="0" fontAlgn="base">
              <a:spcBef>
                <a:spcPct val="20000"/>
              </a:spcBef>
              <a:spcAft>
                <a:spcPct val="0"/>
              </a:spcAft>
              <a:buBlip>
                <a:blip r:embed="rId3"/>
              </a:buBlip>
              <a:defRPr sz="2000">
                <a:solidFill>
                  <a:srgbClr val="808080"/>
                </a:solidFill>
                <a:latin typeface="+mn-lt"/>
                <a:ea typeface="+mn-ea"/>
              </a:defRPr>
            </a:lvl6pPr>
            <a:lvl7pPr marL="3225800" indent="-228600" algn="l" rtl="0" fontAlgn="base">
              <a:spcBef>
                <a:spcPct val="20000"/>
              </a:spcBef>
              <a:spcAft>
                <a:spcPct val="0"/>
              </a:spcAft>
              <a:buBlip>
                <a:blip r:embed="rId3"/>
              </a:buBlip>
              <a:defRPr sz="2000">
                <a:solidFill>
                  <a:srgbClr val="808080"/>
                </a:solidFill>
                <a:latin typeface="+mn-lt"/>
                <a:ea typeface="+mn-ea"/>
              </a:defRPr>
            </a:lvl7pPr>
            <a:lvl8pPr marL="3683000" indent="-228600" algn="l" rtl="0" fontAlgn="base">
              <a:spcBef>
                <a:spcPct val="20000"/>
              </a:spcBef>
              <a:spcAft>
                <a:spcPct val="0"/>
              </a:spcAft>
              <a:buBlip>
                <a:blip r:embed="rId3"/>
              </a:buBlip>
              <a:defRPr sz="2000">
                <a:solidFill>
                  <a:srgbClr val="808080"/>
                </a:solidFill>
                <a:latin typeface="+mn-lt"/>
                <a:ea typeface="+mn-ea"/>
              </a:defRPr>
            </a:lvl8pPr>
            <a:lvl9pPr marL="4140200" indent="-228600" algn="l" rtl="0" fontAlgn="base">
              <a:spcBef>
                <a:spcPct val="20000"/>
              </a:spcBef>
              <a:spcAft>
                <a:spcPct val="0"/>
              </a:spcAft>
              <a:buBlip>
                <a:blip r:embed="rId3"/>
              </a:buBlip>
              <a:defRPr sz="2000">
                <a:solidFill>
                  <a:srgbClr val="808080"/>
                </a:solidFill>
                <a:latin typeface="+mn-lt"/>
                <a:ea typeface="+mn-ea"/>
              </a:defRPr>
            </a:lvl9pPr>
          </a:lstStyle>
          <a:p>
            <a:pPr marL="0" lvl="0" indent="0" algn="just" defTabSz="914400" eaLnBrk="1" hangingPunct="1">
              <a:buClr>
                <a:prstClr val="white">
                  <a:lumMod val="50000"/>
                </a:prstClr>
              </a:buClr>
              <a:buNone/>
              <a:defRPr/>
            </a:pPr>
            <a:endParaRPr lang="en-ZA" sz="1800" kern="0" dirty="0">
              <a:latin typeface="Avenir LT Std 35 Light" panose="020B0402020203020204" pitchFamily="34" charset="0"/>
              <a:ea typeface="ＭＳ Ｐゴシック"/>
            </a:endParaRPr>
          </a:p>
          <a:p>
            <a:pPr marL="0" lvl="0" indent="0" algn="just" defTabSz="914400" eaLnBrk="1" hangingPunct="1">
              <a:buClr>
                <a:prstClr val="white">
                  <a:lumMod val="50000"/>
                </a:prstClr>
              </a:buClr>
              <a:buNone/>
              <a:defRPr/>
            </a:pPr>
            <a:endParaRPr lang="en-ZA" sz="1800" kern="0" dirty="0">
              <a:latin typeface="Avenir LT Std 35 Light" panose="020B0402020203020204" pitchFamily="34" charset="0"/>
              <a:ea typeface="ＭＳ Ｐゴシック"/>
            </a:endParaRPr>
          </a:p>
          <a:p>
            <a:pPr marL="0" lvl="0" indent="0" algn="just" defTabSz="914400" eaLnBrk="1" hangingPunct="1">
              <a:buClr>
                <a:prstClr val="white">
                  <a:lumMod val="50000"/>
                </a:prstClr>
              </a:buClr>
              <a:buNone/>
              <a:defRPr/>
            </a:pPr>
            <a:r>
              <a:rPr lang="en-ZA" sz="1800" b="1" kern="0" dirty="0">
                <a:solidFill>
                  <a:schemeClr val="tx1"/>
                </a:solidFill>
                <a:latin typeface="Avenir LT Std 35 Light" panose="020B0402020203020204" pitchFamily="34" charset="0"/>
                <a:ea typeface="ＭＳ Ｐゴシック"/>
              </a:rPr>
              <a:t>Strategic litigation is often perceived as lawyer-centred</a:t>
            </a:r>
            <a:r>
              <a:rPr lang="en-ZA" sz="1800" kern="0" dirty="0">
                <a:solidFill>
                  <a:schemeClr val="tx1"/>
                </a:solidFill>
                <a:latin typeface="Avenir LT Std 35 Light" panose="020B0402020203020204" pitchFamily="34" charset="0"/>
                <a:ea typeface="ＭＳ Ｐゴシック"/>
              </a:rPr>
              <a:t>. It is important to balance the goal/desired impact of strategic litigation with the interests of the clients and to </a:t>
            </a:r>
            <a:r>
              <a:rPr lang="en-ZA" sz="1800" b="1" kern="0" dirty="0">
                <a:solidFill>
                  <a:schemeClr val="tx1"/>
                </a:solidFill>
                <a:latin typeface="Avenir LT Std 35 Light" panose="020B0402020203020204" pitchFamily="34" charset="0"/>
                <a:ea typeface="ＭＳ Ｐゴシック"/>
              </a:rPr>
              <a:t>select</a:t>
            </a:r>
            <a:r>
              <a:rPr lang="en-US" sz="1800" b="1" dirty="0">
                <a:solidFill>
                  <a:schemeClr val="tx1"/>
                </a:solidFill>
                <a:latin typeface="Avenir LT Std 35 Light" panose="020B0402020203020204" pitchFamily="34" charset="0"/>
              </a:rPr>
              <a:t> a client who is cognizant of the broader goal/broader human rights objective</a:t>
            </a:r>
            <a:r>
              <a:rPr lang="en-US" sz="1800" dirty="0">
                <a:solidFill>
                  <a:schemeClr val="tx1"/>
                </a:solidFill>
                <a:latin typeface="Avenir LT Std 35 Light" panose="020B0402020203020204" pitchFamily="34" charset="0"/>
              </a:rPr>
              <a:t>.  </a:t>
            </a:r>
            <a:endParaRPr lang="en-ZA" sz="1800" dirty="0">
              <a:solidFill>
                <a:schemeClr val="tx1"/>
              </a:solidFill>
              <a:latin typeface="Avenir LT Std 35 Light" panose="020B0402020203020204" pitchFamily="34" charset="0"/>
            </a:endParaRPr>
          </a:p>
          <a:p>
            <a:pPr lvl="0" algn="just" defTabSz="914400" eaLnBrk="1" hangingPunct="1">
              <a:buClr>
                <a:prstClr val="white">
                  <a:lumMod val="50000"/>
                </a:prstClr>
              </a:buClr>
              <a:buFont typeface="Wingdings" panose="05000000000000000000" pitchFamily="2" charset="2"/>
              <a:buChar char="§"/>
              <a:defRPr/>
            </a:pPr>
            <a:endParaRPr lang="en-ZA" sz="1800" kern="0" dirty="0">
              <a:solidFill>
                <a:schemeClr val="tx1"/>
              </a:solidFill>
              <a:latin typeface="Avenir LT Std 35 Light" panose="020B0402020203020204" pitchFamily="34" charset="0"/>
              <a:ea typeface="ＭＳ Ｐゴシック"/>
              <a:cs typeface="+mn-cs"/>
            </a:endParaRPr>
          </a:p>
          <a:p>
            <a:pPr marL="0" lvl="0" indent="0" algn="just" defTabSz="914400" eaLnBrk="1" hangingPunct="1">
              <a:buClr>
                <a:prstClr val="white">
                  <a:lumMod val="50000"/>
                </a:prstClr>
              </a:buClr>
              <a:buNone/>
              <a:defRPr/>
            </a:pPr>
            <a:r>
              <a:rPr lang="en-ZA" sz="1800" b="1" kern="0" dirty="0">
                <a:solidFill>
                  <a:schemeClr val="tx1"/>
                </a:solidFill>
                <a:latin typeface="Avenir LT Std 35 Light" panose="020B0402020203020204" pitchFamily="34" charset="0"/>
                <a:ea typeface="ＭＳ Ｐゴシック"/>
                <a:cs typeface="+mn-cs"/>
              </a:rPr>
              <a:t>What do clients want?</a:t>
            </a:r>
          </a:p>
          <a:p>
            <a:pPr lvl="0" algn="just" defTabSz="914400" eaLnBrk="1" hangingPunct="1">
              <a:buClr>
                <a:schemeClr val="bg1">
                  <a:lumMod val="50000"/>
                </a:schemeClr>
              </a:buClr>
              <a:buFont typeface="Wingdings" panose="05000000000000000000" pitchFamily="2" charset="2"/>
              <a:buChar char="§"/>
              <a:defRPr/>
            </a:pPr>
            <a:r>
              <a:rPr lang="en-ZA" sz="1800" kern="0" dirty="0">
                <a:solidFill>
                  <a:schemeClr val="tx1"/>
                </a:solidFill>
                <a:latin typeface="Avenir LT Std 35 Light" panose="020B0402020203020204" pitchFamily="34" charset="0"/>
                <a:ea typeface="ＭＳ Ｐゴシック"/>
              </a:rPr>
              <a:t>Recognition/vindication: validation of an individual or group’s experiences, recognition of wrong-doing.</a:t>
            </a:r>
          </a:p>
          <a:p>
            <a:pPr lvl="0" algn="just" defTabSz="914400" eaLnBrk="1" hangingPunct="1">
              <a:buClr>
                <a:schemeClr val="bg1">
                  <a:lumMod val="50000"/>
                </a:schemeClr>
              </a:buClr>
              <a:buFont typeface="Wingdings" panose="05000000000000000000" pitchFamily="2" charset="2"/>
              <a:buChar char="§"/>
              <a:defRPr/>
            </a:pPr>
            <a:endParaRPr lang="en-ZA" sz="1800" kern="0" dirty="0">
              <a:solidFill>
                <a:schemeClr val="tx1"/>
              </a:solidFill>
              <a:latin typeface="Avenir LT Std 35 Light" panose="020B0402020203020204" pitchFamily="34" charset="0"/>
              <a:ea typeface="ＭＳ Ｐゴシック"/>
            </a:endParaRPr>
          </a:p>
          <a:p>
            <a:pPr lvl="0" algn="just" defTabSz="914400" eaLnBrk="1" hangingPunct="1">
              <a:buClr>
                <a:schemeClr val="bg1">
                  <a:lumMod val="50000"/>
                </a:schemeClr>
              </a:buClr>
              <a:buFont typeface="Wingdings" panose="05000000000000000000" pitchFamily="2" charset="2"/>
              <a:buChar char="§"/>
              <a:defRPr/>
            </a:pPr>
            <a:r>
              <a:rPr lang="en-ZA" sz="1800" kern="0" dirty="0">
                <a:solidFill>
                  <a:schemeClr val="tx1"/>
                </a:solidFill>
                <a:latin typeface="Avenir LT Std 35 Light" panose="020B0402020203020204" pitchFamily="34" charset="0"/>
                <a:ea typeface="ＭＳ Ｐゴシック"/>
              </a:rPr>
              <a:t>Restoration: opportunity to be heard, to accuse, to restore dignity and to reassert rights.</a:t>
            </a:r>
          </a:p>
          <a:p>
            <a:pPr lvl="0" algn="just" defTabSz="914400" eaLnBrk="1" hangingPunct="1">
              <a:buClr>
                <a:schemeClr val="bg1">
                  <a:lumMod val="50000"/>
                </a:schemeClr>
              </a:buClr>
              <a:buFont typeface="Wingdings" panose="05000000000000000000" pitchFamily="2" charset="2"/>
              <a:buChar char="§"/>
              <a:defRPr/>
            </a:pPr>
            <a:endParaRPr lang="en-ZA" sz="1800" kern="0" dirty="0">
              <a:solidFill>
                <a:schemeClr val="tx1"/>
              </a:solidFill>
              <a:latin typeface="Avenir LT Std 35 Light" panose="020B0402020203020204" pitchFamily="34" charset="0"/>
              <a:ea typeface="ＭＳ Ｐゴシック"/>
            </a:endParaRPr>
          </a:p>
          <a:p>
            <a:pPr lvl="0" algn="just" defTabSz="914400" eaLnBrk="1" hangingPunct="1">
              <a:buClr>
                <a:schemeClr val="bg1">
                  <a:lumMod val="50000"/>
                </a:schemeClr>
              </a:buClr>
              <a:buFont typeface="Wingdings" panose="05000000000000000000" pitchFamily="2" charset="2"/>
              <a:buChar char="§"/>
              <a:defRPr/>
            </a:pPr>
            <a:r>
              <a:rPr lang="en-ZA" sz="1800" kern="0" dirty="0">
                <a:solidFill>
                  <a:schemeClr val="tx1"/>
                </a:solidFill>
                <a:latin typeface="Avenir LT Std 35 Light" panose="020B0402020203020204" pitchFamily="34" charset="0"/>
                <a:ea typeface="ＭＳ Ｐゴシック"/>
              </a:rPr>
              <a:t>Compensation/damages.</a:t>
            </a:r>
            <a:endParaRPr kumimoji="0" lang="en-ZA" sz="1800" i="0" u="none" strike="noStrike" kern="0" cap="none" spc="0" normalizeH="0" baseline="0" noProof="0" dirty="0">
              <a:ln>
                <a:noFill/>
              </a:ln>
              <a:solidFill>
                <a:schemeClr val="tx1"/>
              </a:solidFill>
              <a:effectLst/>
              <a:uLnTx/>
              <a:uFillTx/>
              <a:latin typeface="Avenir LT Std 35 Light" panose="020B0402020203020204" pitchFamily="34" charset="0"/>
              <a:ea typeface="ＭＳ Ｐゴシック"/>
            </a:endParaRPr>
          </a:p>
        </p:txBody>
      </p:sp>
    </p:spTree>
    <p:extLst>
      <p:ext uri="{BB962C8B-B14F-4D97-AF65-F5344CB8AC3E}">
        <p14:creationId xmlns:p14="http://schemas.microsoft.com/office/powerpoint/2010/main" val="3295853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683736" y="386385"/>
            <a:ext cx="6597124" cy="4767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569C8"/>
                </a:solidFill>
                <a:latin typeface="+mj-lt"/>
                <a:ea typeface="+mj-ea"/>
                <a:cs typeface="ＭＳ Ｐゴシック" charset="0"/>
              </a:defRPr>
            </a:lvl1pPr>
            <a:lvl2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rgbClr val="0569C8"/>
                </a:solidFill>
                <a:latin typeface="Arial" charset="0"/>
                <a:ea typeface="ＭＳ Ｐゴシック" charset="0"/>
              </a:defRPr>
            </a:lvl6pPr>
            <a:lvl7pPr marL="914400" algn="l" rtl="0" fontAlgn="base">
              <a:spcBef>
                <a:spcPct val="0"/>
              </a:spcBef>
              <a:spcAft>
                <a:spcPct val="0"/>
              </a:spcAft>
              <a:defRPr sz="3200" b="1">
                <a:solidFill>
                  <a:srgbClr val="0569C8"/>
                </a:solidFill>
                <a:latin typeface="Arial" charset="0"/>
                <a:ea typeface="ＭＳ Ｐゴシック" charset="0"/>
              </a:defRPr>
            </a:lvl7pPr>
            <a:lvl8pPr marL="1371600" algn="l" rtl="0" fontAlgn="base">
              <a:spcBef>
                <a:spcPct val="0"/>
              </a:spcBef>
              <a:spcAft>
                <a:spcPct val="0"/>
              </a:spcAft>
              <a:defRPr sz="3200" b="1">
                <a:solidFill>
                  <a:srgbClr val="0569C8"/>
                </a:solidFill>
                <a:latin typeface="Arial" charset="0"/>
                <a:ea typeface="ＭＳ Ｐゴシック" charset="0"/>
              </a:defRPr>
            </a:lvl8pPr>
            <a:lvl9pPr marL="1828800" algn="l" rtl="0" fontAlgn="base">
              <a:spcBef>
                <a:spcPct val="0"/>
              </a:spcBef>
              <a:spcAft>
                <a:spcPct val="0"/>
              </a:spcAft>
              <a:defRPr sz="3200" b="1">
                <a:solidFill>
                  <a:srgbClr val="0569C8"/>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800" b="0" kern="0" dirty="0">
                <a:solidFill>
                  <a:srgbClr val="000000"/>
                </a:solidFill>
                <a:latin typeface="Avenir LT Std 35 Light"/>
                <a:ea typeface="ＭＳ Ｐゴシック"/>
              </a:rPr>
              <a:t>Managing clients’ interests</a:t>
            </a:r>
            <a:endParaRPr kumimoji="0" lang="fr-FR" sz="2800" b="0" i="0" u="none" strike="noStrike" kern="0" cap="none" spc="0" normalizeH="0" baseline="0" noProof="0" dirty="0">
              <a:ln>
                <a:noFill/>
              </a:ln>
              <a:solidFill>
                <a:srgbClr val="000000"/>
              </a:solidFill>
              <a:effectLst/>
              <a:uLnTx/>
              <a:uFillTx/>
              <a:latin typeface="Avenir LT Std 35 Light"/>
              <a:ea typeface="ＭＳ Ｐゴシック"/>
            </a:endParaRPr>
          </a:p>
        </p:txBody>
      </p:sp>
      <p:sp>
        <p:nvSpPr>
          <p:cNvPr id="15" name="Rectangle 3"/>
          <p:cNvSpPr txBox="1">
            <a:spLocks noChangeArrowheads="1"/>
          </p:cNvSpPr>
          <p:nvPr/>
        </p:nvSpPr>
        <p:spPr bwMode="auto">
          <a:xfrm>
            <a:off x="1201004" y="898545"/>
            <a:ext cx="7625020" cy="52565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81000" indent="-381000" algn="l" rtl="0" eaLnBrk="0" fontAlgn="base" hangingPunct="0">
              <a:lnSpc>
                <a:spcPct val="90000"/>
              </a:lnSpc>
              <a:spcBef>
                <a:spcPct val="40000"/>
              </a:spcBef>
              <a:spcAft>
                <a:spcPct val="0"/>
              </a:spcAft>
              <a:buClr>
                <a:srgbClr val="0569C9"/>
              </a:buClr>
              <a:buSzPct val="175000"/>
              <a:buFont typeface="Wingdings" charset="0"/>
              <a:buBlip>
                <a:blip r:embed="rId3"/>
              </a:buBlip>
              <a:defRPr sz="2800">
                <a:solidFill>
                  <a:srgbClr val="808080"/>
                </a:solidFill>
                <a:latin typeface="+mn-lt"/>
                <a:ea typeface="+mn-ea"/>
                <a:cs typeface="ＭＳ Ｐゴシック" charset="0"/>
              </a:defRPr>
            </a:lvl1pPr>
            <a:lvl2pPr marL="1054100" indent="-285750" algn="l" rtl="0" eaLnBrk="0" fontAlgn="base" hangingPunct="0">
              <a:lnSpc>
                <a:spcPct val="90000"/>
              </a:lnSpc>
              <a:spcBef>
                <a:spcPct val="40000"/>
              </a:spcBef>
              <a:spcAft>
                <a:spcPct val="0"/>
              </a:spcAft>
              <a:buSzPct val="150000"/>
              <a:buBlip>
                <a:blip r:embed="rId4"/>
              </a:buBlip>
              <a:defRPr sz="2400">
                <a:solidFill>
                  <a:srgbClr val="808080"/>
                </a:solidFill>
                <a:latin typeface="+mn-lt"/>
                <a:ea typeface="+mn-ea"/>
              </a:defRPr>
            </a:lvl2pPr>
            <a:lvl3pPr marL="1473200" indent="-228600" algn="l" rtl="0" eaLnBrk="0" fontAlgn="base" hangingPunct="0">
              <a:lnSpc>
                <a:spcPct val="90000"/>
              </a:lnSpc>
              <a:spcBef>
                <a:spcPct val="40000"/>
              </a:spcBef>
              <a:spcAft>
                <a:spcPct val="0"/>
              </a:spcAft>
              <a:buClr>
                <a:srgbClr val="0569C9"/>
              </a:buClr>
              <a:buSzPct val="175000"/>
              <a:buFont typeface="Arial" charset="0"/>
              <a:buBlip>
                <a:blip r:embed="rId3"/>
              </a:buBlip>
              <a:defRPr sz="2000">
                <a:solidFill>
                  <a:srgbClr val="808080"/>
                </a:solidFill>
                <a:latin typeface="+mn-lt"/>
                <a:ea typeface="+mn-ea"/>
              </a:defRPr>
            </a:lvl3pPr>
            <a:lvl4pPr marL="1892300" indent="-228600" algn="l" rtl="0" eaLnBrk="0" fontAlgn="base" hangingPunct="0">
              <a:spcBef>
                <a:spcPct val="20000"/>
              </a:spcBef>
              <a:spcAft>
                <a:spcPct val="0"/>
              </a:spcAft>
              <a:buSzPct val="150000"/>
              <a:buBlip>
                <a:blip r:embed="rId4"/>
              </a:buBlip>
              <a:defRPr sz="2000">
                <a:solidFill>
                  <a:srgbClr val="808080"/>
                </a:solidFill>
                <a:latin typeface="+mn-lt"/>
                <a:ea typeface="+mn-ea"/>
              </a:defRPr>
            </a:lvl4pPr>
            <a:lvl5pPr marL="2311400" indent="-228600" algn="l" rtl="0" eaLnBrk="0" fontAlgn="base" hangingPunct="0">
              <a:spcBef>
                <a:spcPct val="20000"/>
              </a:spcBef>
              <a:spcAft>
                <a:spcPct val="0"/>
              </a:spcAft>
              <a:buBlip>
                <a:blip r:embed="rId3"/>
              </a:buBlip>
              <a:defRPr sz="2000">
                <a:solidFill>
                  <a:srgbClr val="808080"/>
                </a:solidFill>
                <a:latin typeface="+mn-lt"/>
                <a:ea typeface="+mn-ea"/>
              </a:defRPr>
            </a:lvl5pPr>
            <a:lvl6pPr marL="2768600" indent="-228600" algn="l" rtl="0" fontAlgn="base">
              <a:spcBef>
                <a:spcPct val="20000"/>
              </a:spcBef>
              <a:spcAft>
                <a:spcPct val="0"/>
              </a:spcAft>
              <a:buBlip>
                <a:blip r:embed="rId3"/>
              </a:buBlip>
              <a:defRPr sz="2000">
                <a:solidFill>
                  <a:srgbClr val="808080"/>
                </a:solidFill>
                <a:latin typeface="+mn-lt"/>
                <a:ea typeface="+mn-ea"/>
              </a:defRPr>
            </a:lvl6pPr>
            <a:lvl7pPr marL="3225800" indent="-228600" algn="l" rtl="0" fontAlgn="base">
              <a:spcBef>
                <a:spcPct val="20000"/>
              </a:spcBef>
              <a:spcAft>
                <a:spcPct val="0"/>
              </a:spcAft>
              <a:buBlip>
                <a:blip r:embed="rId3"/>
              </a:buBlip>
              <a:defRPr sz="2000">
                <a:solidFill>
                  <a:srgbClr val="808080"/>
                </a:solidFill>
                <a:latin typeface="+mn-lt"/>
                <a:ea typeface="+mn-ea"/>
              </a:defRPr>
            </a:lvl7pPr>
            <a:lvl8pPr marL="3683000" indent="-228600" algn="l" rtl="0" fontAlgn="base">
              <a:spcBef>
                <a:spcPct val="20000"/>
              </a:spcBef>
              <a:spcAft>
                <a:spcPct val="0"/>
              </a:spcAft>
              <a:buBlip>
                <a:blip r:embed="rId3"/>
              </a:buBlip>
              <a:defRPr sz="2000">
                <a:solidFill>
                  <a:srgbClr val="808080"/>
                </a:solidFill>
                <a:latin typeface="+mn-lt"/>
                <a:ea typeface="+mn-ea"/>
              </a:defRPr>
            </a:lvl8pPr>
            <a:lvl9pPr marL="4140200" indent="-228600" algn="l" rtl="0" fontAlgn="base">
              <a:spcBef>
                <a:spcPct val="20000"/>
              </a:spcBef>
              <a:spcAft>
                <a:spcPct val="0"/>
              </a:spcAft>
              <a:buBlip>
                <a:blip r:embed="rId3"/>
              </a:buBlip>
              <a:defRPr sz="2000">
                <a:solidFill>
                  <a:srgbClr val="808080"/>
                </a:solidFill>
                <a:latin typeface="+mn-lt"/>
                <a:ea typeface="+mn-ea"/>
              </a:defRPr>
            </a:lvl9pPr>
          </a:lstStyle>
          <a:p>
            <a:pPr lvl="0" algn="just" defTabSz="914400" eaLnBrk="1" hangingPunct="1">
              <a:buClr>
                <a:prstClr val="white">
                  <a:lumMod val="50000"/>
                </a:prstClr>
              </a:buClr>
              <a:buFont typeface="Wingdings" panose="05000000000000000000" pitchFamily="2" charset="2"/>
              <a:buChar char="§"/>
              <a:defRPr/>
            </a:pPr>
            <a:endParaRPr lang="en-ZA" sz="1800" kern="0" dirty="0">
              <a:solidFill>
                <a:srgbClr val="002060"/>
              </a:solidFill>
              <a:latin typeface="Avenir LT Std 35 Light" panose="020B0402020203020204" pitchFamily="34" charset="0"/>
              <a:ea typeface="ＭＳ Ｐゴシック"/>
              <a:cs typeface="+mn-cs"/>
            </a:endParaRPr>
          </a:p>
          <a:p>
            <a:pPr lvl="0" algn="just" defTabSz="914400" eaLnBrk="1" hangingPunct="1">
              <a:buClr>
                <a:prstClr val="white">
                  <a:lumMod val="50000"/>
                </a:prstClr>
              </a:buClr>
              <a:buFont typeface="Wingdings" panose="05000000000000000000" pitchFamily="2" charset="2"/>
              <a:buChar char="§"/>
              <a:defRPr/>
            </a:pPr>
            <a:endParaRPr lang="en-ZA" sz="1800" kern="0" dirty="0">
              <a:solidFill>
                <a:srgbClr val="002060"/>
              </a:solidFill>
              <a:latin typeface="Avenir LT Std 35 Light" panose="020B0402020203020204" pitchFamily="34" charset="0"/>
              <a:ea typeface="ＭＳ Ｐゴシック"/>
              <a:cs typeface="+mn-cs"/>
            </a:endParaRPr>
          </a:p>
          <a:p>
            <a:pPr marL="0" lvl="0" indent="0" algn="just" defTabSz="914400" eaLnBrk="1" hangingPunct="1">
              <a:buClr>
                <a:prstClr val="white">
                  <a:lumMod val="50000"/>
                </a:prstClr>
              </a:buClr>
              <a:buNone/>
              <a:defRPr/>
            </a:pPr>
            <a:r>
              <a:rPr lang="en-ZA" sz="1800" kern="0" dirty="0">
                <a:solidFill>
                  <a:schemeClr val="tx1"/>
                </a:solidFill>
                <a:latin typeface="Avenir LT Std 35 Light" panose="020B0402020203020204" pitchFamily="34" charset="0"/>
                <a:ea typeface="ＭＳ Ｐゴシック"/>
                <a:cs typeface="+mn-cs"/>
              </a:rPr>
              <a:t>What do clients want?</a:t>
            </a:r>
          </a:p>
          <a:p>
            <a:pPr lvl="0" algn="just" defTabSz="914400" eaLnBrk="1" hangingPunct="1">
              <a:buClr>
                <a:schemeClr val="bg1">
                  <a:lumMod val="50000"/>
                </a:schemeClr>
              </a:buClr>
              <a:buFont typeface="Wingdings" panose="05000000000000000000" pitchFamily="2" charset="2"/>
              <a:buChar char="§"/>
              <a:defRPr/>
            </a:pPr>
            <a:r>
              <a:rPr lang="en-ZA" sz="1800" kern="0" dirty="0">
                <a:solidFill>
                  <a:schemeClr val="tx1"/>
                </a:solidFill>
                <a:latin typeface="Avenir LT Std 35 Light" panose="020B0402020203020204" pitchFamily="34" charset="0"/>
                <a:ea typeface="ＭＳ Ｐゴシック"/>
              </a:rPr>
              <a:t>Restitution/rectification/cessation or protection: bring on-going violations to an end and holding perpetrators accountable.</a:t>
            </a:r>
          </a:p>
          <a:p>
            <a:pPr lvl="0" algn="just" defTabSz="914400" eaLnBrk="1" hangingPunct="1">
              <a:buClr>
                <a:schemeClr val="bg1">
                  <a:lumMod val="50000"/>
                </a:schemeClr>
              </a:buClr>
              <a:buFont typeface="Wingdings" panose="05000000000000000000" pitchFamily="2" charset="2"/>
              <a:buChar char="§"/>
              <a:defRPr/>
            </a:pPr>
            <a:endParaRPr lang="en-ZA" sz="1800" kern="0" dirty="0">
              <a:solidFill>
                <a:schemeClr val="tx1"/>
              </a:solidFill>
              <a:latin typeface="Avenir LT Std 35 Light" panose="020B0402020203020204" pitchFamily="34" charset="0"/>
              <a:ea typeface="ＭＳ Ｐゴシック"/>
            </a:endParaRPr>
          </a:p>
          <a:p>
            <a:pPr lvl="0" algn="just" defTabSz="914400" eaLnBrk="1" hangingPunct="1">
              <a:buClr>
                <a:schemeClr val="bg1">
                  <a:lumMod val="50000"/>
                </a:schemeClr>
              </a:buClr>
              <a:buFont typeface="Wingdings" panose="05000000000000000000" pitchFamily="2" charset="2"/>
              <a:buChar char="§"/>
              <a:defRPr/>
            </a:pPr>
            <a:r>
              <a:rPr lang="en-ZA" sz="1800" kern="0" dirty="0">
                <a:solidFill>
                  <a:schemeClr val="tx1"/>
                </a:solidFill>
                <a:latin typeface="Avenir LT Std 35 Light" panose="020B0402020203020204" pitchFamily="34" charset="0"/>
                <a:ea typeface="ＭＳ Ｐゴシック"/>
              </a:rPr>
              <a:t>Delaying/minimising harm: moratoriums for offences relating to same sex conduct for e.g.</a:t>
            </a:r>
          </a:p>
          <a:p>
            <a:pPr lvl="0" algn="just" defTabSz="914400" eaLnBrk="1" hangingPunct="1">
              <a:buClr>
                <a:schemeClr val="bg1">
                  <a:lumMod val="50000"/>
                </a:schemeClr>
              </a:buClr>
              <a:buFont typeface="Wingdings" panose="05000000000000000000" pitchFamily="2" charset="2"/>
              <a:buChar char="§"/>
              <a:defRPr/>
            </a:pPr>
            <a:endParaRPr lang="en-ZA" sz="1800" kern="0" dirty="0">
              <a:solidFill>
                <a:schemeClr val="tx1"/>
              </a:solidFill>
              <a:latin typeface="Avenir LT Std 35 Light" panose="020B0402020203020204" pitchFamily="34" charset="0"/>
              <a:ea typeface="ＭＳ Ｐゴシック"/>
            </a:endParaRPr>
          </a:p>
          <a:p>
            <a:pPr lvl="0" algn="just" defTabSz="914400" eaLnBrk="1" hangingPunct="1">
              <a:buClr>
                <a:schemeClr val="bg1">
                  <a:lumMod val="50000"/>
                </a:schemeClr>
              </a:buClr>
              <a:buFont typeface="Wingdings" panose="05000000000000000000" pitchFamily="2" charset="2"/>
              <a:buChar char="§"/>
              <a:defRPr/>
            </a:pPr>
            <a:r>
              <a:rPr lang="en-ZA" sz="1800" kern="0" dirty="0">
                <a:solidFill>
                  <a:schemeClr val="tx1"/>
                </a:solidFill>
                <a:latin typeface="Avenir LT Std 35 Light" panose="020B0402020203020204" pitchFamily="34" charset="0"/>
                <a:ea typeface="ＭＳ Ｐゴシック"/>
              </a:rPr>
              <a:t>Accountability/investigation and prosecution: seeing perpetrators held to account.</a:t>
            </a:r>
          </a:p>
          <a:p>
            <a:pPr lvl="0" algn="just" defTabSz="914400" eaLnBrk="1" hangingPunct="1">
              <a:buClr>
                <a:schemeClr val="bg1">
                  <a:lumMod val="50000"/>
                </a:schemeClr>
              </a:buClr>
              <a:buFont typeface="Wingdings" panose="05000000000000000000" pitchFamily="2" charset="2"/>
              <a:buChar char="§"/>
              <a:defRPr/>
            </a:pPr>
            <a:endParaRPr lang="en-ZA" sz="1800" kern="0" dirty="0">
              <a:solidFill>
                <a:schemeClr val="tx1"/>
              </a:solidFill>
              <a:latin typeface="Avenir LT Std 35 Light" panose="020B0402020203020204" pitchFamily="34" charset="0"/>
              <a:ea typeface="ＭＳ Ｐゴシック"/>
            </a:endParaRPr>
          </a:p>
          <a:p>
            <a:pPr lvl="0" algn="just" defTabSz="914400" eaLnBrk="1" hangingPunct="1">
              <a:buClr>
                <a:schemeClr val="bg1">
                  <a:lumMod val="50000"/>
                </a:schemeClr>
              </a:buClr>
              <a:buFont typeface="Wingdings" panose="05000000000000000000" pitchFamily="2" charset="2"/>
              <a:buChar char="§"/>
              <a:defRPr/>
            </a:pPr>
            <a:r>
              <a:rPr lang="en-ZA" sz="1800" kern="0" dirty="0">
                <a:solidFill>
                  <a:schemeClr val="tx1"/>
                </a:solidFill>
                <a:latin typeface="Avenir LT Std 35 Light" panose="020B0402020203020204" pitchFamily="34" charset="0"/>
                <a:ea typeface="ＭＳ Ｐゴシック"/>
              </a:rPr>
              <a:t>Institutional/government responsibility.</a:t>
            </a:r>
            <a:endParaRPr lang="fr-FR" sz="1800" kern="0" dirty="0">
              <a:solidFill>
                <a:schemeClr val="tx1"/>
              </a:solidFill>
              <a:latin typeface="Avenir LT Std 35 Light" panose="020B0402020203020204" pitchFamily="34" charset="0"/>
              <a:ea typeface="ＭＳ Ｐゴシック"/>
            </a:endParaRPr>
          </a:p>
          <a:p>
            <a:pPr lvl="0" algn="just" defTabSz="914400" eaLnBrk="1" hangingPunct="1">
              <a:buClr>
                <a:schemeClr val="bg1">
                  <a:lumMod val="50000"/>
                </a:schemeClr>
              </a:buClr>
              <a:buFont typeface="Wingdings" panose="05000000000000000000" pitchFamily="2" charset="2"/>
              <a:buChar char="§"/>
              <a:defRPr/>
            </a:pPr>
            <a:endParaRPr kumimoji="0" lang="en-ZA" sz="1800" b="1" i="0" u="none" strike="noStrike" kern="0" cap="none" spc="0" normalizeH="0" baseline="0" noProof="0" dirty="0">
              <a:ln>
                <a:noFill/>
              </a:ln>
              <a:solidFill>
                <a:srgbClr val="808080"/>
              </a:solidFill>
              <a:effectLst/>
              <a:uLnTx/>
              <a:uFillTx/>
              <a:latin typeface="Avenir LT Std 35 Light" panose="020B0402020203020204" pitchFamily="34" charset="0"/>
              <a:ea typeface="ＭＳ Ｐゴシック"/>
            </a:endParaRPr>
          </a:p>
        </p:txBody>
      </p:sp>
    </p:spTree>
    <p:extLst>
      <p:ext uri="{BB962C8B-B14F-4D97-AF65-F5344CB8AC3E}">
        <p14:creationId xmlns:p14="http://schemas.microsoft.com/office/powerpoint/2010/main" val="3023431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683736" y="386385"/>
            <a:ext cx="6597124" cy="4767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569C8"/>
                </a:solidFill>
                <a:latin typeface="+mj-lt"/>
                <a:ea typeface="+mj-ea"/>
                <a:cs typeface="ＭＳ Ｐゴシック" charset="0"/>
              </a:defRPr>
            </a:lvl1pPr>
            <a:lvl2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rgbClr val="0569C8"/>
                </a:solidFill>
                <a:latin typeface="Arial" charset="0"/>
                <a:ea typeface="ＭＳ Ｐゴシック" charset="0"/>
              </a:defRPr>
            </a:lvl6pPr>
            <a:lvl7pPr marL="914400" algn="l" rtl="0" fontAlgn="base">
              <a:spcBef>
                <a:spcPct val="0"/>
              </a:spcBef>
              <a:spcAft>
                <a:spcPct val="0"/>
              </a:spcAft>
              <a:defRPr sz="3200" b="1">
                <a:solidFill>
                  <a:srgbClr val="0569C8"/>
                </a:solidFill>
                <a:latin typeface="Arial" charset="0"/>
                <a:ea typeface="ＭＳ Ｐゴシック" charset="0"/>
              </a:defRPr>
            </a:lvl7pPr>
            <a:lvl8pPr marL="1371600" algn="l" rtl="0" fontAlgn="base">
              <a:spcBef>
                <a:spcPct val="0"/>
              </a:spcBef>
              <a:spcAft>
                <a:spcPct val="0"/>
              </a:spcAft>
              <a:defRPr sz="3200" b="1">
                <a:solidFill>
                  <a:srgbClr val="0569C8"/>
                </a:solidFill>
                <a:latin typeface="Arial" charset="0"/>
                <a:ea typeface="ＭＳ Ｐゴシック" charset="0"/>
              </a:defRPr>
            </a:lvl8pPr>
            <a:lvl9pPr marL="1828800" algn="l" rtl="0" fontAlgn="base">
              <a:spcBef>
                <a:spcPct val="0"/>
              </a:spcBef>
              <a:spcAft>
                <a:spcPct val="0"/>
              </a:spcAft>
              <a:defRPr sz="3200" b="1">
                <a:solidFill>
                  <a:srgbClr val="0569C8"/>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800" b="0" kern="0" dirty="0">
                <a:solidFill>
                  <a:srgbClr val="000000"/>
                </a:solidFill>
                <a:latin typeface="Avenir LT Std 35 Light"/>
                <a:ea typeface="ＭＳ Ｐゴシック"/>
              </a:rPr>
              <a:t>Forms of impact</a:t>
            </a:r>
            <a:endParaRPr kumimoji="0" lang="fr-FR" sz="2800" b="0" i="0" u="none" strike="noStrike" kern="0" cap="none" spc="0" normalizeH="0" baseline="0" noProof="0" dirty="0">
              <a:ln>
                <a:noFill/>
              </a:ln>
              <a:solidFill>
                <a:srgbClr val="000000"/>
              </a:solidFill>
              <a:effectLst/>
              <a:uLnTx/>
              <a:uFillTx/>
              <a:latin typeface="Avenir LT Std 35 Light"/>
              <a:ea typeface="ＭＳ Ｐゴシック"/>
            </a:endParaRPr>
          </a:p>
        </p:txBody>
      </p:sp>
      <p:sp>
        <p:nvSpPr>
          <p:cNvPr id="15" name="Rectangle 3"/>
          <p:cNvSpPr txBox="1">
            <a:spLocks noChangeArrowheads="1"/>
          </p:cNvSpPr>
          <p:nvPr/>
        </p:nvSpPr>
        <p:spPr bwMode="auto">
          <a:xfrm>
            <a:off x="1138573" y="863100"/>
            <a:ext cx="7142287" cy="56407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81000" indent="-381000" algn="l" rtl="0" eaLnBrk="0" fontAlgn="base" hangingPunct="0">
              <a:lnSpc>
                <a:spcPct val="90000"/>
              </a:lnSpc>
              <a:spcBef>
                <a:spcPct val="40000"/>
              </a:spcBef>
              <a:spcAft>
                <a:spcPct val="0"/>
              </a:spcAft>
              <a:buClr>
                <a:srgbClr val="0569C9"/>
              </a:buClr>
              <a:buSzPct val="175000"/>
              <a:buFont typeface="Wingdings" charset="0"/>
              <a:buBlip>
                <a:blip r:embed="rId3"/>
              </a:buBlip>
              <a:defRPr sz="2800">
                <a:solidFill>
                  <a:srgbClr val="808080"/>
                </a:solidFill>
                <a:latin typeface="+mn-lt"/>
                <a:ea typeface="+mn-ea"/>
                <a:cs typeface="ＭＳ Ｐゴシック" charset="0"/>
              </a:defRPr>
            </a:lvl1pPr>
            <a:lvl2pPr marL="1054100" indent="-285750" algn="l" rtl="0" eaLnBrk="0" fontAlgn="base" hangingPunct="0">
              <a:lnSpc>
                <a:spcPct val="90000"/>
              </a:lnSpc>
              <a:spcBef>
                <a:spcPct val="40000"/>
              </a:spcBef>
              <a:spcAft>
                <a:spcPct val="0"/>
              </a:spcAft>
              <a:buSzPct val="150000"/>
              <a:buBlip>
                <a:blip r:embed="rId4"/>
              </a:buBlip>
              <a:defRPr sz="2400">
                <a:solidFill>
                  <a:srgbClr val="808080"/>
                </a:solidFill>
                <a:latin typeface="+mn-lt"/>
                <a:ea typeface="+mn-ea"/>
              </a:defRPr>
            </a:lvl2pPr>
            <a:lvl3pPr marL="1473200" indent="-228600" algn="l" rtl="0" eaLnBrk="0" fontAlgn="base" hangingPunct="0">
              <a:lnSpc>
                <a:spcPct val="90000"/>
              </a:lnSpc>
              <a:spcBef>
                <a:spcPct val="40000"/>
              </a:spcBef>
              <a:spcAft>
                <a:spcPct val="0"/>
              </a:spcAft>
              <a:buClr>
                <a:srgbClr val="0569C9"/>
              </a:buClr>
              <a:buSzPct val="175000"/>
              <a:buFont typeface="Arial" charset="0"/>
              <a:buBlip>
                <a:blip r:embed="rId3"/>
              </a:buBlip>
              <a:defRPr sz="2000">
                <a:solidFill>
                  <a:srgbClr val="808080"/>
                </a:solidFill>
                <a:latin typeface="+mn-lt"/>
                <a:ea typeface="+mn-ea"/>
              </a:defRPr>
            </a:lvl3pPr>
            <a:lvl4pPr marL="1892300" indent="-228600" algn="l" rtl="0" eaLnBrk="0" fontAlgn="base" hangingPunct="0">
              <a:spcBef>
                <a:spcPct val="20000"/>
              </a:spcBef>
              <a:spcAft>
                <a:spcPct val="0"/>
              </a:spcAft>
              <a:buSzPct val="150000"/>
              <a:buBlip>
                <a:blip r:embed="rId4"/>
              </a:buBlip>
              <a:defRPr sz="2000">
                <a:solidFill>
                  <a:srgbClr val="808080"/>
                </a:solidFill>
                <a:latin typeface="+mn-lt"/>
                <a:ea typeface="+mn-ea"/>
              </a:defRPr>
            </a:lvl4pPr>
            <a:lvl5pPr marL="2311400" indent="-228600" algn="l" rtl="0" eaLnBrk="0" fontAlgn="base" hangingPunct="0">
              <a:spcBef>
                <a:spcPct val="20000"/>
              </a:spcBef>
              <a:spcAft>
                <a:spcPct val="0"/>
              </a:spcAft>
              <a:buBlip>
                <a:blip r:embed="rId3"/>
              </a:buBlip>
              <a:defRPr sz="2000">
                <a:solidFill>
                  <a:srgbClr val="808080"/>
                </a:solidFill>
                <a:latin typeface="+mn-lt"/>
                <a:ea typeface="+mn-ea"/>
              </a:defRPr>
            </a:lvl5pPr>
            <a:lvl6pPr marL="2768600" indent="-228600" algn="l" rtl="0" fontAlgn="base">
              <a:spcBef>
                <a:spcPct val="20000"/>
              </a:spcBef>
              <a:spcAft>
                <a:spcPct val="0"/>
              </a:spcAft>
              <a:buBlip>
                <a:blip r:embed="rId3"/>
              </a:buBlip>
              <a:defRPr sz="2000">
                <a:solidFill>
                  <a:srgbClr val="808080"/>
                </a:solidFill>
                <a:latin typeface="+mn-lt"/>
                <a:ea typeface="+mn-ea"/>
              </a:defRPr>
            </a:lvl6pPr>
            <a:lvl7pPr marL="3225800" indent="-228600" algn="l" rtl="0" fontAlgn="base">
              <a:spcBef>
                <a:spcPct val="20000"/>
              </a:spcBef>
              <a:spcAft>
                <a:spcPct val="0"/>
              </a:spcAft>
              <a:buBlip>
                <a:blip r:embed="rId3"/>
              </a:buBlip>
              <a:defRPr sz="2000">
                <a:solidFill>
                  <a:srgbClr val="808080"/>
                </a:solidFill>
                <a:latin typeface="+mn-lt"/>
                <a:ea typeface="+mn-ea"/>
              </a:defRPr>
            </a:lvl7pPr>
            <a:lvl8pPr marL="3683000" indent="-228600" algn="l" rtl="0" fontAlgn="base">
              <a:spcBef>
                <a:spcPct val="20000"/>
              </a:spcBef>
              <a:spcAft>
                <a:spcPct val="0"/>
              </a:spcAft>
              <a:buBlip>
                <a:blip r:embed="rId3"/>
              </a:buBlip>
              <a:defRPr sz="2000">
                <a:solidFill>
                  <a:srgbClr val="808080"/>
                </a:solidFill>
                <a:latin typeface="+mn-lt"/>
                <a:ea typeface="+mn-ea"/>
              </a:defRPr>
            </a:lvl8pPr>
            <a:lvl9pPr marL="4140200" indent="-228600" algn="l" rtl="0" fontAlgn="base">
              <a:spcBef>
                <a:spcPct val="20000"/>
              </a:spcBef>
              <a:spcAft>
                <a:spcPct val="0"/>
              </a:spcAft>
              <a:buBlip>
                <a:blip r:embed="rId3"/>
              </a:buBlip>
              <a:defRPr sz="2000">
                <a:solidFill>
                  <a:srgbClr val="808080"/>
                </a:solidFill>
                <a:latin typeface="+mn-lt"/>
                <a:ea typeface="+mn-ea"/>
              </a:defRPr>
            </a:lvl9pPr>
          </a:lstStyle>
          <a:p>
            <a:pPr lvl="0" algn="just" defTabSz="914400" eaLnBrk="1" fontAlgn="auto" hangingPunct="1">
              <a:lnSpc>
                <a:spcPct val="100000"/>
              </a:lnSpc>
              <a:spcBef>
                <a:spcPts val="0"/>
              </a:spcBef>
              <a:spcAft>
                <a:spcPts val="0"/>
              </a:spcAft>
              <a:buClr>
                <a:prstClr val="white">
                  <a:lumMod val="50000"/>
                </a:prstClr>
              </a:buClr>
              <a:buSzTx/>
              <a:buFont typeface="Wingdings" panose="05000000000000000000" pitchFamily="2" charset="2"/>
              <a:buChar char="§"/>
              <a:defRPr/>
            </a:pPr>
            <a:endParaRPr lang="en-ZA" sz="1800" kern="0" dirty="0">
              <a:latin typeface="Avenir LT Std 35 Light" panose="020B0402020203020204" pitchFamily="34" charset="0"/>
              <a:ea typeface="ＭＳ Ｐゴシック"/>
            </a:endParaRPr>
          </a:p>
          <a:p>
            <a:pPr lvl="0" algn="just" defTabSz="914400" eaLnBrk="1" fontAlgn="auto" hangingPunct="1">
              <a:lnSpc>
                <a:spcPct val="100000"/>
              </a:lnSpc>
              <a:spcBef>
                <a:spcPts val="0"/>
              </a:spcBef>
              <a:spcAft>
                <a:spcPts val="0"/>
              </a:spcAft>
              <a:buClr>
                <a:prstClr val="white">
                  <a:lumMod val="50000"/>
                </a:prstClr>
              </a:buClr>
              <a:buSzTx/>
              <a:buFont typeface="Wingdings" panose="05000000000000000000" pitchFamily="2" charset="2"/>
              <a:buChar char="§"/>
              <a:defRPr/>
            </a:pPr>
            <a:endParaRPr lang="en-ZA" sz="1800" kern="0" dirty="0">
              <a:latin typeface="Avenir LT Std 35 Light" panose="020B0402020203020204" pitchFamily="34" charset="0"/>
              <a:ea typeface="ＭＳ Ｐゴシック"/>
            </a:endParaRPr>
          </a:p>
          <a:p>
            <a:pPr lvl="0" algn="just" defTabSz="914400" eaLnBrk="1" fontAlgn="auto" hangingPunct="1">
              <a:lnSpc>
                <a:spcPct val="100000"/>
              </a:lnSpc>
              <a:spcBef>
                <a:spcPts val="0"/>
              </a:spcBef>
              <a:spcAft>
                <a:spcPts val="0"/>
              </a:spcAft>
              <a:buClr>
                <a:prstClr val="white">
                  <a:lumMod val="50000"/>
                </a:prstClr>
              </a:buClr>
              <a:buSzTx/>
              <a:buFont typeface="Wingdings" panose="05000000000000000000" pitchFamily="2" charset="2"/>
              <a:buChar char="§"/>
              <a:defRPr/>
            </a:pPr>
            <a:endParaRPr lang="en-ZA" sz="1800" kern="0" dirty="0">
              <a:latin typeface="Avenir LT Std 35 Light" panose="020B0402020203020204" pitchFamily="34" charset="0"/>
              <a:ea typeface="ＭＳ Ｐゴシック"/>
            </a:endParaRPr>
          </a:p>
          <a:p>
            <a:pPr lvl="0" algn="just" defTabSz="914400" eaLnBrk="1" fontAlgn="auto" hangingPunct="1">
              <a:lnSpc>
                <a:spcPct val="100000"/>
              </a:lnSpc>
              <a:spcBef>
                <a:spcPts val="0"/>
              </a:spcBef>
              <a:spcAft>
                <a:spcPts val="0"/>
              </a:spcAft>
              <a:buClr>
                <a:prstClr val="white">
                  <a:lumMod val="50000"/>
                </a:prstClr>
              </a:buClr>
              <a:buSzTx/>
              <a:buFont typeface="Wingdings" panose="05000000000000000000" pitchFamily="2" charset="2"/>
              <a:buChar char="§"/>
              <a:defRPr/>
            </a:pPr>
            <a:endParaRPr lang="en-ZA" sz="1800" kern="0" dirty="0">
              <a:latin typeface="Avenir LT Std 35 Light" panose="020B0402020203020204" pitchFamily="34" charset="0"/>
              <a:ea typeface="ＭＳ Ｐゴシック"/>
            </a:endParaRPr>
          </a:p>
          <a:p>
            <a:pPr lvl="0" algn="just" defTabSz="914400" eaLnBrk="1" fontAlgn="auto" hangingPunct="1">
              <a:lnSpc>
                <a:spcPct val="100000"/>
              </a:lnSpc>
              <a:spcBef>
                <a:spcPts val="0"/>
              </a:spcBef>
              <a:spcAft>
                <a:spcPts val="0"/>
              </a:spcAft>
              <a:buClr>
                <a:prstClr val="white">
                  <a:lumMod val="50000"/>
                </a:prstClr>
              </a:buClr>
              <a:buSzTx/>
              <a:buFont typeface="Wingdings" panose="05000000000000000000" pitchFamily="2" charset="2"/>
              <a:buChar char="§"/>
              <a:defRPr/>
            </a:pPr>
            <a:r>
              <a:rPr lang="en-ZA" sz="1800" b="1" kern="0" dirty="0">
                <a:solidFill>
                  <a:schemeClr val="tx1"/>
                </a:solidFill>
                <a:latin typeface="Avenir LT Std 35 Light" panose="020B0402020203020204" pitchFamily="34" charset="0"/>
                <a:ea typeface="ＭＳ Ｐゴシック"/>
              </a:rPr>
              <a:t>Change in law</a:t>
            </a:r>
            <a:r>
              <a:rPr lang="en-ZA" sz="1800" kern="0" dirty="0">
                <a:solidFill>
                  <a:schemeClr val="tx1"/>
                </a:solidFill>
                <a:latin typeface="Avenir LT Std 35 Light" panose="020B0402020203020204" pitchFamily="34" charset="0"/>
                <a:ea typeface="ＭＳ Ｐゴシック"/>
              </a:rPr>
              <a:t>: exposing problems with national law and prompting reform.</a:t>
            </a:r>
          </a:p>
          <a:p>
            <a:pPr lvl="0" algn="just" defTabSz="914400" eaLnBrk="1" fontAlgn="auto" hangingPunct="1">
              <a:lnSpc>
                <a:spcPct val="100000"/>
              </a:lnSpc>
              <a:spcBef>
                <a:spcPts val="0"/>
              </a:spcBef>
              <a:spcAft>
                <a:spcPts val="0"/>
              </a:spcAft>
              <a:buClr>
                <a:prstClr val="white">
                  <a:lumMod val="50000"/>
                </a:prstClr>
              </a:buClr>
              <a:buSzTx/>
              <a:buFont typeface="Wingdings" panose="05000000000000000000" pitchFamily="2" charset="2"/>
              <a:buChar char="§"/>
              <a:defRPr/>
            </a:pPr>
            <a:endParaRPr lang="en-ZA" sz="1800" kern="0" dirty="0">
              <a:solidFill>
                <a:schemeClr val="tx1"/>
              </a:solidFill>
              <a:latin typeface="Avenir LT Std 35 Light" panose="020B0402020203020204" pitchFamily="34" charset="0"/>
              <a:ea typeface="ＭＳ Ｐゴシック"/>
            </a:endParaRPr>
          </a:p>
          <a:p>
            <a:pPr lvl="0" algn="just" defTabSz="914400" eaLnBrk="1" fontAlgn="auto" hangingPunct="1">
              <a:lnSpc>
                <a:spcPct val="100000"/>
              </a:lnSpc>
              <a:spcBef>
                <a:spcPts val="0"/>
              </a:spcBef>
              <a:spcAft>
                <a:spcPts val="0"/>
              </a:spcAft>
              <a:buClr>
                <a:prstClr val="white">
                  <a:lumMod val="50000"/>
                </a:prstClr>
              </a:buClr>
              <a:buSzTx/>
              <a:buFont typeface="Wingdings" panose="05000000000000000000" pitchFamily="2" charset="2"/>
              <a:buChar char="§"/>
              <a:defRPr/>
            </a:pPr>
            <a:r>
              <a:rPr lang="en-ZA" sz="1800" b="1" kern="0" dirty="0">
                <a:solidFill>
                  <a:schemeClr val="tx1"/>
                </a:solidFill>
                <a:latin typeface="Avenir LT Std 35 Light" panose="020B0402020203020204" pitchFamily="34" charset="0"/>
                <a:ea typeface="ＭＳ Ｐゴシック"/>
              </a:rPr>
              <a:t>Enforce law/give meaningful effect to laws</a:t>
            </a:r>
            <a:r>
              <a:rPr lang="en-ZA" sz="1800" kern="0" dirty="0">
                <a:solidFill>
                  <a:schemeClr val="tx1"/>
                </a:solidFill>
                <a:latin typeface="Avenir LT Std 35 Light" panose="020B0402020203020204" pitchFamily="34" charset="0"/>
                <a:ea typeface="ＭＳ Ｐゴシック"/>
              </a:rPr>
              <a:t>: where laws exist but are not implemented, applied or enforced.</a:t>
            </a:r>
          </a:p>
          <a:p>
            <a:pPr lvl="0" algn="just" defTabSz="914400" eaLnBrk="1" fontAlgn="auto" hangingPunct="1">
              <a:lnSpc>
                <a:spcPct val="100000"/>
              </a:lnSpc>
              <a:spcBef>
                <a:spcPts val="0"/>
              </a:spcBef>
              <a:spcAft>
                <a:spcPts val="0"/>
              </a:spcAft>
              <a:buClr>
                <a:prstClr val="white">
                  <a:lumMod val="50000"/>
                </a:prstClr>
              </a:buClr>
              <a:buSzTx/>
              <a:buFont typeface="Wingdings" panose="05000000000000000000" pitchFamily="2" charset="2"/>
              <a:buChar char="§"/>
              <a:defRPr/>
            </a:pPr>
            <a:endParaRPr lang="en-ZA" sz="1800" kern="0" dirty="0">
              <a:solidFill>
                <a:schemeClr val="tx1"/>
              </a:solidFill>
              <a:latin typeface="Avenir LT Std 35 Light" panose="020B0402020203020204" pitchFamily="34" charset="0"/>
              <a:ea typeface="ＭＳ Ｐゴシック"/>
            </a:endParaRPr>
          </a:p>
          <a:p>
            <a:pPr lvl="0" algn="just" defTabSz="914400" eaLnBrk="1" fontAlgn="auto" hangingPunct="1">
              <a:lnSpc>
                <a:spcPct val="100000"/>
              </a:lnSpc>
              <a:spcBef>
                <a:spcPts val="0"/>
              </a:spcBef>
              <a:spcAft>
                <a:spcPts val="0"/>
              </a:spcAft>
              <a:buClr>
                <a:prstClr val="white">
                  <a:lumMod val="50000"/>
                </a:prstClr>
              </a:buClr>
              <a:buSzTx/>
              <a:buFont typeface="Wingdings" panose="05000000000000000000" pitchFamily="2" charset="2"/>
              <a:buChar char="§"/>
              <a:defRPr/>
            </a:pPr>
            <a:r>
              <a:rPr lang="en-ZA" sz="1800" b="1" kern="0" dirty="0">
                <a:solidFill>
                  <a:schemeClr val="tx1"/>
                </a:solidFill>
                <a:latin typeface="Avenir LT Std 35 Light" panose="020B0402020203020204" pitchFamily="34" charset="0"/>
                <a:ea typeface="ＭＳ Ｐゴシック"/>
              </a:rPr>
              <a:t>Develop legal standards</a:t>
            </a:r>
            <a:r>
              <a:rPr lang="en-ZA" sz="1800" kern="0" dirty="0">
                <a:solidFill>
                  <a:schemeClr val="tx1"/>
                </a:solidFill>
                <a:latin typeface="Avenir LT Std 35 Light" panose="020B0402020203020204" pitchFamily="34" charset="0"/>
                <a:ea typeface="ＭＳ Ｐゴシック"/>
              </a:rPr>
              <a:t>: developing jurisprudence on human rights by strengthening and clarifying the law, rolling out positive gains across systems.</a:t>
            </a:r>
          </a:p>
          <a:p>
            <a:pPr lvl="0" algn="just" defTabSz="914400" eaLnBrk="1" fontAlgn="auto" hangingPunct="1">
              <a:lnSpc>
                <a:spcPct val="100000"/>
              </a:lnSpc>
              <a:spcBef>
                <a:spcPts val="0"/>
              </a:spcBef>
              <a:spcAft>
                <a:spcPts val="0"/>
              </a:spcAft>
              <a:buClr>
                <a:prstClr val="white">
                  <a:lumMod val="50000"/>
                </a:prstClr>
              </a:buClr>
              <a:buSzTx/>
              <a:buFont typeface="Wingdings" panose="05000000000000000000" pitchFamily="2" charset="2"/>
              <a:buChar char="§"/>
              <a:defRPr/>
            </a:pPr>
            <a:endParaRPr lang="en-ZA" sz="1800" kern="0" dirty="0">
              <a:solidFill>
                <a:schemeClr val="tx1"/>
              </a:solidFill>
              <a:latin typeface="Avenir LT Std 35 Light" panose="020B0402020203020204" pitchFamily="34" charset="0"/>
              <a:ea typeface="ＭＳ Ｐゴシック"/>
            </a:endParaRPr>
          </a:p>
          <a:p>
            <a:pPr lvl="0" algn="just" defTabSz="914400" eaLnBrk="1" fontAlgn="auto" hangingPunct="1">
              <a:lnSpc>
                <a:spcPct val="100000"/>
              </a:lnSpc>
              <a:spcBef>
                <a:spcPts val="0"/>
              </a:spcBef>
              <a:spcAft>
                <a:spcPts val="0"/>
              </a:spcAft>
              <a:buClr>
                <a:prstClr val="white">
                  <a:lumMod val="50000"/>
                </a:prstClr>
              </a:buClr>
              <a:buSzTx/>
              <a:buFont typeface="Wingdings" panose="05000000000000000000" pitchFamily="2" charset="2"/>
              <a:buChar char="§"/>
              <a:defRPr/>
            </a:pPr>
            <a:r>
              <a:rPr lang="en-ZA" sz="1800" b="1" kern="0" dirty="0">
                <a:solidFill>
                  <a:schemeClr val="tx1"/>
                </a:solidFill>
                <a:latin typeface="Avenir LT Std 35 Light" panose="020B0402020203020204" pitchFamily="34" charset="0"/>
                <a:ea typeface="ＭＳ Ｐゴシック"/>
              </a:rPr>
              <a:t>Develop remedies and procedures</a:t>
            </a:r>
            <a:r>
              <a:rPr lang="en-ZA" sz="1800" kern="0" dirty="0">
                <a:solidFill>
                  <a:schemeClr val="tx1"/>
                </a:solidFill>
                <a:latin typeface="Avenir LT Std 35 Light" panose="020B0402020203020204" pitchFamily="34" charset="0"/>
                <a:ea typeface="ＭＳ Ｐゴシック"/>
              </a:rPr>
              <a:t>: developing procedures and influencing subsequent cases.</a:t>
            </a:r>
          </a:p>
          <a:p>
            <a:pPr marL="0" lvl="0" indent="0" algn="just" defTabSz="914400" eaLnBrk="1" fontAlgn="auto" hangingPunct="1">
              <a:lnSpc>
                <a:spcPct val="100000"/>
              </a:lnSpc>
              <a:spcBef>
                <a:spcPts val="0"/>
              </a:spcBef>
              <a:spcAft>
                <a:spcPts val="0"/>
              </a:spcAft>
              <a:buClr>
                <a:prstClr val="white">
                  <a:lumMod val="50000"/>
                </a:prstClr>
              </a:buClr>
              <a:buSzTx/>
              <a:buFont typeface="Wingdings" panose="05000000000000000000" pitchFamily="2" charset="2"/>
              <a:buChar char="§"/>
              <a:defRPr/>
            </a:pPr>
            <a:endParaRPr lang="en-ZA" sz="1800" kern="0" dirty="0">
              <a:latin typeface="Avenir LT Std 35 Light" panose="020B0402020203020204" pitchFamily="34" charset="0"/>
              <a:ea typeface="ＭＳ Ｐゴシック"/>
            </a:endParaRPr>
          </a:p>
          <a:p>
            <a:pPr marL="0" marR="0" lvl="0" indent="0" algn="l" defTabSz="914400" rtl="0" eaLnBrk="1" fontAlgn="base" latinLnBrk="0" hangingPunct="1">
              <a:lnSpc>
                <a:spcPct val="90000"/>
              </a:lnSpc>
              <a:spcBef>
                <a:spcPct val="40000"/>
              </a:spcBef>
              <a:spcAft>
                <a:spcPct val="0"/>
              </a:spcAft>
              <a:buClr>
                <a:srgbClr val="0569C9"/>
              </a:buClr>
              <a:buSzPct val="175000"/>
              <a:buNone/>
              <a:tabLst/>
              <a:defRPr/>
            </a:pPr>
            <a:endParaRPr kumimoji="0" lang="fr-FR" sz="2800" b="0" i="0" u="none" strike="noStrike" kern="0" cap="none" spc="0" normalizeH="0" baseline="0" noProof="0" dirty="0">
              <a:ln>
                <a:noFill/>
              </a:ln>
              <a:solidFill>
                <a:srgbClr val="808080"/>
              </a:solidFill>
              <a:effectLst/>
              <a:uLnTx/>
              <a:uFillTx/>
              <a:latin typeface="Arial"/>
              <a:ea typeface="ＭＳ Ｐゴシック"/>
              <a:cs typeface="ＭＳ Ｐゴシック" charset="0"/>
            </a:endParaRPr>
          </a:p>
        </p:txBody>
      </p:sp>
    </p:spTree>
    <p:extLst>
      <p:ext uri="{BB962C8B-B14F-4D97-AF65-F5344CB8AC3E}">
        <p14:creationId xmlns:p14="http://schemas.microsoft.com/office/powerpoint/2010/main" val="4229917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683736" y="386385"/>
            <a:ext cx="6597124" cy="4767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569C8"/>
                </a:solidFill>
                <a:latin typeface="+mj-lt"/>
                <a:ea typeface="+mj-ea"/>
                <a:cs typeface="ＭＳ Ｐゴシック" charset="0"/>
              </a:defRPr>
            </a:lvl1pPr>
            <a:lvl2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0569C8"/>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rgbClr val="0569C8"/>
                </a:solidFill>
                <a:latin typeface="Arial" charset="0"/>
                <a:ea typeface="ＭＳ Ｐゴシック" charset="0"/>
              </a:defRPr>
            </a:lvl6pPr>
            <a:lvl7pPr marL="914400" algn="l" rtl="0" fontAlgn="base">
              <a:spcBef>
                <a:spcPct val="0"/>
              </a:spcBef>
              <a:spcAft>
                <a:spcPct val="0"/>
              </a:spcAft>
              <a:defRPr sz="3200" b="1">
                <a:solidFill>
                  <a:srgbClr val="0569C8"/>
                </a:solidFill>
                <a:latin typeface="Arial" charset="0"/>
                <a:ea typeface="ＭＳ Ｐゴシック" charset="0"/>
              </a:defRPr>
            </a:lvl7pPr>
            <a:lvl8pPr marL="1371600" algn="l" rtl="0" fontAlgn="base">
              <a:spcBef>
                <a:spcPct val="0"/>
              </a:spcBef>
              <a:spcAft>
                <a:spcPct val="0"/>
              </a:spcAft>
              <a:defRPr sz="3200" b="1">
                <a:solidFill>
                  <a:srgbClr val="0569C8"/>
                </a:solidFill>
                <a:latin typeface="Arial" charset="0"/>
                <a:ea typeface="ＭＳ Ｐゴシック" charset="0"/>
              </a:defRPr>
            </a:lvl8pPr>
            <a:lvl9pPr marL="1828800" algn="l" rtl="0" fontAlgn="base">
              <a:spcBef>
                <a:spcPct val="0"/>
              </a:spcBef>
              <a:spcAft>
                <a:spcPct val="0"/>
              </a:spcAft>
              <a:defRPr sz="3200" b="1">
                <a:solidFill>
                  <a:srgbClr val="0569C8"/>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800" b="0" kern="0" dirty="0">
                <a:solidFill>
                  <a:srgbClr val="000000"/>
                </a:solidFill>
                <a:latin typeface="Avenir LT Std 35 Light"/>
                <a:ea typeface="ＭＳ Ｐゴシック"/>
              </a:rPr>
              <a:t>Forms of impact</a:t>
            </a:r>
            <a:endParaRPr kumimoji="0" lang="fr-FR" sz="2800" b="0" i="0" u="none" strike="noStrike" kern="0" cap="none" spc="0" normalizeH="0" baseline="0" noProof="0" dirty="0">
              <a:ln>
                <a:noFill/>
              </a:ln>
              <a:solidFill>
                <a:srgbClr val="000000"/>
              </a:solidFill>
              <a:effectLst/>
              <a:uLnTx/>
              <a:uFillTx/>
              <a:latin typeface="Avenir LT Std 35 Light"/>
              <a:ea typeface="ＭＳ Ｐゴシック"/>
            </a:endParaRPr>
          </a:p>
        </p:txBody>
      </p:sp>
      <p:sp>
        <p:nvSpPr>
          <p:cNvPr id="15" name="Rectangle 3"/>
          <p:cNvSpPr txBox="1">
            <a:spLocks noChangeArrowheads="1"/>
          </p:cNvSpPr>
          <p:nvPr/>
        </p:nvSpPr>
        <p:spPr bwMode="auto">
          <a:xfrm>
            <a:off x="982640" y="1378424"/>
            <a:ext cx="7843384" cy="51254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81000" indent="-381000" algn="l" rtl="0" eaLnBrk="0" fontAlgn="base" hangingPunct="0">
              <a:lnSpc>
                <a:spcPct val="90000"/>
              </a:lnSpc>
              <a:spcBef>
                <a:spcPct val="40000"/>
              </a:spcBef>
              <a:spcAft>
                <a:spcPct val="0"/>
              </a:spcAft>
              <a:buClr>
                <a:srgbClr val="0569C9"/>
              </a:buClr>
              <a:buSzPct val="175000"/>
              <a:buFont typeface="Wingdings" charset="0"/>
              <a:buBlip>
                <a:blip r:embed="rId3"/>
              </a:buBlip>
              <a:defRPr sz="2800">
                <a:solidFill>
                  <a:srgbClr val="808080"/>
                </a:solidFill>
                <a:latin typeface="+mn-lt"/>
                <a:ea typeface="+mn-ea"/>
                <a:cs typeface="ＭＳ Ｐゴシック" charset="0"/>
              </a:defRPr>
            </a:lvl1pPr>
            <a:lvl2pPr marL="1054100" indent="-285750" algn="l" rtl="0" eaLnBrk="0" fontAlgn="base" hangingPunct="0">
              <a:lnSpc>
                <a:spcPct val="90000"/>
              </a:lnSpc>
              <a:spcBef>
                <a:spcPct val="40000"/>
              </a:spcBef>
              <a:spcAft>
                <a:spcPct val="0"/>
              </a:spcAft>
              <a:buSzPct val="150000"/>
              <a:buBlip>
                <a:blip r:embed="rId4"/>
              </a:buBlip>
              <a:defRPr sz="2400">
                <a:solidFill>
                  <a:srgbClr val="808080"/>
                </a:solidFill>
                <a:latin typeface="+mn-lt"/>
                <a:ea typeface="+mn-ea"/>
              </a:defRPr>
            </a:lvl2pPr>
            <a:lvl3pPr marL="1473200" indent="-228600" algn="l" rtl="0" eaLnBrk="0" fontAlgn="base" hangingPunct="0">
              <a:lnSpc>
                <a:spcPct val="90000"/>
              </a:lnSpc>
              <a:spcBef>
                <a:spcPct val="40000"/>
              </a:spcBef>
              <a:spcAft>
                <a:spcPct val="0"/>
              </a:spcAft>
              <a:buClr>
                <a:srgbClr val="0569C9"/>
              </a:buClr>
              <a:buSzPct val="175000"/>
              <a:buFont typeface="Arial" charset="0"/>
              <a:buBlip>
                <a:blip r:embed="rId3"/>
              </a:buBlip>
              <a:defRPr sz="2000">
                <a:solidFill>
                  <a:srgbClr val="808080"/>
                </a:solidFill>
                <a:latin typeface="+mn-lt"/>
                <a:ea typeface="+mn-ea"/>
              </a:defRPr>
            </a:lvl3pPr>
            <a:lvl4pPr marL="1892300" indent="-228600" algn="l" rtl="0" eaLnBrk="0" fontAlgn="base" hangingPunct="0">
              <a:spcBef>
                <a:spcPct val="20000"/>
              </a:spcBef>
              <a:spcAft>
                <a:spcPct val="0"/>
              </a:spcAft>
              <a:buSzPct val="150000"/>
              <a:buBlip>
                <a:blip r:embed="rId4"/>
              </a:buBlip>
              <a:defRPr sz="2000">
                <a:solidFill>
                  <a:srgbClr val="808080"/>
                </a:solidFill>
                <a:latin typeface="+mn-lt"/>
                <a:ea typeface="+mn-ea"/>
              </a:defRPr>
            </a:lvl4pPr>
            <a:lvl5pPr marL="2311400" indent="-228600" algn="l" rtl="0" eaLnBrk="0" fontAlgn="base" hangingPunct="0">
              <a:spcBef>
                <a:spcPct val="20000"/>
              </a:spcBef>
              <a:spcAft>
                <a:spcPct val="0"/>
              </a:spcAft>
              <a:buBlip>
                <a:blip r:embed="rId3"/>
              </a:buBlip>
              <a:defRPr sz="2000">
                <a:solidFill>
                  <a:srgbClr val="808080"/>
                </a:solidFill>
                <a:latin typeface="+mn-lt"/>
                <a:ea typeface="+mn-ea"/>
              </a:defRPr>
            </a:lvl5pPr>
            <a:lvl6pPr marL="2768600" indent="-228600" algn="l" rtl="0" fontAlgn="base">
              <a:spcBef>
                <a:spcPct val="20000"/>
              </a:spcBef>
              <a:spcAft>
                <a:spcPct val="0"/>
              </a:spcAft>
              <a:buBlip>
                <a:blip r:embed="rId3"/>
              </a:buBlip>
              <a:defRPr sz="2000">
                <a:solidFill>
                  <a:srgbClr val="808080"/>
                </a:solidFill>
                <a:latin typeface="+mn-lt"/>
                <a:ea typeface="+mn-ea"/>
              </a:defRPr>
            </a:lvl6pPr>
            <a:lvl7pPr marL="3225800" indent="-228600" algn="l" rtl="0" fontAlgn="base">
              <a:spcBef>
                <a:spcPct val="20000"/>
              </a:spcBef>
              <a:spcAft>
                <a:spcPct val="0"/>
              </a:spcAft>
              <a:buBlip>
                <a:blip r:embed="rId3"/>
              </a:buBlip>
              <a:defRPr sz="2000">
                <a:solidFill>
                  <a:srgbClr val="808080"/>
                </a:solidFill>
                <a:latin typeface="+mn-lt"/>
                <a:ea typeface="+mn-ea"/>
              </a:defRPr>
            </a:lvl7pPr>
            <a:lvl8pPr marL="3683000" indent="-228600" algn="l" rtl="0" fontAlgn="base">
              <a:spcBef>
                <a:spcPct val="20000"/>
              </a:spcBef>
              <a:spcAft>
                <a:spcPct val="0"/>
              </a:spcAft>
              <a:buBlip>
                <a:blip r:embed="rId3"/>
              </a:buBlip>
              <a:defRPr sz="2000">
                <a:solidFill>
                  <a:srgbClr val="808080"/>
                </a:solidFill>
                <a:latin typeface="+mn-lt"/>
                <a:ea typeface="+mn-ea"/>
              </a:defRPr>
            </a:lvl8pPr>
            <a:lvl9pPr marL="4140200" indent="-228600" algn="l" rtl="0" fontAlgn="base">
              <a:spcBef>
                <a:spcPct val="20000"/>
              </a:spcBef>
              <a:spcAft>
                <a:spcPct val="0"/>
              </a:spcAft>
              <a:buBlip>
                <a:blip r:embed="rId3"/>
              </a:buBlip>
              <a:defRPr sz="2000">
                <a:solidFill>
                  <a:srgbClr val="808080"/>
                </a:solidFill>
                <a:latin typeface="+mn-lt"/>
                <a:ea typeface="+mn-ea"/>
              </a:defRPr>
            </a:lvl9pPr>
          </a:lstStyle>
          <a:p>
            <a:pPr lvl="0" algn="just" defTabSz="914400" eaLnBrk="1" fontAlgn="auto" hangingPunct="1">
              <a:lnSpc>
                <a:spcPct val="100000"/>
              </a:lnSpc>
              <a:spcBef>
                <a:spcPts val="0"/>
              </a:spcBef>
              <a:spcAft>
                <a:spcPts val="0"/>
              </a:spcAft>
              <a:buClr>
                <a:prstClr val="white">
                  <a:lumMod val="50000"/>
                </a:prstClr>
              </a:buClr>
              <a:buSzTx/>
              <a:buFont typeface="Wingdings" panose="05000000000000000000" pitchFamily="2" charset="2"/>
              <a:buChar char="§"/>
              <a:defRPr/>
            </a:pPr>
            <a:endParaRPr lang="en-ZA" sz="1800" kern="0" dirty="0">
              <a:latin typeface="Avenir LT Std 35 Light" panose="020B0402020203020204" pitchFamily="34" charset="0"/>
              <a:ea typeface="ＭＳ Ｐゴシック"/>
            </a:endParaRPr>
          </a:p>
          <a:p>
            <a:pPr lvl="0" algn="just" defTabSz="914400" eaLnBrk="1" fontAlgn="auto" hangingPunct="1">
              <a:lnSpc>
                <a:spcPct val="100000"/>
              </a:lnSpc>
              <a:spcBef>
                <a:spcPts val="0"/>
              </a:spcBef>
              <a:spcAft>
                <a:spcPts val="0"/>
              </a:spcAft>
              <a:buClr>
                <a:prstClr val="white">
                  <a:lumMod val="50000"/>
                </a:prstClr>
              </a:buClr>
              <a:buSzTx/>
              <a:buFont typeface="Wingdings" panose="05000000000000000000" pitchFamily="2" charset="2"/>
              <a:buChar char="§"/>
              <a:defRPr/>
            </a:pPr>
            <a:endParaRPr lang="en-ZA" sz="1800" kern="0" dirty="0">
              <a:solidFill>
                <a:schemeClr val="tx1"/>
              </a:solidFill>
              <a:latin typeface="Avenir LT Std 35 Light" panose="020B0402020203020204" pitchFamily="34" charset="0"/>
              <a:ea typeface="ＭＳ Ｐゴシック"/>
            </a:endParaRPr>
          </a:p>
          <a:p>
            <a:pPr lvl="0" algn="just" defTabSz="914400" eaLnBrk="1" fontAlgn="auto" hangingPunct="1">
              <a:lnSpc>
                <a:spcPct val="100000"/>
              </a:lnSpc>
              <a:spcBef>
                <a:spcPts val="0"/>
              </a:spcBef>
              <a:spcAft>
                <a:spcPts val="0"/>
              </a:spcAft>
              <a:buClr>
                <a:prstClr val="white">
                  <a:lumMod val="50000"/>
                </a:prstClr>
              </a:buClr>
              <a:buSzTx/>
              <a:buFont typeface="Wingdings" panose="05000000000000000000" pitchFamily="2" charset="2"/>
              <a:buChar char="§"/>
              <a:defRPr/>
            </a:pPr>
            <a:r>
              <a:rPr lang="en-ZA" sz="1800" b="1" kern="0" dirty="0">
                <a:solidFill>
                  <a:schemeClr val="tx1"/>
                </a:solidFill>
                <a:latin typeface="Avenir LT Std 35 Light" panose="020B0402020203020204" pitchFamily="34" charset="0"/>
                <a:ea typeface="ＭＳ Ｐゴシック"/>
              </a:rPr>
              <a:t>Provoke/influence policy</a:t>
            </a:r>
            <a:r>
              <a:rPr lang="en-ZA" sz="1800" kern="0" dirty="0">
                <a:solidFill>
                  <a:schemeClr val="tx1"/>
                </a:solidFill>
                <a:latin typeface="Avenir LT Std 35 Light" panose="020B0402020203020204" pitchFamily="34" charset="0"/>
                <a:ea typeface="ＭＳ Ｐゴシック"/>
              </a:rPr>
              <a:t>: challenging policies and practices that violate human rights.</a:t>
            </a:r>
          </a:p>
          <a:p>
            <a:pPr lvl="0" algn="just" defTabSz="914400" eaLnBrk="1" fontAlgn="auto" hangingPunct="1">
              <a:lnSpc>
                <a:spcPct val="100000"/>
              </a:lnSpc>
              <a:spcBef>
                <a:spcPts val="0"/>
              </a:spcBef>
              <a:spcAft>
                <a:spcPts val="0"/>
              </a:spcAft>
              <a:buClr>
                <a:prstClr val="white">
                  <a:lumMod val="50000"/>
                </a:prstClr>
              </a:buClr>
              <a:buSzTx/>
              <a:buFont typeface="Wingdings" panose="05000000000000000000" pitchFamily="2" charset="2"/>
              <a:buChar char="§"/>
              <a:defRPr/>
            </a:pPr>
            <a:endParaRPr lang="en-ZA" sz="1800" kern="0" dirty="0">
              <a:solidFill>
                <a:schemeClr val="tx1"/>
              </a:solidFill>
              <a:latin typeface="Avenir LT Std 35 Light" panose="020B0402020203020204" pitchFamily="34" charset="0"/>
              <a:ea typeface="ＭＳ Ｐゴシック"/>
            </a:endParaRPr>
          </a:p>
          <a:p>
            <a:pPr lvl="0" algn="just" defTabSz="914400" eaLnBrk="1" fontAlgn="auto" hangingPunct="1">
              <a:lnSpc>
                <a:spcPct val="100000"/>
              </a:lnSpc>
              <a:spcBef>
                <a:spcPts val="0"/>
              </a:spcBef>
              <a:spcAft>
                <a:spcPts val="0"/>
              </a:spcAft>
              <a:buClr>
                <a:prstClr val="white">
                  <a:lumMod val="50000"/>
                </a:prstClr>
              </a:buClr>
              <a:buSzTx/>
              <a:buFont typeface="Wingdings" panose="05000000000000000000" pitchFamily="2" charset="2"/>
              <a:buChar char="§"/>
              <a:defRPr/>
            </a:pPr>
            <a:r>
              <a:rPr lang="en-ZA" sz="1800" b="1" kern="0" dirty="0">
                <a:solidFill>
                  <a:schemeClr val="tx1"/>
                </a:solidFill>
                <a:latin typeface="Avenir LT Std 35 Light" panose="020B0402020203020204" pitchFamily="34" charset="0"/>
                <a:ea typeface="ＭＳ Ｐゴシック"/>
              </a:rPr>
              <a:t>Frustrate/delay policies</a:t>
            </a:r>
            <a:r>
              <a:rPr lang="en-ZA" sz="1800" kern="0" dirty="0">
                <a:solidFill>
                  <a:schemeClr val="tx1"/>
                </a:solidFill>
                <a:latin typeface="Avenir LT Std 35 Light" panose="020B0402020203020204" pitchFamily="34" charset="0"/>
                <a:ea typeface="ＭＳ Ｐゴシック"/>
              </a:rPr>
              <a:t>: creating time and space for other solutions.</a:t>
            </a:r>
          </a:p>
          <a:p>
            <a:pPr lvl="0" algn="just" defTabSz="914400" eaLnBrk="1" fontAlgn="auto" hangingPunct="1">
              <a:lnSpc>
                <a:spcPct val="100000"/>
              </a:lnSpc>
              <a:spcBef>
                <a:spcPts val="0"/>
              </a:spcBef>
              <a:spcAft>
                <a:spcPts val="0"/>
              </a:spcAft>
              <a:buClr>
                <a:prstClr val="white">
                  <a:lumMod val="50000"/>
                </a:prstClr>
              </a:buClr>
              <a:buSzTx/>
              <a:buFont typeface="Wingdings" panose="05000000000000000000" pitchFamily="2" charset="2"/>
              <a:buChar char="§"/>
              <a:defRPr/>
            </a:pPr>
            <a:endParaRPr lang="en-ZA" sz="1800" kern="0" dirty="0">
              <a:solidFill>
                <a:schemeClr val="tx1"/>
              </a:solidFill>
              <a:latin typeface="Avenir LT Std 35 Light" panose="020B0402020203020204" pitchFamily="34" charset="0"/>
              <a:ea typeface="ＭＳ Ｐゴシック"/>
            </a:endParaRPr>
          </a:p>
          <a:p>
            <a:pPr lvl="0" algn="just" defTabSz="914400" eaLnBrk="1" fontAlgn="auto" hangingPunct="1">
              <a:lnSpc>
                <a:spcPct val="100000"/>
              </a:lnSpc>
              <a:spcBef>
                <a:spcPts val="0"/>
              </a:spcBef>
              <a:spcAft>
                <a:spcPts val="0"/>
              </a:spcAft>
              <a:buClr>
                <a:prstClr val="white">
                  <a:lumMod val="50000"/>
                </a:prstClr>
              </a:buClr>
              <a:buSzTx/>
              <a:buFont typeface="Wingdings" panose="05000000000000000000" pitchFamily="2" charset="2"/>
              <a:buChar char="§"/>
              <a:defRPr/>
            </a:pPr>
            <a:r>
              <a:rPr lang="en-ZA" sz="1800" b="1" kern="0" dirty="0">
                <a:solidFill>
                  <a:schemeClr val="tx1"/>
                </a:solidFill>
                <a:latin typeface="Avenir LT Std 35 Light" panose="020B0402020203020204" pitchFamily="34" charset="0"/>
                <a:ea typeface="ＭＳ Ｐゴシック"/>
              </a:rPr>
              <a:t>Accountability</a:t>
            </a:r>
            <a:r>
              <a:rPr lang="en-ZA" sz="1800" kern="0" dirty="0">
                <a:solidFill>
                  <a:schemeClr val="tx1"/>
                </a:solidFill>
                <a:latin typeface="Avenir LT Std 35 Light" panose="020B0402020203020204" pitchFamily="34" charset="0"/>
                <a:ea typeface="ＭＳ Ｐゴシック"/>
              </a:rPr>
              <a:t>: the duty to investigate, prosecute and punish.</a:t>
            </a:r>
          </a:p>
          <a:p>
            <a:pPr lvl="0" algn="just" defTabSz="914400" eaLnBrk="1" fontAlgn="auto" hangingPunct="1">
              <a:lnSpc>
                <a:spcPct val="100000"/>
              </a:lnSpc>
              <a:spcBef>
                <a:spcPts val="0"/>
              </a:spcBef>
              <a:spcAft>
                <a:spcPts val="0"/>
              </a:spcAft>
              <a:buClr>
                <a:prstClr val="white">
                  <a:lumMod val="50000"/>
                </a:prstClr>
              </a:buClr>
              <a:buSzTx/>
              <a:buFont typeface="Wingdings" panose="05000000000000000000" pitchFamily="2" charset="2"/>
              <a:buChar char="§"/>
              <a:defRPr/>
            </a:pPr>
            <a:endParaRPr lang="en-ZA" sz="1800" kern="0" dirty="0">
              <a:solidFill>
                <a:schemeClr val="tx1"/>
              </a:solidFill>
              <a:latin typeface="Avenir LT Std 35 Light" panose="020B0402020203020204" pitchFamily="34" charset="0"/>
              <a:ea typeface="ＭＳ Ｐゴシック"/>
            </a:endParaRPr>
          </a:p>
          <a:p>
            <a:pPr lvl="0" algn="just" defTabSz="914400" eaLnBrk="1" fontAlgn="auto" hangingPunct="1">
              <a:lnSpc>
                <a:spcPct val="100000"/>
              </a:lnSpc>
              <a:spcBef>
                <a:spcPts val="0"/>
              </a:spcBef>
              <a:spcAft>
                <a:spcPts val="0"/>
              </a:spcAft>
              <a:buClr>
                <a:prstClr val="white">
                  <a:lumMod val="50000"/>
                </a:prstClr>
              </a:buClr>
              <a:buSzTx/>
              <a:buFont typeface="Wingdings" panose="05000000000000000000" pitchFamily="2" charset="2"/>
              <a:buChar char="§"/>
              <a:defRPr/>
            </a:pPr>
            <a:r>
              <a:rPr lang="en-ZA" sz="1800" b="1" kern="0" dirty="0">
                <a:solidFill>
                  <a:schemeClr val="tx1"/>
                </a:solidFill>
                <a:latin typeface="Avenir LT Std 35 Light" panose="020B0402020203020204" pitchFamily="34" charset="0"/>
                <a:ea typeface="ＭＳ Ｐゴシック"/>
              </a:rPr>
              <a:t>Reframe issues and shape perspectives</a:t>
            </a:r>
            <a:r>
              <a:rPr lang="en-ZA" sz="1800" kern="0" dirty="0">
                <a:solidFill>
                  <a:schemeClr val="tx1"/>
                </a:solidFill>
                <a:latin typeface="Avenir LT Std 35 Light" panose="020B0402020203020204" pitchFamily="34" charset="0"/>
                <a:ea typeface="ＭＳ Ｐゴシック"/>
              </a:rPr>
              <a:t>: open dialogue on topics that are unpopular/taboo, reframing violations.</a:t>
            </a:r>
          </a:p>
          <a:p>
            <a:pPr lvl="0" algn="just" defTabSz="914400" eaLnBrk="1" fontAlgn="auto" hangingPunct="1">
              <a:lnSpc>
                <a:spcPct val="100000"/>
              </a:lnSpc>
              <a:spcBef>
                <a:spcPts val="0"/>
              </a:spcBef>
              <a:spcAft>
                <a:spcPts val="0"/>
              </a:spcAft>
              <a:buClr>
                <a:prstClr val="white">
                  <a:lumMod val="50000"/>
                </a:prstClr>
              </a:buClr>
              <a:buSzTx/>
              <a:buFont typeface="Wingdings" panose="05000000000000000000" pitchFamily="2" charset="2"/>
              <a:buChar char="§"/>
              <a:defRPr/>
            </a:pPr>
            <a:endParaRPr lang="en-ZA" sz="1800" kern="0" dirty="0">
              <a:solidFill>
                <a:schemeClr val="tx1"/>
              </a:solidFill>
              <a:latin typeface="Avenir LT Std 35 Light" panose="020B0402020203020204" pitchFamily="34" charset="0"/>
              <a:ea typeface="ＭＳ Ｐゴシック"/>
            </a:endParaRPr>
          </a:p>
          <a:p>
            <a:pPr lvl="0" algn="just" defTabSz="914400" eaLnBrk="1" fontAlgn="auto" hangingPunct="1">
              <a:lnSpc>
                <a:spcPct val="100000"/>
              </a:lnSpc>
              <a:spcBef>
                <a:spcPts val="0"/>
              </a:spcBef>
              <a:spcAft>
                <a:spcPts val="0"/>
              </a:spcAft>
              <a:buClr>
                <a:prstClr val="white">
                  <a:lumMod val="50000"/>
                </a:prstClr>
              </a:buClr>
              <a:buSzTx/>
              <a:buFont typeface="Wingdings" panose="05000000000000000000" pitchFamily="2" charset="2"/>
              <a:buChar char="§"/>
              <a:defRPr/>
            </a:pPr>
            <a:r>
              <a:rPr lang="en-ZA" sz="1800" b="1" kern="0" dirty="0">
                <a:solidFill>
                  <a:schemeClr val="tx1"/>
                </a:solidFill>
                <a:latin typeface="Avenir LT Std 35 Light" panose="020B0402020203020204" pitchFamily="34" charset="0"/>
                <a:ea typeface="ＭＳ Ｐゴシック"/>
              </a:rPr>
              <a:t>Humanising power of litigation narrative</a:t>
            </a:r>
            <a:r>
              <a:rPr lang="en-ZA" sz="1800" kern="0" dirty="0">
                <a:solidFill>
                  <a:schemeClr val="tx1"/>
                </a:solidFill>
                <a:latin typeface="Avenir LT Std 35 Light" panose="020B0402020203020204" pitchFamily="34" charset="0"/>
                <a:ea typeface="ＭＳ Ｐゴシック"/>
              </a:rPr>
              <a:t>: illustrating the effects of laws, policies or practices.</a:t>
            </a:r>
          </a:p>
          <a:p>
            <a:pPr lvl="0" algn="just" defTabSz="914400" eaLnBrk="1" fontAlgn="auto" hangingPunct="1">
              <a:lnSpc>
                <a:spcPct val="100000"/>
              </a:lnSpc>
              <a:spcBef>
                <a:spcPts val="0"/>
              </a:spcBef>
              <a:spcAft>
                <a:spcPts val="0"/>
              </a:spcAft>
              <a:buClr>
                <a:prstClr val="white">
                  <a:lumMod val="50000"/>
                </a:prstClr>
              </a:buClr>
              <a:buSzTx/>
              <a:buFont typeface="Wingdings" panose="05000000000000000000" pitchFamily="2" charset="2"/>
              <a:buChar char="§"/>
              <a:defRPr/>
            </a:pPr>
            <a:endParaRPr lang="en-ZA" sz="1800" kern="0" dirty="0">
              <a:solidFill>
                <a:schemeClr val="tx1"/>
              </a:solidFill>
              <a:latin typeface="Avenir LT Std 35 Light" panose="020B0402020203020204" pitchFamily="34" charset="0"/>
              <a:ea typeface="ＭＳ Ｐゴシック"/>
            </a:endParaRPr>
          </a:p>
          <a:p>
            <a:pPr lvl="0" algn="just" defTabSz="914400" eaLnBrk="1" fontAlgn="auto" hangingPunct="1">
              <a:lnSpc>
                <a:spcPct val="100000"/>
              </a:lnSpc>
              <a:spcBef>
                <a:spcPts val="0"/>
              </a:spcBef>
              <a:spcAft>
                <a:spcPts val="0"/>
              </a:spcAft>
              <a:buClr>
                <a:prstClr val="white">
                  <a:lumMod val="50000"/>
                </a:prstClr>
              </a:buClr>
              <a:buSzTx/>
              <a:buFont typeface="Wingdings" panose="05000000000000000000" pitchFamily="2" charset="2"/>
              <a:buChar char="§"/>
              <a:defRPr/>
            </a:pPr>
            <a:r>
              <a:rPr lang="en-ZA" sz="1800" b="1" kern="0" dirty="0">
                <a:solidFill>
                  <a:schemeClr val="tx1"/>
                </a:solidFill>
                <a:latin typeface="Avenir LT Std 35 Light" panose="020B0402020203020204" pitchFamily="34" charset="0"/>
                <a:ea typeface="ＭＳ Ｐゴシック"/>
              </a:rPr>
              <a:t>Information gathering</a:t>
            </a:r>
            <a:r>
              <a:rPr lang="en-ZA" sz="1800" kern="0" dirty="0">
                <a:solidFill>
                  <a:schemeClr val="tx1"/>
                </a:solidFill>
                <a:latin typeface="Avenir LT Std 35 Light" panose="020B0402020203020204" pitchFamily="34" charset="0"/>
                <a:ea typeface="ＭＳ Ｐゴシック"/>
              </a:rPr>
              <a:t>: documenting injustices, destroying the perception of legality of government action.</a:t>
            </a:r>
          </a:p>
          <a:p>
            <a:pPr lvl="0" algn="just" defTabSz="914400" eaLnBrk="1" fontAlgn="auto" hangingPunct="1">
              <a:lnSpc>
                <a:spcPct val="100000"/>
              </a:lnSpc>
              <a:spcBef>
                <a:spcPts val="0"/>
              </a:spcBef>
              <a:spcAft>
                <a:spcPts val="0"/>
              </a:spcAft>
              <a:buClr>
                <a:prstClr val="white">
                  <a:lumMod val="50000"/>
                </a:prstClr>
              </a:buClr>
              <a:buSzTx/>
              <a:buFont typeface="Wingdings" panose="05000000000000000000" pitchFamily="2" charset="2"/>
              <a:buChar char="§"/>
              <a:defRPr/>
            </a:pPr>
            <a:endParaRPr lang="en-ZA" sz="1800" kern="0" dirty="0">
              <a:latin typeface="Avenir LT Std 35 Light" panose="020B0402020203020204" pitchFamily="34" charset="0"/>
              <a:ea typeface="ＭＳ Ｐゴシック"/>
            </a:endParaRPr>
          </a:p>
          <a:p>
            <a:pPr marL="0" lvl="0" indent="0" algn="just" defTabSz="914400" eaLnBrk="1" fontAlgn="auto" hangingPunct="1">
              <a:lnSpc>
                <a:spcPct val="100000"/>
              </a:lnSpc>
              <a:spcBef>
                <a:spcPts val="0"/>
              </a:spcBef>
              <a:spcAft>
                <a:spcPts val="0"/>
              </a:spcAft>
              <a:buClr>
                <a:prstClr val="white">
                  <a:lumMod val="50000"/>
                </a:prstClr>
              </a:buClr>
              <a:buSzTx/>
              <a:buFont typeface="Wingdings" panose="05000000000000000000" pitchFamily="2" charset="2"/>
              <a:buChar char="§"/>
              <a:defRPr/>
            </a:pPr>
            <a:endParaRPr lang="en-ZA" sz="1800" kern="0" dirty="0">
              <a:latin typeface="Avenir LT Std 35 Light" panose="020B0402020203020204" pitchFamily="34" charset="0"/>
              <a:ea typeface="ＭＳ Ｐゴシック"/>
            </a:endParaRPr>
          </a:p>
          <a:p>
            <a:pPr marL="0" marR="0" lvl="0" indent="0" algn="l" defTabSz="914400" rtl="0" eaLnBrk="1" fontAlgn="base" latinLnBrk="0" hangingPunct="1">
              <a:lnSpc>
                <a:spcPct val="90000"/>
              </a:lnSpc>
              <a:spcBef>
                <a:spcPct val="40000"/>
              </a:spcBef>
              <a:spcAft>
                <a:spcPct val="0"/>
              </a:spcAft>
              <a:buClr>
                <a:srgbClr val="0569C9"/>
              </a:buClr>
              <a:buSzPct val="175000"/>
              <a:buNone/>
              <a:tabLst/>
              <a:defRPr/>
            </a:pPr>
            <a:endParaRPr kumimoji="0" lang="fr-FR" sz="2800" b="0" i="0" u="none" strike="noStrike" kern="0" cap="none" spc="0" normalizeH="0" baseline="0" noProof="0" dirty="0">
              <a:ln>
                <a:noFill/>
              </a:ln>
              <a:solidFill>
                <a:srgbClr val="808080"/>
              </a:solidFill>
              <a:effectLst/>
              <a:uLnTx/>
              <a:uFillTx/>
              <a:latin typeface="Arial"/>
              <a:ea typeface="ＭＳ Ｐゴシック"/>
              <a:cs typeface="ＭＳ Ｐゴシック" charset="0"/>
            </a:endParaRPr>
          </a:p>
        </p:txBody>
      </p:sp>
    </p:spTree>
    <p:extLst>
      <p:ext uri="{BB962C8B-B14F-4D97-AF65-F5344CB8AC3E}">
        <p14:creationId xmlns:p14="http://schemas.microsoft.com/office/powerpoint/2010/main" val="571921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8B6AEC-9A5D-CD47-9A36-A0A435F41E25}"/>
              </a:ext>
            </a:extLst>
          </p:cNvPr>
          <p:cNvSpPr>
            <a:spLocks noGrp="1"/>
          </p:cNvSpPr>
          <p:nvPr>
            <p:ph type="title"/>
          </p:nvPr>
        </p:nvSpPr>
        <p:spPr>
          <a:xfrm>
            <a:off x="231085" y="1131094"/>
            <a:ext cx="8796131" cy="994172"/>
          </a:xfrm>
        </p:spPr>
        <p:txBody>
          <a:bodyPr>
            <a:normAutofit fontScale="90000"/>
          </a:bodyPr>
          <a:lstStyle/>
          <a:p>
            <a:pPr algn="ctr"/>
            <a:r>
              <a:rPr lang="en-US" sz="3000" dirty="0"/>
              <a:t>Mandate: African Commission &amp; Committee of Experts (</a:t>
            </a:r>
            <a:r>
              <a:rPr lang="en-US" sz="3000" b="1" dirty="0"/>
              <a:t>Quasi</a:t>
            </a:r>
            <a:r>
              <a:rPr lang="en-US" sz="3000" dirty="0"/>
              <a:t>-Judicial)  </a:t>
            </a:r>
          </a:p>
        </p:txBody>
      </p:sp>
      <p:pic>
        <p:nvPicPr>
          <p:cNvPr id="5" name="Picture 4">
            <a:extLst>
              <a:ext uri="{FF2B5EF4-FFF2-40B4-BE49-F238E27FC236}">
                <a16:creationId xmlns:a16="http://schemas.microsoft.com/office/drawing/2014/main" id="{E59FF385-1430-5D46-9F44-EB53B021EFD6}"/>
              </a:ext>
            </a:extLst>
          </p:cNvPr>
          <p:cNvPicPr>
            <a:picLocks noChangeAspect="1"/>
          </p:cNvPicPr>
          <p:nvPr/>
        </p:nvPicPr>
        <p:blipFill>
          <a:blip r:embed="rId2"/>
          <a:stretch>
            <a:fillRect/>
          </a:stretch>
        </p:blipFill>
        <p:spPr>
          <a:xfrm>
            <a:off x="836129" y="2220981"/>
            <a:ext cx="7471742" cy="3697772"/>
          </a:xfrm>
          <a:prstGeom prst="rect">
            <a:avLst/>
          </a:prstGeom>
        </p:spPr>
      </p:pic>
    </p:spTree>
    <p:extLst>
      <p:ext uri="{BB962C8B-B14F-4D97-AF65-F5344CB8AC3E}">
        <p14:creationId xmlns:p14="http://schemas.microsoft.com/office/powerpoint/2010/main" val="12993576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PT slide WIP-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4639" y="2525326"/>
            <a:ext cx="3146546" cy="3146544"/>
          </a:xfrm>
          <a:prstGeom prst="rect">
            <a:avLst/>
          </a:prstGeom>
        </p:spPr>
      </p:pic>
      <p:sp>
        <p:nvSpPr>
          <p:cNvPr id="4" name="Rectangle 3"/>
          <p:cNvSpPr/>
          <p:nvPr/>
        </p:nvSpPr>
        <p:spPr>
          <a:xfrm>
            <a:off x="-168165" y="462113"/>
            <a:ext cx="9504740" cy="523220"/>
          </a:xfrm>
          <a:prstGeom prst="rect">
            <a:avLst/>
          </a:prstGeom>
        </p:spPr>
        <p:txBody>
          <a:bodyPr wrap="square">
            <a:spAutoFit/>
          </a:bodyPr>
          <a:lstStyle/>
          <a:p>
            <a:pPr algn="ctr"/>
            <a:r>
              <a:rPr lang="en-GB" sz="2800" kern="0" dirty="0">
                <a:solidFill>
                  <a:srgbClr val="000000"/>
                </a:solidFill>
                <a:latin typeface="Avenir LT Std 35 Light" panose="020B0402020203020204" pitchFamily="34" charset="0"/>
                <a:ea typeface="ＭＳ Ｐゴシック"/>
              </a:rPr>
              <a:t>Questions?</a:t>
            </a:r>
          </a:p>
        </p:txBody>
      </p:sp>
    </p:spTree>
    <p:extLst>
      <p:ext uri="{BB962C8B-B14F-4D97-AF65-F5344CB8AC3E}">
        <p14:creationId xmlns:p14="http://schemas.microsoft.com/office/powerpoint/2010/main" val="3186009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4" name="Diagram 1"/>
          <p:cNvGrpSpPr/>
          <p:nvPr/>
        </p:nvGrpSpPr>
        <p:grpSpPr>
          <a:xfrm>
            <a:off x="482600" y="1500767"/>
            <a:ext cx="6930034" cy="4424052"/>
            <a:chOff x="0" y="0"/>
            <a:chExt cx="8759159" cy="5898736"/>
          </a:xfrm>
        </p:grpSpPr>
        <p:sp>
          <p:nvSpPr>
            <p:cNvPr id="257" name="Line"/>
            <p:cNvSpPr/>
            <p:nvPr/>
          </p:nvSpPr>
          <p:spPr>
            <a:xfrm>
              <a:off x="6067399" y="5513924"/>
              <a:ext cx="448627" cy="1"/>
            </a:xfrm>
            <a:prstGeom prst="line">
              <a:avLst/>
            </a:prstGeom>
            <a:noFill/>
            <a:ln w="38100" cap="flat">
              <a:solidFill>
                <a:srgbClr val="7E68BC"/>
              </a:solidFill>
              <a:prstDash val="solid"/>
              <a:miter lim="800000"/>
            </a:ln>
            <a:effectLst/>
          </p:spPr>
          <p:txBody>
            <a:bodyPr wrap="square" lIns="34289" tIns="34289" rIns="34289" bIns="34289" numCol="1" anchor="t">
              <a:noAutofit/>
            </a:bodyPr>
            <a:lstStyle/>
            <a:p>
              <a:endParaRPr sz="1350"/>
            </a:p>
          </p:txBody>
        </p:sp>
        <p:sp>
          <p:nvSpPr>
            <p:cNvPr id="258" name="Line"/>
            <p:cNvSpPr/>
            <p:nvPr/>
          </p:nvSpPr>
          <p:spPr>
            <a:xfrm>
              <a:off x="3375639" y="3804219"/>
              <a:ext cx="448627" cy="17097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noFill/>
            <a:ln w="38100" cap="flat">
              <a:solidFill>
                <a:srgbClr val="7E68BC"/>
              </a:solidFill>
              <a:prstDash val="solid"/>
              <a:miter lim="800000"/>
            </a:ln>
            <a:effectLst/>
          </p:spPr>
          <p:txBody>
            <a:bodyPr wrap="square" lIns="34289" tIns="34289" rIns="34289" bIns="34289" numCol="1" anchor="ctr">
              <a:noAutofit/>
            </a:bodyPr>
            <a:lstStyle/>
            <a:p>
              <a:pPr algn="ctr" defTabSz="200025">
                <a:lnSpc>
                  <a:spcPct val="90000"/>
                </a:lnSpc>
                <a:spcBef>
                  <a:spcPts val="525"/>
                </a:spcBef>
                <a:defRPr sz="600"/>
              </a:pPr>
              <a:endParaRPr sz="450"/>
            </a:p>
          </p:txBody>
        </p:sp>
        <p:sp>
          <p:nvSpPr>
            <p:cNvPr id="259" name="Line"/>
            <p:cNvSpPr/>
            <p:nvPr/>
          </p:nvSpPr>
          <p:spPr>
            <a:xfrm>
              <a:off x="6067399" y="4659072"/>
              <a:ext cx="448627" cy="1"/>
            </a:xfrm>
            <a:prstGeom prst="line">
              <a:avLst/>
            </a:prstGeom>
            <a:noFill/>
            <a:ln w="38100" cap="flat">
              <a:solidFill>
                <a:srgbClr val="7E68BC"/>
              </a:solidFill>
              <a:prstDash val="solid"/>
              <a:miter lim="800000"/>
            </a:ln>
            <a:effectLst/>
          </p:spPr>
          <p:txBody>
            <a:bodyPr wrap="square" lIns="34289" tIns="34289" rIns="34289" bIns="34289" numCol="1" anchor="t">
              <a:noAutofit/>
            </a:bodyPr>
            <a:lstStyle/>
            <a:p>
              <a:endParaRPr sz="1350"/>
            </a:p>
          </p:txBody>
        </p:sp>
        <p:sp>
          <p:nvSpPr>
            <p:cNvPr id="260" name="Line"/>
            <p:cNvSpPr/>
            <p:nvPr/>
          </p:nvSpPr>
          <p:spPr>
            <a:xfrm>
              <a:off x="3375639" y="3804219"/>
              <a:ext cx="448627" cy="8548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noFill/>
            <a:ln w="38100" cap="flat">
              <a:solidFill>
                <a:srgbClr val="7E68BC"/>
              </a:solidFill>
              <a:prstDash val="solid"/>
              <a:miter lim="800000"/>
            </a:ln>
            <a:effectLst/>
          </p:spPr>
          <p:txBody>
            <a:bodyPr wrap="square" lIns="34289" tIns="34289" rIns="34289" bIns="34289" numCol="1" anchor="ctr">
              <a:noAutofit/>
            </a:bodyPr>
            <a:lstStyle/>
            <a:p>
              <a:pPr algn="ctr" defTabSz="166688">
                <a:lnSpc>
                  <a:spcPct val="90000"/>
                </a:lnSpc>
                <a:spcBef>
                  <a:spcPts val="525"/>
                </a:spcBef>
                <a:defRPr sz="500"/>
              </a:pPr>
              <a:endParaRPr sz="375"/>
            </a:p>
          </p:txBody>
        </p:sp>
        <p:sp>
          <p:nvSpPr>
            <p:cNvPr id="261" name="Line"/>
            <p:cNvSpPr/>
            <p:nvPr/>
          </p:nvSpPr>
          <p:spPr>
            <a:xfrm>
              <a:off x="6067399" y="3804219"/>
              <a:ext cx="448627" cy="1"/>
            </a:xfrm>
            <a:prstGeom prst="line">
              <a:avLst/>
            </a:prstGeom>
            <a:noFill/>
            <a:ln w="38100" cap="flat">
              <a:solidFill>
                <a:srgbClr val="7E68BC"/>
              </a:solidFill>
              <a:prstDash val="solid"/>
              <a:miter lim="800000"/>
            </a:ln>
            <a:effectLst/>
          </p:spPr>
          <p:txBody>
            <a:bodyPr wrap="square" lIns="34289" tIns="34289" rIns="34289" bIns="34289" numCol="1" anchor="t">
              <a:noAutofit/>
            </a:bodyPr>
            <a:lstStyle/>
            <a:p>
              <a:endParaRPr sz="1350"/>
            </a:p>
          </p:txBody>
        </p:sp>
        <p:sp>
          <p:nvSpPr>
            <p:cNvPr id="262" name="Line"/>
            <p:cNvSpPr/>
            <p:nvPr/>
          </p:nvSpPr>
          <p:spPr>
            <a:xfrm>
              <a:off x="3375639" y="3804219"/>
              <a:ext cx="448627" cy="1"/>
            </a:xfrm>
            <a:prstGeom prst="line">
              <a:avLst/>
            </a:prstGeom>
            <a:noFill/>
            <a:ln w="38100" cap="flat">
              <a:solidFill>
                <a:srgbClr val="7E68BC"/>
              </a:solidFill>
              <a:prstDash val="solid"/>
              <a:miter lim="800000"/>
            </a:ln>
            <a:effectLst/>
          </p:spPr>
          <p:txBody>
            <a:bodyPr wrap="square" lIns="34289" tIns="34289" rIns="34289" bIns="34289" numCol="1" anchor="t">
              <a:noAutofit/>
            </a:bodyPr>
            <a:lstStyle/>
            <a:p>
              <a:endParaRPr sz="1350"/>
            </a:p>
          </p:txBody>
        </p:sp>
        <p:sp>
          <p:nvSpPr>
            <p:cNvPr id="263" name="Line"/>
            <p:cNvSpPr/>
            <p:nvPr/>
          </p:nvSpPr>
          <p:spPr>
            <a:xfrm>
              <a:off x="6067399" y="2949367"/>
              <a:ext cx="448627" cy="1"/>
            </a:xfrm>
            <a:prstGeom prst="line">
              <a:avLst/>
            </a:prstGeom>
            <a:noFill/>
            <a:ln w="38100" cap="flat">
              <a:solidFill>
                <a:srgbClr val="7E68BC"/>
              </a:solidFill>
              <a:prstDash val="solid"/>
              <a:miter lim="800000"/>
            </a:ln>
            <a:effectLst/>
          </p:spPr>
          <p:txBody>
            <a:bodyPr wrap="square" lIns="34289" tIns="34289" rIns="34289" bIns="34289" numCol="1" anchor="t">
              <a:noAutofit/>
            </a:bodyPr>
            <a:lstStyle/>
            <a:p>
              <a:endParaRPr sz="1350"/>
            </a:p>
          </p:txBody>
        </p:sp>
        <p:sp>
          <p:nvSpPr>
            <p:cNvPr id="264" name="Line"/>
            <p:cNvSpPr/>
            <p:nvPr/>
          </p:nvSpPr>
          <p:spPr>
            <a:xfrm>
              <a:off x="3375639" y="2949367"/>
              <a:ext cx="448627" cy="8548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21600"/>
                  </a:lnTo>
                  <a:lnTo>
                    <a:pt x="10800" y="0"/>
                  </a:lnTo>
                  <a:lnTo>
                    <a:pt x="21600" y="0"/>
                  </a:lnTo>
                </a:path>
              </a:pathLst>
            </a:custGeom>
            <a:noFill/>
            <a:ln w="38100" cap="flat">
              <a:solidFill>
                <a:srgbClr val="7E68BC"/>
              </a:solidFill>
              <a:prstDash val="solid"/>
              <a:miter lim="800000"/>
            </a:ln>
            <a:effectLst/>
          </p:spPr>
          <p:txBody>
            <a:bodyPr wrap="square" lIns="34289" tIns="34289" rIns="34289" bIns="34289" numCol="1" anchor="ctr">
              <a:noAutofit/>
            </a:bodyPr>
            <a:lstStyle/>
            <a:p>
              <a:pPr algn="ctr" defTabSz="166688">
                <a:lnSpc>
                  <a:spcPct val="90000"/>
                </a:lnSpc>
                <a:spcBef>
                  <a:spcPts val="525"/>
                </a:spcBef>
                <a:defRPr sz="500"/>
              </a:pPr>
              <a:endParaRPr sz="375"/>
            </a:p>
          </p:txBody>
        </p:sp>
        <p:sp>
          <p:nvSpPr>
            <p:cNvPr id="265" name="Line"/>
            <p:cNvSpPr/>
            <p:nvPr/>
          </p:nvSpPr>
          <p:spPr>
            <a:xfrm>
              <a:off x="6067399" y="2094515"/>
              <a:ext cx="448627" cy="1"/>
            </a:xfrm>
            <a:prstGeom prst="line">
              <a:avLst/>
            </a:prstGeom>
            <a:noFill/>
            <a:ln w="38100" cap="flat">
              <a:solidFill>
                <a:srgbClr val="7E68BC"/>
              </a:solidFill>
              <a:prstDash val="solid"/>
              <a:miter lim="800000"/>
            </a:ln>
            <a:effectLst/>
          </p:spPr>
          <p:txBody>
            <a:bodyPr wrap="square" lIns="34289" tIns="34289" rIns="34289" bIns="34289" numCol="1" anchor="t">
              <a:noAutofit/>
            </a:bodyPr>
            <a:lstStyle/>
            <a:p>
              <a:endParaRPr sz="1350"/>
            </a:p>
          </p:txBody>
        </p:sp>
        <p:sp>
          <p:nvSpPr>
            <p:cNvPr id="266" name="Line"/>
            <p:cNvSpPr/>
            <p:nvPr/>
          </p:nvSpPr>
          <p:spPr>
            <a:xfrm>
              <a:off x="3375639" y="2094515"/>
              <a:ext cx="448627" cy="17097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21600"/>
                  </a:lnTo>
                  <a:lnTo>
                    <a:pt x="10800" y="0"/>
                  </a:lnTo>
                  <a:lnTo>
                    <a:pt x="21600" y="0"/>
                  </a:lnTo>
                </a:path>
              </a:pathLst>
            </a:custGeom>
            <a:noFill/>
            <a:ln w="38100" cap="flat">
              <a:solidFill>
                <a:srgbClr val="7E68BC"/>
              </a:solidFill>
              <a:prstDash val="solid"/>
              <a:miter lim="800000"/>
            </a:ln>
            <a:effectLst/>
          </p:spPr>
          <p:txBody>
            <a:bodyPr wrap="square" lIns="34289" tIns="34289" rIns="34289" bIns="34289" numCol="1" anchor="ctr">
              <a:noAutofit/>
            </a:bodyPr>
            <a:lstStyle/>
            <a:p>
              <a:pPr algn="ctr" defTabSz="200025">
                <a:lnSpc>
                  <a:spcPct val="90000"/>
                </a:lnSpc>
                <a:spcBef>
                  <a:spcPts val="525"/>
                </a:spcBef>
                <a:defRPr sz="600"/>
              </a:pPr>
              <a:endParaRPr sz="450"/>
            </a:p>
          </p:txBody>
        </p:sp>
        <p:sp>
          <p:nvSpPr>
            <p:cNvPr id="267" name="Line"/>
            <p:cNvSpPr/>
            <p:nvPr/>
          </p:nvSpPr>
          <p:spPr>
            <a:xfrm>
              <a:off x="683880" y="2308228"/>
              <a:ext cx="448627" cy="14959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noFill/>
            <a:ln w="38100" cap="flat">
              <a:solidFill>
                <a:srgbClr val="6F5BA5"/>
              </a:solidFill>
              <a:prstDash val="solid"/>
              <a:miter lim="800000"/>
            </a:ln>
            <a:effectLst/>
          </p:spPr>
          <p:txBody>
            <a:bodyPr wrap="square" lIns="34289" tIns="34289" rIns="34289" bIns="34289" numCol="1" anchor="ctr">
              <a:noAutofit/>
            </a:bodyPr>
            <a:lstStyle/>
            <a:p>
              <a:pPr algn="ctr" defTabSz="166688">
                <a:lnSpc>
                  <a:spcPct val="90000"/>
                </a:lnSpc>
                <a:spcBef>
                  <a:spcPts val="525"/>
                </a:spcBef>
                <a:defRPr sz="500"/>
              </a:pPr>
              <a:endParaRPr sz="375"/>
            </a:p>
          </p:txBody>
        </p:sp>
        <p:sp>
          <p:nvSpPr>
            <p:cNvPr id="268" name="Line"/>
            <p:cNvSpPr/>
            <p:nvPr/>
          </p:nvSpPr>
          <p:spPr>
            <a:xfrm>
              <a:off x="6067399" y="1239662"/>
              <a:ext cx="448627" cy="1"/>
            </a:xfrm>
            <a:prstGeom prst="line">
              <a:avLst/>
            </a:prstGeom>
            <a:noFill/>
            <a:ln w="38100" cap="flat">
              <a:solidFill>
                <a:srgbClr val="7E68BC"/>
              </a:solidFill>
              <a:prstDash val="solid"/>
              <a:miter lim="800000"/>
            </a:ln>
            <a:effectLst/>
          </p:spPr>
          <p:txBody>
            <a:bodyPr wrap="square" lIns="34289" tIns="34289" rIns="34289" bIns="34289" numCol="1" anchor="t">
              <a:noAutofit/>
            </a:bodyPr>
            <a:lstStyle/>
            <a:p>
              <a:endParaRPr sz="1350"/>
            </a:p>
          </p:txBody>
        </p:sp>
        <p:sp>
          <p:nvSpPr>
            <p:cNvPr id="269" name="Line"/>
            <p:cNvSpPr/>
            <p:nvPr/>
          </p:nvSpPr>
          <p:spPr>
            <a:xfrm>
              <a:off x="3375639" y="812236"/>
              <a:ext cx="448627" cy="4274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noFill/>
            <a:ln w="38100" cap="flat">
              <a:solidFill>
                <a:srgbClr val="7E68BC"/>
              </a:solidFill>
              <a:prstDash val="solid"/>
              <a:miter lim="800000"/>
            </a:ln>
            <a:effectLst/>
          </p:spPr>
          <p:txBody>
            <a:bodyPr wrap="square" lIns="34289" tIns="34289" rIns="34289" bIns="34289" numCol="1" anchor="ctr">
              <a:noAutofit/>
            </a:bodyPr>
            <a:lstStyle/>
            <a:p>
              <a:pPr algn="ctr" defTabSz="166688">
                <a:lnSpc>
                  <a:spcPct val="90000"/>
                </a:lnSpc>
                <a:spcBef>
                  <a:spcPts val="525"/>
                </a:spcBef>
                <a:defRPr sz="500"/>
              </a:pPr>
              <a:endParaRPr sz="375"/>
            </a:p>
          </p:txBody>
        </p:sp>
        <p:sp>
          <p:nvSpPr>
            <p:cNvPr id="270" name="Line"/>
            <p:cNvSpPr/>
            <p:nvPr/>
          </p:nvSpPr>
          <p:spPr>
            <a:xfrm>
              <a:off x="6067399" y="384810"/>
              <a:ext cx="448627" cy="1"/>
            </a:xfrm>
            <a:prstGeom prst="line">
              <a:avLst/>
            </a:prstGeom>
            <a:noFill/>
            <a:ln w="38100" cap="flat">
              <a:solidFill>
                <a:srgbClr val="7E68BC"/>
              </a:solidFill>
              <a:prstDash val="solid"/>
              <a:miter lim="800000"/>
            </a:ln>
            <a:effectLst/>
          </p:spPr>
          <p:txBody>
            <a:bodyPr wrap="square" lIns="34289" tIns="34289" rIns="34289" bIns="34289" numCol="1" anchor="t">
              <a:noAutofit/>
            </a:bodyPr>
            <a:lstStyle/>
            <a:p>
              <a:endParaRPr sz="1350"/>
            </a:p>
          </p:txBody>
        </p:sp>
        <p:sp>
          <p:nvSpPr>
            <p:cNvPr id="271" name="Line"/>
            <p:cNvSpPr/>
            <p:nvPr/>
          </p:nvSpPr>
          <p:spPr>
            <a:xfrm>
              <a:off x="3375639" y="384810"/>
              <a:ext cx="448627" cy="4274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21600"/>
                  </a:lnTo>
                  <a:lnTo>
                    <a:pt x="10800" y="0"/>
                  </a:lnTo>
                  <a:lnTo>
                    <a:pt x="21600" y="0"/>
                  </a:lnTo>
                </a:path>
              </a:pathLst>
            </a:custGeom>
            <a:noFill/>
            <a:ln w="38100" cap="flat">
              <a:solidFill>
                <a:srgbClr val="7E68BC"/>
              </a:solidFill>
              <a:prstDash val="solid"/>
              <a:miter lim="800000"/>
            </a:ln>
            <a:effectLst/>
          </p:spPr>
          <p:txBody>
            <a:bodyPr wrap="square" lIns="34289" tIns="34289" rIns="34289" bIns="34289" numCol="1" anchor="ctr">
              <a:noAutofit/>
            </a:bodyPr>
            <a:lstStyle/>
            <a:p>
              <a:pPr algn="ctr" defTabSz="166688">
                <a:lnSpc>
                  <a:spcPct val="90000"/>
                </a:lnSpc>
                <a:spcBef>
                  <a:spcPts val="525"/>
                </a:spcBef>
                <a:defRPr sz="500"/>
              </a:pPr>
              <a:endParaRPr sz="375"/>
            </a:p>
          </p:txBody>
        </p:sp>
        <p:sp>
          <p:nvSpPr>
            <p:cNvPr id="272" name="Line"/>
            <p:cNvSpPr/>
            <p:nvPr/>
          </p:nvSpPr>
          <p:spPr>
            <a:xfrm>
              <a:off x="683880" y="812236"/>
              <a:ext cx="448627" cy="149599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21600"/>
                  </a:lnTo>
                  <a:lnTo>
                    <a:pt x="10800" y="0"/>
                  </a:lnTo>
                  <a:lnTo>
                    <a:pt x="21600" y="0"/>
                  </a:lnTo>
                </a:path>
              </a:pathLst>
            </a:custGeom>
            <a:noFill/>
            <a:ln w="38100" cap="flat">
              <a:solidFill>
                <a:srgbClr val="6F5BA5"/>
              </a:solidFill>
              <a:prstDash val="solid"/>
              <a:miter lim="800000"/>
            </a:ln>
            <a:effectLst/>
          </p:spPr>
          <p:txBody>
            <a:bodyPr wrap="square" lIns="34289" tIns="34289" rIns="34289" bIns="34289" numCol="1" anchor="ctr">
              <a:noAutofit/>
            </a:bodyPr>
            <a:lstStyle/>
            <a:p>
              <a:pPr algn="ctr" defTabSz="166688">
                <a:lnSpc>
                  <a:spcPct val="90000"/>
                </a:lnSpc>
                <a:spcBef>
                  <a:spcPts val="525"/>
                </a:spcBef>
                <a:defRPr sz="500"/>
              </a:pPr>
              <a:endParaRPr sz="375"/>
            </a:p>
          </p:txBody>
        </p:sp>
        <p:grpSp>
          <p:nvGrpSpPr>
            <p:cNvPr id="275" name="Group"/>
            <p:cNvGrpSpPr/>
            <p:nvPr/>
          </p:nvGrpSpPr>
          <p:grpSpPr>
            <a:xfrm>
              <a:off x="0" y="508537"/>
              <a:ext cx="683883" cy="3599381"/>
              <a:chOff x="0" y="-2"/>
              <a:chExt cx="683882" cy="3599380"/>
            </a:xfrm>
          </p:grpSpPr>
          <p:sp>
            <p:nvSpPr>
              <p:cNvPr id="273" name="Rectangle"/>
              <p:cNvSpPr/>
              <p:nvPr/>
            </p:nvSpPr>
            <p:spPr>
              <a:xfrm>
                <a:off x="0" y="0"/>
                <a:ext cx="683882" cy="3599378"/>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4289" tIns="34289" rIns="34289" bIns="34289" numCol="1" anchor="ctr">
                <a:noAutofit/>
              </a:bodyPr>
              <a:lstStyle/>
              <a:p>
                <a:pPr algn="ctr" defTabSz="766763">
                  <a:lnSpc>
                    <a:spcPct val="90000"/>
                  </a:lnSpc>
                  <a:spcBef>
                    <a:spcPts val="525"/>
                  </a:spcBef>
                  <a:defRPr sz="2300">
                    <a:solidFill>
                      <a:srgbClr val="FFFFFF"/>
                    </a:solidFill>
                  </a:defRPr>
                </a:pPr>
                <a:endParaRPr sz="1725"/>
              </a:p>
            </p:txBody>
          </p:sp>
          <p:sp>
            <p:nvSpPr>
              <p:cNvPr id="274" name="African Commission Mandate"/>
              <p:cNvSpPr txBox="1"/>
              <p:nvPr/>
            </p:nvSpPr>
            <p:spPr>
              <a:xfrm rot="16200000">
                <a:off x="-1457749" y="1545041"/>
                <a:ext cx="3599379" cy="5092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953" tIns="10953" rIns="10953" bIns="10953" numCol="1" anchor="ctr">
                <a:normAutofit/>
              </a:bodyPr>
              <a:lstStyle>
                <a:lvl1pPr algn="ctr" defTabSz="1022350">
                  <a:lnSpc>
                    <a:spcPct val="90000"/>
                  </a:lnSpc>
                  <a:spcBef>
                    <a:spcPts val="900"/>
                  </a:spcBef>
                  <a:defRPr sz="2300">
                    <a:solidFill>
                      <a:srgbClr val="FFFFFF"/>
                    </a:solidFill>
                  </a:defRPr>
                </a:lvl1pPr>
              </a:lstStyle>
              <a:p>
                <a:r>
                  <a:rPr sz="1200"/>
                  <a:t>African Commission</a:t>
                </a:r>
                <a:r>
                  <a:rPr lang="en-US" sz="1200"/>
                  <a:t> &amp; COE</a:t>
                </a:r>
                <a:r>
                  <a:rPr sz="1200"/>
                  <a:t> Mandate</a:t>
                </a:r>
              </a:p>
            </p:txBody>
          </p:sp>
        </p:grpSp>
        <p:grpSp>
          <p:nvGrpSpPr>
            <p:cNvPr id="278" name="Group"/>
            <p:cNvGrpSpPr/>
            <p:nvPr/>
          </p:nvGrpSpPr>
          <p:grpSpPr>
            <a:xfrm>
              <a:off x="1132506" y="470294"/>
              <a:ext cx="2243135" cy="683884"/>
              <a:chOff x="-1" y="-1"/>
              <a:chExt cx="2243134" cy="683883"/>
            </a:xfrm>
          </p:grpSpPr>
          <p:sp>
            <p:nvSpPr>
              <p:cNvPr id="276" name="Rectangle"/>
              <p:cNvSpPr/>
              <p:nvPr/>
            </p:nvSpPr>
            <p:spPr>
              <a:xfrm>
                <a:off x="-1" y="-1"/>
                <a:ext cx="2243134" cy="683883"/>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4289" tIns="34289" rIns="34289" bIns="34289" numCol="1" anchor="ctr">
                <a:noAutofit/>
              </a:bodyPr>
              <a:lstStyle/>
              <a:p>
                <a:pPr algn="ctr" defTabSz="600075">
                  <a:lnSpc>
                    <a:spcPct val="90000"/>
                  </a:lnSpc>
                  <a:spcBef>
                    <a:spcPts val="525"/>
                  </a:spcBef>
                  <a:defRPr>
                    <a:solidFill>
                      <a:srgbClr val="FFFFFF"/>
                    </a:solidFill>
                  </a:defRPr>
                </a:pPr>
                <a:endParaRPr sz="1350"/>
              </a:p>
            </p:txBody>
          </p:sp>
          <p:sp>
            <p:nvSpPr>
              <p:cNvPr id="277" name="PROTECTIVE"/>
              <p:cNvSpPr txBox="1"/>
              <p:nvPr/>
            </p:nvSpPr>
            <p:spPr>
              <a:xfrm>
                <a:off x="0" y="205750"/>
                <a:ext cx="2243133" cy="2723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8572" tIns="8572" rIns="8572" bIns="8572" numCol="1" anchor="ctr">
                <a:normAutofit/>
              </a:bodyPr>
              <a:lstStyle>
                <a:lvl1pPr algn="ctr" defTabSz="800100">
                  <a:lnSpc>
                    <a:spcPct val="90000"/>
                  </a:lnSpc>
                  <a:spcBef>
                    <a:spcPts val="700"/>
                  </a:spcBef>
                  <a:defRPr>
                    <a:solidFill>
                      <a:srgbClr val="FFFFFF"/>
                    </a:solidFill>
                  </a:defRPr>
                </a:lvl1pPr>
              </a:lstStyle>
              <a:p>
                <a:r>
                  <a:rPr sz="975"/>
                  <a:t>PROTECTIVE</a:t>
                </a:r>
              </a:p>
            </p:txBody>
          </p:sp>
        </p:grpSp>
        <p:grpSp>
          <p:nvGrpSpPr>
            <p:cNvPr id="281" name="Group"/>
            <p:cNvGrpSpPr/>
            <p:nvPr/>
          </p:nvGrpSpPr>
          <p:grpSpPr>
            <a:xfrm>
              <a:off x="3824265" y="42868"/>
              <a:ext cx="2243135" cy="683884"/>
              <a:chOff x="-1" y="-1"/>
              <a:chExt cx="2243134" cy="683883"/>
            </a:xfrm>
          </p:grpSpPr>
          <p:sp>
            <p:nvSpPr>
              <p:cNvPr id="279" name="Rectangle"/>
              <p:cNvSpPr/>
              <p:nvPr/>
            </p:nvSpPr>
            <p:spPr>
              <a:xfrm>
                <a:off x="-1" y="-1"/>
                <a:ext cx="2243134" cy="683883"/>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4289" tIns="34289" rIns="34289" bIns="34289" numCol="1" anchor="ctr">
                <a:noAutofit/>
              </a:bodyPr>
              <a:lstStyle/>
              <a:p>
                <a:pPr algn="ctr" defTabSz="600075">
                  <a:lnSpc>
                    <a:spcPct val="90000"/>
                  </a:lnSpc>
                  <a:spcBef>
                    <a:spcPts val="525"/>
                  </a:spcBef>
                  <a:defRPr>
                    <a:solidFill>
                      <a:srgbClr val="FFFFFF"/>
                    </a:solidFill>
                  </a:defRPr>
                </a:pPr>
                <a:endParaRPr sz="1350"/>
              </a:p>
            </p:txBody>
          </p:sp>
          <p:sp>
            <p:nvSpPr>
              <p:cNvPr id="280" name="Communications"/>
              <p:cNvSpPr txBox="1"/>
              <p:nvPr/>
            </p:nvSpPr>
            <p:spPr>
              <a:xfrm>
                <a:off x="0" y="205750"/>
                <a:ext cx="2243133" cy="2723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8572" tIns="8572" rIns="8572" bIns="8572" numCol="1" anchor="ctr">
                <a:normAutofit/>
              </a:bodyPr>
              <a:lstStyle>
                <a:lvl1pPr algn="ctr" defTabSz="800100">
                  <a:lnSpc>
                    <a:spcPct val="90000"/>
                  </a:lnSpc>
                  <a:spcBef>
                    <a:spcPts val="700"/>
                  </a:spcBef>
                  <a:defRPr>
                    <a:solidFill>
                      <a:srgbClr val="FFFFFF"/>
                    </a:solidFill>
                  </a:defRPr>
                </a:lvl1pPr>
              </a:lstStyle>
              <a:p>
                <a:r>
                  <a:rPr sz="975"/>
                  <a:t>Communications </a:t>
                </a:r>
              </a:p>
            </p:txBody>
          </p:sp>
        </p:grpSp>
        <p:grpSp>
          <p:nvGrpSpPr>
            <p:cNvPr id="284" name="Group"/>
            <p:cNvGrpSpPr/>
            <p:nvPr/>
          </p:nvGrpSpPr>
          <p:grpSpPr>
            <a:xfrm>
              <a:off x="6516025" y="0"/>
              <a:ext cx="2243134" cy="769621"/>
              <a:chOff x="0" y="0"/>
              <a:chExt cx="2243133" cy="769620"/>
            </a:xfrm>
          </p:grpSpPr>
          <p:sp>
            <p:nvSpPr>
              <p:cNvPr id="282" name="Rectangle"/>
              <p:cNvSpPr/>
              <p:nvPr/>
            </p:nvSpPr>
            <p:spPr>
              <a:xfrm>
                <a:off x="0" y="42869"/>
                <a:ext cx="2243133" cy="683882"/>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4289" tIns="34289" rIns="34289" bIns="34289" numCol="1" anchor="ctr">
                <a:noAutofit/>
              </a:bodyPr>
              <a:lstStyle/>
              <a:p>
                <a:pPr algn="ctr" defTabSz="600075">
                  <a:lnSpc>
                    <a:spcPct val="90000"/>
                  </a:lnSpc>
                  <a:spcBef>
                    <a:spcPts val="525"/>
                  </a:spcBef>
                  <a:defRPr>
                    <a:solidFill>
                      <a:srgbClr val="FFFFFF"/>
                    </a:solidFill>
                  </a:defRPr>
                </a:pPr>
                <a:endParaRPr sz="1350"/>
              </a:p>
            </p:txBody>
          </p:sp>
          <p:sp>
            <p:nvSpPr>
              <p:cNvPr id="283" name="Litigation: clearest opp 2hold states a/c.ble"/>
              <p:cNvSpPr txBox="1"/>
              <p:nvPr/>
            </p:nvSpPr>
            <p:spPr>
              <a:xfrm>
                <a:off x="0" y="0"/>
                <a:ext cx="2243133" cy="7696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8572" tIns="8572" rIns="8572" bIns="8572" numCol="1" anchor="ctr">
                <a:normAutofit/>
              </a:bodyPr>
              <a:lstStyle/>
              <a:p>
                <a:pPr algn="ctr" defTabSz="600075">
                  <a:lnSpc>
                    <a:spcPct val="90000"/>
                  </a:lnSpc>
                  <a:spcBef>
                    <a:spcPts val="525"/>
                  </a:spcBef>
                  <a:defRPr>
                    <a:solidFill>
                      <a:srgbClr val="FFFFFF"/>
                    </a:solidFill>
                  </a:defRPr>
                </a:pPr>
                <a:r>
                  <a:rPr sz="975"/>
                  <a:t>Litigation: </a:t>
                </a:r>
                <a:r>
                  <a:rPr sz="975" i="1"/>
                  <a:t>clearest opp</a:t>
                </a:r>
                <a:r>
                  <a:rPr lang="en-US" sz="975" i="1"/>
                  <a:t>ortunity</a:t>
                </a:r>
                <a:r>
                  <a:rPr sz="975" i="1"/>
                  <a:t> </a:t>
                </a:r>
                <a:r>
                  <a:rPr lang="en-US" sz="975" i="1"/>
                  <a:t>to </a:t>
                </a:r>
                <a:r>
                  <a:rPr sz="975" i="1"/>
                  <a:t>hold states a</a:t>
                </a:r>
                <a:r>
                  <a:rPr lang="en-US" sz="975" i="1"/>
                  <a:t>ccountable</a:t>
                </a:r>
                <a:endParaRPr sz="975" i="1"/>
              </a:p>
            </p:txBody>
          </p:sp>
        </p:grpSp>
        <p:grpSp>
          <p:nvGrpSpPr>
            <p:cNvPr id="287" name="Group"/>
            <p:cNvGrpSpPr/>
            <p:nvPr/>
          </p:nvGrpSpPr>
          <p:grpSpPr>
            <a:xfrm>
              <a:off x="3824265" y="897720"/>
              <a:ext cx="2243135" cy="683884"/>
              <a:chOff x="-1" y="-1"/>
              <a:chExt cx="2243134" cy="683883"/>
            </a:xfrm>
          </p:grpSpPr>
          <p:sp>
            <p:nvSpPr>
              <p:cNvPr id="285" name="Rectangle"/>
              <p:cNvSpPr/>
              <p:nvPr/>
            </p:nvSpPr>
            <p:spPr>
              <a:xfrm>
                <a:off x="-1" y="-1"/>
                <a:ext cx="2243134" cy="683883"/>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4289" tIns="34289" rIns="34289" bIns="34289" numCol="1" anchor="ctr">
                <a:noAutofit/>
              </a:bodyPr>
              <a:lstStyle/>
              <a:p>
                <a:pPr algn="ctr" defTabSz="600075">
                  <a:lnSpc>
                    <a:spcPct val="90000"/>
                  </a:lnSpc>
                  <a:spcBef>
                    <a:spcPts val="525"/>
                  </a:spcBef>
                  <a:defRPr>
                    <a:solidFill>
                      <a:srgbClr val="FFFFFF"/>
                    </a:solidFill>
                  </a:defRPr>
                </a:pPr>
                <a:endParaRPr sz="1350"/>
              </a:p>
            </p:txBody>
          </p:sp>
          <p:sp>
            <p:nvSpPr>
              <p:cNvPr id="286" name="Investigative visits"/>
              <p:cNvSpPr txBox="1"/>
              <p:nvPr/>
            </p:nvSpPr>
            <p:spPr>
              <a:xfrm>
                <a:off x="0" y="205750"/>
                <a:ext cx="2243133" cy="2723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8572" tIns="8572" rIns="8572" bIns="8572" numCol="1" anchor="ctr">
                <a:normAutofit/>
              </a:bodyPr>
              <a:lstStyle>
                <a:lvl1pPr algn="ctr" defTabSz="800100">
                  <a:lnSpc>
                    <a:spcPct val="90000"/>
                  </a:lnSpc>
                  <a:spcBef>
                    <a:spcPts val="700"/>
                  </a:spcBef>
                  <a:defRPr>
                    <a:solidFill>
                      <a:srgbClr val="FFFFFF"/>
                    </a:solidFill>
                  </a:defRPr>
                </a:lvl1pPr>
              </a:lstStyle>
              <a:p>
                <a:r>
                  <a:rPr sz="975"/>
                  <a:t>Investigative visits</a:t>
                </a:r>
              </a:p>
            </p:txBody>
          </p:sp>
        </p:grpSp>
        <p:grpSp>
          <p:nvGrpSpPr>
            <p:cNvPr id="290" name="Group"/>
            <p:cNvGrpSpPr/>
            <p:nvPr/>
          </p:nvGrpSpPr>
          <p:grpSpPr>
            <a:xfrm>
              <a:off x="6516024" y="897720"/>
              <a:ext cx="2243135" cy="683884"/>
              <a:chOff x="-1" y="-1"/>
              <a:chExt cx="2243134" cy="683883"/>
            </a:xfrm>
          </p:grpSpPr>
          <p:sp>
            <p:nvSpPr>
              <p:cNvPr id="288" name="Rectangle"/>
              <p:cNvSpPr/>
              <p:nvPr/>
            </p:nvSpPr>
            <p:spPr>
              <a:xfrm>
                <a:off x="-1" y="-1"/>
                <a:ext cx="2243134" cy="683883"/>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4289" tIns="34289" rIns="34289" bIns="34289" numCol="1" anchor="ctr">
                <a:noAutofit/>
              </a:bodyPr>
              <a:lstStyle/>
              <a:p>
                <a:pPr algn="ctr" defTabSz="600075">
                  <a:lnSpc>
                    <a:spcPct val="90000"/>
                  </a:lnSpc>
                  <a:spcBef>
                    <a:spcPts val="525"/>
                  </a:spcBef>
                  <a:defRPr>
                    <a:solidFill>
                      <a:srgbClr val="FFFFFF"/>
                    </a:solidFill>
                  </a:defRPr>
                </a:pPr>
                <a:endParaRPr sz="1350"/>
              </a:p>
            </p:txBody>
          </p:sp>
          <p:sp>
            <p:nvSpPr>
              <p:cNvPr id="289" name="Key informants"/>
              <p:cNvSpPr txBox="1"/>
              <p:nvPr/>
            </p:nvSpPr>
            <p:spPr>
              <a:xfrm>
                <a:off x="0" y="205750"/>
                <a:ext cx="2243133" cy="2723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8572" tIns="8572" rIns="8572" bIns="8572" numCol="1" anchor="ctr">
                <a:normAutofit/>
              </a:bodyPr>
              <a:lstStyle>
                <a:lvl1pPr algn="ctr" defTabSz="800100">
                  <a:lnSpc>
                    <a:spcPct val="90000"/>
                  </a:lnSpc>
                  <a:spcBef>
                    <a:spcPts val="700"/>
                  </a:spcBef>
                  <a:defRPr>
                    <a:solidFill>
                      <a:srgbClr val="FFFFFF"/>
                    </a:solidFill>
                  </a:defRPr>
                </a:lvl1pPr>
              </a:lstStyle>
              <a:p>
                <a:r>
                  <a:rPr sz="975"/>
                  <a:t>Key informants</a:t>
                </a:r>
              </a:p>
            </p:txBody>
          </p:sp>
        </p:grpSp>
        <p:grpSp>
          <p:nvGrpSpPr>
            <p:cNvPr id="293" name="Group"/>
            <p:cNvGrpSpPr/>
            <p:nvPr/>
          </p:nvGrpSpPr>
          <p:grpSpPr>
            <a:xfrm>
              <a:off x="1132506" y="3462277"/>
              <a:ext cx="2243135" cy="683884"/>
              <a:chOff x="-1" y="-1"/>
              <a:chExt cx="2243134" cy="683883"/>
            </a:xfrm>
          </p:grpSpPr>
          <p:sp>
            <p:nvSpPr>
              <p:cNvPr id="291" name="Rectangle"/>
              <p:cNvSpPr/>
              <p:nvPr/>
            </p:nvSpPr>
            <p:spPr>
              <a:xfrm>
                <a:off x="-1" y="-1"/>
                <a:ext cx="2243134" cy="683883"/>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4289" tIns="34289" rIns="34289" bIns="34289" numCol="1" anchor="ctr">
                <a:noAutofit/>
              </a:bodyPr>
              <a:lstStyle/>
              <a:p>
                <a:pPr algn="ctr" defTabSz="600075">
                  <a:lnSpc>
                    <a:spcPct val="90000"/>
                  </a:lnSpc>
                  <a:spcBef>
                    <a:spcPts val="525"/>
                  </a:spcBef>
                  <a:defRPr>
                    <a:solidFill>
                      <a:srgbClr val="FFFFFF"/>
                    </a:solidFill>
                  </a:defRPr>
                </a:pPr>
                <a:endParaRPr sz="1350"/>
              </a:p>
            </p:txBody>
          </p:sp>
          <p:sp>
            <p:nvSpPr>
              <p:cNvPr id="292" name="PROMOTIONAL"/>
              <p:cNvSpPr txBox="1"/>
              <p:nvPr/>
            </p:nvSpPr>
            <p:spPr>
              <a:xfrm>
                <a:off x="0" y="205750"/>
                <a:ext cx="2243133" cy="2723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8572" tIns="8572" rIns="8572" bIns="8572" numCol="1" anchor="ctr">
                <a:normAutofit/>
              </a:bodyPr>
              <a:lstStyle>
                <a:lvl1pPr algn="ctr" defTabSz="800100">
                  <a:lnSpc>
                    <a:spcPct val="90000"/>
                  </a:lnSpc>
                  <a:spcBef>
                    <a:spcPts val="700"/>
                  </a:spcBef>
                  <a:defRPr>
                    <a:solidFill>
                      <a:srgbClr val="FFFFFF"/>
                    </a:solidFill>
                  </a:defRPr>
                </a:lvl1pPr>
              </a:lstStyle>
              <a:p>
                <a:r>
                  <a:rPr sz="975"/>
                  <a:t>PROMOTIONAL</a:t>
                </a:r>
              </a:p>
            </p:txBody>
          </p:sp>
        </p:grpSp>
        <p:grpSp>
          <p:nvGrpSpPr>
            <p:cNvPr id="296" name="Group"/>
            <p:cNvGrpSpPr/>
            <p:nvPr/>
          </p:nvGrpSpPr>
          <p:grpSpPr>
            <a:xfrm>
              <a:off x="3824265" y="1752573"/>
              <a:ext cx="2243135" cy="683884"/>
              <a:chOff x="-1" y="-1"/>
              <a:chExt cx="2243134" cy="683883"/>
            </a:xfrm>
          </p:grpSpPr>
          <p:sp>
            <p:nvSpPr>
              <p:cNvPr id="294" name="Rectangle"/>
              <p:cNvSpPr/>
              <p:nvPr/>
            </p:nvSpPr>
            <p:spPr>
              <a:xfrm>
                <a:off x="-1" y="-1"/>
                <a:ext cx="2243134" cy="683883"/>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4289" tIns="34289" rIns="34289" bIns="34289" numCol="1" anchor="ctr">
                <a:noAutofit/>
              </a:bodyPr>
              <a:lstStyle/>
              <a:p>
                <a:pPr algn="ctr" defTabSz="600075">
                  <a:lnSpc>
                    <a:spcPct val="90000"/>
                  </a:lnSpc>
                  <a:spcBef>
                    <a:spcPts val="525"/>
                  </a:spcBef>
                  <a:defRPr>
                    <a:solidFill>
                      <a:srgbClr val="FFFFFF"/>
                    </a:solidFill>
                  </a:defRPr>
                </a:pPr>
                <a:endParaRPr sz="1350"/>
              </a:p>
            </p:txBody>
          </p:sp>
          <p:sp>
            <p:nvSpPr>
              <p:cNvPr id="295" name="State reporting"/>
              <p:cNvSpPr txBox="1"/>
              <p:nvPr/>
            </p:nvSpPr>
            <p:spPr>
              <a:xfrm>
                <a:off x="0" y="205750"/>
                <a:ext cx="2243133" cy="2723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8572" tIns="8572" rIns="8572" bIns="8572" numCol="1" anchor="ctr">
                <a:normAutofit/>
              </a:bodyPr>
              <a:lstStyle>
                <a:lvl1pPr algn="ctr" defTabSz="800100">
                  <a:lnSpc>
                    <a:spcPct val="90000"/>
                  </a:lnSpc>
                  <a:spcBef>
                    <a:spcPts val="700"/>
                  </a:spcBef>
                  <a:defRPr>
                    <a:solidFill>
                      <a:srgbClr val="FFFFFF"/>
                    </a:solidFill>
                  </a:defRPr>
                </a:lvl1pPr>
              </a:lstStyle>
              <a:p>
                <a:r>
                  <a:rPr sz="975"/>
                  <a:t>State reporting</a:t>
                </a:r>
              </a:p>
            </p:txBody>
          </p:sp>
        </p:grpSp>
        <p:grpSp>
          <p:nvGrpSpPr>
            <p:cNvPr id="299" name="Group"/>
            <p:cNvGrpSpPr/>
            <p:nvPr/>
          </p:nvGrpSpPr>
          <p:grpSpPr>
            <a:xfrm>
              <a:off x="6516024" y="1752573"/>
              <a:ext cx="2243135" cy="683884"/>
              <a:chOff x="-1" y="-1"/>
              <a:chExt cx="2243134" cy="683883"/>
            </a:xfrm>
          </p:grpSpPr>
          <p:sp>
            <p:nvSpPr>
              <p:cNvPr id="297" name="Rectangle"/>
              <p:cNvSpPr/>
              <p:nvPr/>
            </p:nvSpPr>
            <p:spPr>
              <a:xfrm>
                <a:off x="-1" y="-1"/>
                <a:ext cx="2243134" cy="683883"/>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4289" tIns="34289" rIns="34289" bIns="34289" numCol="1" anchor="ctr">
                <a:noAutofit/>
              </a:bodyPr>
              <a:lstStyle/>
              <a:p>
                <a:pPr algn="ctr" defTabSz="600075">
                  <a:lnSpc>
                    <a:spcPct val="90000"/>
                  </a:lnSpc>
                  <a:spcBef>
                    <a:spcPts val="525"/>
                  </a:spcBef>
                  <a:defRPr>
                    <a:solidFill>
                      <a:srgbClr val="FFFFFF"/>
                    </a:solidFill>
                  </a:defRPr>
                </a:pPr>
                <a:endParaRPr sz="1350"/>
              </a:p>
            </p:txBody>
          </p:sp>
          <p:sp>
            <p:nvSpPr>
              <p:cNvPr id="298" name="Shadow reporting"/>
              <p:cNvSpPr txBox="1"/>
              <p:nvPr/>
            </p:nvSpPr>
            <p:spPr>
              <a:xfrm>
                <a:off x="0" y="205750"/>
                <a:ext cx="2243133" cy="2723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8572" tIns="8572" rIns="8572" bIns="8572" numCol="1" anchor="ctr">
                <a:normAutofit/>
              </a:bodyPr>
              <a:lstStyle>
                <a:lvl1pPr algn="ctr" defTabSz="800100">
                  <a:lnSpc>
                    <a:spcPct val="90000"/>
                  </a:lnSpc>
                  <a:spcBef>
                    <a:spcPts val="700"/>
                  </a:spcBef>
                  <a:defRPr>
                    <a:solidFill>
                      <a:srgbClr val="FFFFFF"/>
                    </a:solidFill>
                  </a:defRPr>
                </a:lvl1pPr>
              </a:lstStyle>
              <a:p>
                <a:r>
                  <a:rPr sz="975"/>
                  <a:t>Shadow reporting</a:t>
                </a:r>
              </a:p>
            </p:txBody>
          </p:sp>
        </p:grpSp>
        <p:grpSp>
          <p:nvGrpSpPr>
            <p:cNvPr id="302" name="Group"/>
            <p:cNvGrpSpPr/>
            <p:nvPr/>
          </p:nvGrpSpPr>
          <p:grpSpPr>
            <a:xfrm>
              <a:off x="3824265" y="2548362"/>
              <a:ext cx="2243135" cy="802008"/>
              <a:chOff x="-1" y="-59064"/>
              <a:chExt cx="2243134" cy="802007"/>
            </a:xfrm>
          </p:grpSpPr>
          <p:sp>
            <p:nvSpPr>
              <p:cNvPr id="300" name="Rectangle"/>
              <p:cNvSpPr/>
              <p:nvPr/>
            </p:nvSpPr>
            <p:spPr>
              <a:xfrm>
                <a:off x="-1" y="-1"/>
                <a:ext cx="2243134" cy="683883"/>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4289" tIns="34289" rIns="34289" bIns="34289" numCol="1" anchor="ctr">
                <a:noAutofit/>
              </a:bodyPr>
              <a:lstStyle/>
              <a:p>
                <a:pPr algn="ctr" defTabSz="600075">
                  <a:lnSpc>
                    <a:spcPct val="90000"/>
                  </a:lnSpc>
                  <a:spcBef>
                    <a:spcPts val="525"/>
                  </a:spcBef>
                  <a:defRPr>
                    <a:solidFill>
                      <a:srgbClr val="FFFFFF"/>
                    </a:solidFill>
                  </a:defRPr>
                </a:pPr>
                <a:endParaRPr sz="1350"/>
              </a:p>
            </p:txBody>
          </p:sp>
          <p:sp>
            <p:nvSpPr>
              <p:cNvPr id="301" name="Special mechanisms"/>
              <p:cNvSpPr txBox="1"/>
              <p:nvPr/>
            </p:nvSpPr>
            <p:spPr>
              <a:xfrm>
                <a:off x="0" y="-59064"/>
                <a:ext cx="2243133" cy="8020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8572" tIns="8572" rIns="8572" bIns="8572" numCol="1" anchor="ctr">
                <a:normAutofit/>
              </a:bodyPr>
              <a:lstStyle>
                <a:lvl1pPr algn="ctr" defTabSz="800100">
                  <a:lnSpc>
                    <a:spcPct val="90000"/>
                  </a:lnSpc>
                  <a:spcBef>
                    <a:spcPts val="700"/>
                  </a:spcBef>
                  <a:defRPr>
                    <a:solidFill>
                      <a:srgbClr val="FFFFFF"/>
                    </a:solidFill>
                  </a:defRPr>
                </a:lvl1pPr>
              </a:lstStyle>
              <a:p>
                <a:r>
                  <a:rPr sz="675"/>
                  <a:t>Special mechanisms</a:t>
                </a:r>
                <a:endParaRPr lang="en-US" sz="675"/>
              </a:p>
              <a:p>
                <a:r>
                  <a:rPr lang="en-ZA" sz="675"/>
                  <a:t>ACHPR – SRRWA</a:t>
                </a:r>
              </a:p>
              <a:p>
                <a:r>
                  <a:rPr lang="en-ZA" sz="675"/>
                  <a:t>COE – SR CM &amp; HPS</a:t>
                </a:r>
                <a:endParaRPr sz="675"/>
              </a:p>
            </p:txBody>
          </p:sp>
        </p:grpSp>
        <p:grpSp>
          <p:nvGrpSpPr>
            <p:cNvPr id="305" name="Group"/>
            <p:cNvGrpSpPr/>
            <p:nvPr/>
          </p:nvGrpSpPr>
          <p:grpSpPr>
            <a:xfrm>
              <a:off x="6516024" y="2607425"/>
              <a:ext cx="2243135" cy="683884"/>
              <a:chOff x="-1" y="-1"/>
              <a:chExt cx="2243134" cy="683883"/>
            </a:xfrm>
          </p:grpSpPr>
          <p:sp>
            <p:nvSpPr>
              <p:cNvPr id="303" name="Rectangle"/>
              <p:cNvSpPr/>
              <p:nvPr/>
            </p:nvSpPr>
            <p:spPr>
              <a:xfrm>
                <a:off x="-1" y="-1"/>
                <a:ext cx="2243134" cy="683883"/>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4289" tIns="34289" rIns="34289" bIns="34289" numCol="1" anchor="ctr">
                <a:noAutofit/>
              </a:bodyPr>
              <a:lstStyle/>
              <a:p>
                <a:pPr algn="ctr" defTabSz="600075">
                  <a:lnSpc>
                    <a:spcPct val="90000"/>
                  </a:lnSpc>
                  <a:spcBef>
                    <a:spcPts val="525"/>
                  </a:spcBef>
                  <a:defRPr>
                    <a:solidFill>
                      <a:srgbClr val="FFFFFF"/>
                    </a:solidFill>
                  </a:defRPr>
                </a:pPr>
                <a:endParaRPr sz="1350"/>
              </a:p>
            </p:txBody>
          </p:sp>
          <p:sp>
            <p:nvSpPr>
              <p:cNvPr id="304" name="Collaboration"/>
              <p:cNvSpPr txBox="1"/>
              <p:nvPr/>
            </p:nvSpPr>
            <p:spPr>
              <a:xfrm>
                <a:off x="0" y="205750"/>
                <a:ext cx="2243133" cy="2723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8572" tIns="8572" rIns="8572" bIns="8572" numCol="1" anchor="ctr">
                <a:normAutofit/>
              </a:bodyPr>
              <a:lstStyle>
                <a:lvl1pPr algn="ctr" defTabSz="800100">
                  <a:lnSpc>
                    <a:spcPct val="90000"/>
                  </a:lnSpc>
                  <a:spcBef>
                    <a:spcPts val="700"/>
                  </a:spcBef>
                  <a:defRPr>
                    <a:solidFill>
                      <a:srgbClr val="FFFFFF"/>
                    </a:solidFill>
                  </a:defRPr>
                </a:lvl1pPr>
              </a:lstStyle>
              <a:p>
                <a:r>
                  <a:rPr sz="975"/>
                  <a:t>Collaboration</a:t>
                </a:r>
              </a:p>
            </p:txBody>
          </p:sp>
        </p:grpSp>
        <p:grpSp>
          <p:nvGrpSpPr>
            <p:cNvPr id="308" name="Group"/>
            <p:cNvGrpSpPr/>
            <p:nvPr/>
          </p:nvGrpSpPr>
          <p:grpSpPr>
            <a:xfrm>
              <a:off x="3824265" y="3462277"/>
              <a:ext cx="2243135" cy="683884"/>
              <a:chOff x="-1" y="-1"/>
              <a:chExt cx="2243134" cy="683883"/>
            </a:xfrm>
          </p:grpSpPr>
          <p:sp>
            <p:nvSpPr>
              <p:cNvPr id="306" name="Rectangle"/>
              <p:cNvSpPr/>
              <p:nvPr/>
            </p:nvSpPr>
            <p:spPr>
              <a:xfrm>
                <a:off x="-1" y="-1"/>
                <a:ext cx="2243134" cy="683883"/>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4289" tIns="34289" rIns="34289" bIns="34289" numCol="1" anchor="ctr">
                <a:noAutofit/>
              </a:bodyPr>
              <a:lstStyle/>
              <a:p>
                <a:pPr algn="ctr" defTabSz="600075">
                  <a:lnSpc>
                    <a:spcPct val="90000"/>
                  </a:lnSpc>
                  <a:spcBef>
                    <a:spcPts val="525"/>
                  </a:spcBef>
                  <a:defRPr>
                    <a:solidFill>
                      <a:srgbClr val="FFFFFF"/>
                    </a:solidFill>
                  </a:defRPr>
                </a:pPr>
                <a:endParaRPr sz="1350"/>
              </a:p>
            </p:txBody>
          </p:sp>
          <p:sp>
            <p:nvSpPr>
              <p:cNvPr id="307" name="Promotional visits"/>
              <p:cNvSpPr txBox="1"/>
              <p:nvPr/>
            </p:nvSpPr>
            <p:spPr>
              <a:xfrm>
                <a:off x="0" y="205750"/>
                <a:ext cx="2243133" cy="2723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8572" tIns="8572" rIns="8572" bIns="8572" numCol="1" anchor="ctr">
                <a:normAutofit/>
              </a:bodyPr>
              <a:lstStyle>
                <a:lvl1pPr algn="ctr" defTabSz="800100">
                  <a:lnSpc>
                    <a:spcPct val="90000"/>
                  </a:lnSpc>
                  <a:spcBef>
                    <a:spcPts val="700"/>
                  </a:spcBef>
                  <a:defRPr>
                    <a:solidFill>
                      <a:srgbClr val="FFFFFF"/>
                    </a:solidFill>
                  </a:defRPr>
                </a:lvl1pPr>
              </a:lstStyle>
              <a:p>
                <a:r>
                  <a:rPr sz="975"/>
                  <a:t>Promotional visits</a:t>
                </a:r>
              </a:p>
            </p:txBody>
          </p:sp>
        </p:grpSp>
        <p:grpSp>
          <p:nvGrpSpPr>
            <p:cNvPr id="311" name="Group"/>
            <p:cNvGrpSpPr/>
            <p:nvPr/>
          </p:nvGrpSpPr>
          <p:grpSpPr>
            <a:xfrm>
              <a:off x="6516024" y="3462277"/>
              <a:ext cx="2243135" cy="683884"/>
              <a:chOff x="-1" y="-1"/>
              <a:chExt cx="2243134" cy="683883"/>
            </a:xfrm>
          </p:grpSpPr>
          <p:sp>
            <p:nvSpPr>
              <p:cNvPr id="309" name="Rectangle"/>
              <p:cNvSpPr/>
              <p:nvPr/>
            </p:nvSpPr>
            <p:spPr>
              <a:xfrm>
                <a:off x="-1" y="-1"/>
                <a:ext cx="2243134" cy="683883"/>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4289" tIns="34289" rIns="34289" bIns="34289" numCol="1" anchor="ctr">
                <a:noAutofit/>
              </a:bodyPr>
              <a:lstStyle/>
              <a:p>
                <a:pPr algn="ctr" defTabSz="600075">
                  <a:lnSpc>
                    <a:spcPct val="90000"/>
                  </a:lnSpc>
                  <a:spcBef>
                    <a:spcPts val="525"/>
                  </a:spcBef>
                  <a:defRPr>
                    <a:solidFill>
                      <a:srgbClr val="FFFFFF"/>
                    </a:solidFill>
                  </a:defRPr>
                </a:pPr>
                <a:endParaRPr sz="1350"/>
              </a:p>
            </p:txBody>
          </p:sp>
          <p:sp>
            <p:nvSpPr>
              <p:cNvPr id="310" name="Key informants"/>
              <p:cNvSpPr txBox="1"/>
              <p:nvPr/>
            </p:nvSpPr>
            <p:spPr>
              <a:xfrm>
                <a:off x="0" y="205750"/>
                <a:ext cx="2243133" cy="2723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8572" tIns="8572" rIns="8572" bIns="8572" numCol="1" anchor="ctr">
                <a:normAutofit/>
              </a:bodyPr>
              <a:lstStyle>
                <a:lvl1pPr algn="ctr" defTabSz="800100">
                  <a:lnSpc>
                    <a:spcPct val="90000"/>
                  </a:lnSpc>
                  <a:spcBef>
                    <a:spcPts val="700"/>
                  </a:spcBef>
                  <a:defRPr>
                    <a:solidFill>
                      <a:srgbClr val="FFFFFF"/>
                    </a:solidFill>
                  </a:defRPr>
                </a:lvl1pPr>
              </a:lstStyle>
              <a:p>
                <a:r>
                  <a:rPr sz="975"/>
                  <a:t>Key informants</a:t>
                </a:r>
              </a:p>
            </p:txBody>
          </p:sp>
        </p:grpSp>
        <p:grpSp>
          <p:nvGrpSpPr>
            <p:cNvPr id="314" name="Group"/>
            <p:cNvGrpSpPr/>
            <p:nvPr/>
          </p:nvGrpSpPr>
          <p:grpSpPr>
            <a:xfrm>
              <a:off x="3824265" y="4317130"/>
              <a:ext cx="2243135" cy="683884"/>
              <a:chOff x="-1" y="-1"/>
              <a:chExt cx="2243134" cy="683883"/>
            </a:xfrm>
          </p:grpSpPr>
          <p:sp>
            <p:nvSpPr>
              <p:cNvPr id="312" name="Rectangle"/>
              <p:cNvSpPr/>
              <p:nvPr/>
            </p:nvSpPr>
            <p:spPr>
              <a:xfrm>
                <a:off x="-1" y="-1"/>
                <a:ext cx="2243134" cy="683883"/>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4289" tIns="34289" rIns="34289" bIns="34289" numCol="1" anchor="ctr">
                <a:noAutofit/>
              </a:bodyPr>
              <a:lstStyle/>
              <a:p>
                <a:pPr algn="ctr" defTabSz="600075">
                  <a:lnSpc>
                    <a:spcPct val="90000"/>
                  </a:lnSpc>
                  <a:spcBef>
                    <a:spcPts val="525"/>
                  </a:spcBef>
                  <a:defRPr>
                    <a:solidFill>
                      <a:srgbClr val="FFFFFF"/>
                    </a:solidFill>
                  </a:defRPr>
                </a:pPr>
                <a:endParaRPr sz="1350"/>
              </a:p>
            </p:txBody>
          </p:sp>
          <p:sp>
            <p:nvSpPr>
              <p:cNvPr id="313" name="General Comments &amp; Resolutions"/>
              <p:cNvSpPr txBox="1"/>
              <p:nvPr/>
            </p:nvSpPr>
            <p:spPr>
              <a:xfrm>
                <a:off x="0" y="77145"/>
                <a:ext cx="2243133" cy="5295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8572" tIns="8572" rIns="8572" bIns="8572" numCol="1" anchor="ctr">
                <a:normAutofit/>
              </a:bodyPr>
              <a:lstStyle>
                <a:lvl1pPr algn="ctr" defTabSz="800100">
                  <a:lnSpc>
                    <a:spcPct val="90000"/>
                  </a:lnSpc>
                  <a:spcBef>
                    <a:spcPts val="700"/>
                  </a:spcBef>
                  <a:defRPr>
                    <a:solidFill>
                      <a:srgbClr val="FFFFFF"/>
                    </a:solidFill>
                  </a:defRPr>
                </a:lvl1pPr>
              </a:lstStyle>
              <a:p>
                <a:r>
                  <a:rPr sz="975"/>
                  <a:t>General Comments &amp; Resolutions</a:t>
                </a:r>
              </a:p>
            </p:txBody>
          </p:sp>
        </p:grpSp>
        <p:grpSp>
          <p:nvGrpSpPr>
            <p:cNvPr id="317" name="Group"/>
            <p:cNvGrpSpPr/>
            <p:nvPr/>
          </p:nvGrpSpPr>
          <p:grpSpPr>
            <a:xfrm>
              <a:off x="6516024" y="4317130"/>
              <a:ext cx="2243135" cy="683884"/>
              <a:chOff x="-1" y="-1"/>
              <a:chExt cx="2243134" cy="683883"/>
            </a:xfrm>
          </p:grpSpPr>
          <p:sp>
            <p:nvSpPr>
              <p:cNvPr id="315" name="Rectangle"/>
              <p:cNvSpPr/>
              <p:nvPr/>
            </p:nvSpPr>
            <p:spPr>
              <a:xfrm>
                <a:off x="-1" y="-1"/>
                <a:ext cx="2243134" cy="683883"/>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4289" tIns="34289" rIns="34289" bIns="34289" numCol="1" anchor="ctr">
                <a:noAutofit/>
              </a:bodyPr>
              <a:lstStyle/>
              <a:p>
                <a:pPr algn="ctr" defTabSz="600075">
                  <a:lnSpc>
                    <a:spcPct val="90000"/>
                  </a:lnSpc>
                  <a:spcBef>
                    <a:spcPts val="525"/>
                  </a:spcBef>
                  <a:defRPr>
                    <a:solidFill>
                      <a:srgbClr val="FFFFFF"/>
                    </a:solidFill>
                  </a:defRPr>
                </a:pPr>
                <a:endParaRPr sz="1350"/>
              </a:p>
            </p:txBody>
          </p:sp>
          <p:sp>
            <p:nvSpPr>
              <p:cNvPr id="316" name="Dissemination &amp; implementation"/>
              <p:cNvSpPr txBox="1"/>
              <p:nvPr/>
            </p:nvSpPr>
            <p:spPr>
              <a:xfrm>
                <a:off x="0" y="77145"/>
                <a:ext cx="2243133" cy="5295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8572" tIns="8572" rIns="8572" bIns="8572" numCol="1" anchor="ctr">
                <a:normAutofit/>
              </a:bodyPr>
              <a:lstStyle>
                <a:lvl1pPr algn="ctr" defTabSz="800100">
                  <a:lnSpc>
                    <a:spcPct val="90000"/>
                  </a:lnSpc>
                  <a:spcBef>
                    <a:spcPts val="700"/>
                  </a:spcBef>
                  <a:defRPr>
                    <a:solidFill>
                      <a:srgbClr val="FFFFFF"/>
                    </a:solidFill>
                  </a:defRPr>
                </a:lvl1pPr>
              </a:lstStyle>
              <a:p>
                <a:r>
                  <a:rPr sz="975"/>
                  <a:t>Dissemination &amp; implementation</a:t>
                </a:r>
              </a:p>
            </p:txBody>
          </p:sp>
        </p:grpSp>
        <p:grpSp>
          <p:nvGrpSpPr>
            <p:cNvPr id="320" name="Group"/>
            <p:cNvGrpSpPr/>
            <p:nvPr/>
          </p:nvGrpSpPr>
          <p:grpSpPr>
            <a:xfrm>
              <a:off x="3824266" y="5129114"/>
              <a:ext cx="2243134" cy="769622"/>
              <a:chOff x="0" y="0"/>
              <a:chExt cx="2243133" cy="769620"/>
            </a:xfrm>
          </p:grpSpPr>
          <p:sp>
            <p:nvSpPr>
              <p:cNvPr id="318" name="Rectangle"/>
              <p:cNvSpPr/>
              <p:nvPr/>
            </p:nvSpPr>
            <p:spPr>
              <a:xfrm>
                <a:off x="0" y="42869"/>
                <a:ext cx="2243133" cy="683882"/>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4289" tIns="34289" rIns="34289" bIns="34289" numCol="1" anchor="ctr">
                <a:noAutofit/>
              </a:bodyPr>
              <a:lstStyle/>
              <a:p>
                <a:pPr algn="ctr" defTabSz="600075">
                  <a:lnSpc>
                    <a:spcPct val="90000"/>
                  </a:lnSpc>
                  <a:spcBef>
                    <a:spcPts val="525"/>
                  </a:spcBef>
                  <a:defRPr>
                    <a:solidFill>
                      <a:srgbClr val="FFFFFF"/>
                    </a:solidFill>
                  </a:defRPr>
                </a:pPr>
                <a:endParaRPr sz="1350"/>
              </a:p>
            </p:txBody>
          </p:sp>
          <p:sp>
            <p:nvSpPr>
              <p:cNvPr id="319" name="Relationship with NGOs/ Observer status"/>
              <p:cNvSpPr txBox="1"/>
              <p:nvPr/>
            </p:nvSpPr>
            <p:spPr>
              <a:xfrm>
                <a:off x="0" y="0"/>
                <a:ext cx="2243133" cy="7696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8572" tIns="8572" rIns="8572" bIns="8572" numCol="1" anchor="ctr">
                <a:normAutofit/>
              </a:bodyPr>
              <a:lstStyle>
                <a:lvl1pPr algn="ctr" defTabSz="800100">
                  <a:lnSpc>
                    <a:spcPct val="90000"/>
                  </a:lnSpc>
                  <a:spcBef>
                    <a:spcPts val="700"/>
                  </a:spcBef>
                  <a:defRPr>
                    <a:solidFill>
                      <a:srgbClr val="FFFFFF"/>
                    </a:solidFill>
                  </a:defRPr>
                </a:lvl1pPr>
              </a:lstStyle>
              <a:p>
                <a:r>
                  <a:rPr sz="1200"/>
                  <a:t>Relationship with NGOs/ Observer status</a:t>
                </a:r>
              </a:p>
            </p:txBody>
          </p:sp>
        </p:grpSp>
        <p:grpSp>
          <p:nvGrpSpPr>
            <p:cNvPr id="323" name="Group"/>
            <p:cNvGrpSpPr/>
            <p:nvPr/>
          </p:nvGrpSpPr>
          <p:grpSpPr>
            <a:xfrm>
              <a:off x="6516024" y="5171982"/>
              <a:ext cx="2243135" cy="683884"/>
              <a:chOff x="-1" y="-1"/>
              <a:chExt cx="2243134" cy="683883"/>
            </a:xfrm>
          </p:grpSpPr>
          <p:sp>
            <p:nvSpPr>
              <p:cNvPr id="321" name="Rectangle"/>
              <p:cNvSpPr/>
              <p:nvPr/>
            </p:nvSpPr>
            <p:spPr>
              <a:xfrm>
                <a:off x="-1" y="-1"/>
                <a:ext cx="2243134" cy="683883"/>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4289" tIns="34289" rIns="34289" bIns="34289" numCol="1" anchor="ctr">
                <a:noAutofit/>
              </a:bodyPr>
              <a:lstStyle/>
              <a:p>
                <a:pPr algn="ctr" defTabSz="600075">
                  <a:lnSpc>
                    <a:spcPct val="90000"/>
                  </a:lnSpc>
                  <a:spcBef>
                    <a:spcPts val="525"/>
                  </a:spcBef>
                  <a:defRPr>
                    <a:solidFill>
                      <a:srgbClr val="FFFFFF"/>
                    </a:solidFill>
                  </a:defRPr>
                </a:pPr>
                <a:endParaRPr sz="1350"/>
              </a:p>
            </p:txBody>
          </p:sp>
          <p:sp>
            <p:nvSpPr>
              <p:cNvPr id="322" name="Promotion of women’s rights issues"/>
              <p:cNvSpPr txBox="1"/>
              <p:nvPr/>
            </p:nvSpPr>
            <p:spPr>
              <a:xfrm>
                <a:off x="0" y="77145"/>
                <a:ext cx="2243133" cy="5295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8572" tIns="8572" rIns="8572" bIns="8572" numCol="1" anchor="ctr">
                <a:normAutofit/>
              </a:bodyPr>
              <a:lstStyle>
                <a:lvl1pPr algn="ctr" defTabSz="800100">
                  <a:lnSpc>
                    <a:spcPct val="90000"/>
                  </a:lnSpc>
                  <a:spcBef>
                    <a:spcPts val="700"/>
                  </a:spcBef>
                  <a:defRPr>
                    <a:solidFill>
                      <a:srgbClr val="FFFFFF"/>
                    </a:solidFill>
                  </a:defRPr>
                </a:lvl1pPr>
              </a:lstStyle>
              <a:p>
                <a:r>
                  <a:rPr sz="975"/>
                  <a:t>Promotion of women’s</a:t>
                </a:r>
                <a:r>
                  <a:rPr lang="en-US" sz="975"/>
                  <a:t> &amp; girls</a:t>
                </a:r>
                <a:r>
                  <a:rPr sz="975"/>
                  <a:t> rights issues </a:t>
                </a:r>
              </a:p>
            </p:txBody>
          </p:sp>
        </p:grpSp>
      </p:grpSp>
    </p:spTree>
    <p:extLst>
      <p:ext uri="{BB962C8B-B14F-4D97-AF65-F5344CB8AC3E}">
        <p14:creationId xmlns:p14="http://schemas.microsoft.com/office/powerpoint/2010/main" val="4145067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0" name="Rectangle 25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itle 2"/>
          <p:cNvSpPr txBox="1">
            <a:spLocks noGrp="1"/>
          </p:cNvSpPr>
          <p:nvPr>
            <p:ph type="title"/>
          </p:nvPr>
        </p:nvSpPr>
        <p:spPr>
          <a:xfrm>
            <a:off x="878305" y="1396686"/>
            <a:ext cx="2430380" cy="4064628"/>
          </a:xfrm>
          <a:prstGeom prst="rect">
            <a:avLst/>
          </a:prstGeom>
        </p:spPr>
        <p:txBody>
          <a:bodyPr>
            <a:normAutofit/>
          </a:bodyPr>
          <a:lstStyle>
            <a:lvl1pPr defTabSz="795527">
              <a:lnSpc>
                <a:spcPts val="5200"/>
              </a:lnSpc>
              <a:defRPr sz="4176"/>
            </a:lvl1pPr>
          </a:lstStyle>
          <a:p>
            <a:r>
              <a:rPr lang="en-US" sz="3200" b="1" dirty="0">
                <a:solidFill>
                  <a:srgbClr val="FFFFFF"/>
                </a:solidFill>
              </a:rPr>
              <a:t>African Commission on Human and Peoples’ Rights </a:t>
            </a:r>
          </a:p>
        </p:txBody>
      </p:sp>
      <p:sp>
        <p:nvSpPr>
          <p:cNvPr id="264" name="Arc 26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6" name="Oval 26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4" name="Content Placeholder 1"/>
          <p:cNvSpPr txBox="1">
            <a:spLocks noGrp="1"/>
          </p:cNvSpPr>
          <p:nvPr>
            <p:ph idx="1"/>
          </p:nvPr>
        </p:nvSpPr>
        <p:spPr>
          <a:xfrm>
            <a:off x="4027613" y="1316839"/>
            <a:ext cx="4749495" cy="4619938"/>
          </a:xfrm>
          <a:prstGeom prst="rect">
            <a:avLst/>
          </a:prstGeom>
        </p:spPr>
        <p:txBody>
          <a:bodyPr>
            <a:normAutofit/>
          </a:bodyPr>
          <a:lstStyle/>
          <a:p>
            <a:pPr marL="208312" indent="-208312" defTabSz="555497">
              <a:lnSpc>
                <a:spcPct val="90000"/>
              </a:lnSpc>
              <a:spcBef>
                <a:spcPts val="1425"/>
              </a:spcBef>
              <a:defRPr sz="2592"/>
            </a:pPr>
            <a:r>
              <a:rPr lang="en-GB" sz="2000" dirty="0"/>
              <a:t>African Commission on Human and Peoples’ Rights established by the African Charter as an implementation organ. Operationalized in 1987. </a:t>
            </a:r>
          </a:p>
          <a:p>
            <a:pPr marL="208312" indent="-208312" defTabSz="555497">
              <a:lnSpc>
                <a:spcPct val="90000"/>
              </a:lnSpc>
              <a:spcBef>
                <a:spcPts val="1425"/>
              </a:spcBef>
              <a:defRPr sz="2592"/>
            </a:pPr>
            <a:r>
              <a:rPr lang="en-GB" sz="2000" dirty="0"/>
              <a:t>It is a </a:t>
            </a:r>
            <a:r>
              <a:rPr lang="en-GB" sz="2000" b="1" dirty="0"/>
              <a:t>quasi – judicial body</a:t>
            </a:r>
            <a:r>
              <a:rPr lang="en-GB" sz="2000" dirty="0"/>
              <a:t>; makes recommendations to the AU assembly Heads of State &amp; Government.</a:t>
            </a:r>
          </a:p>
          <a:p>
            <a:pPr marL="208312" indent="-208312" defTabSz="555497">
              <a:lnSpc>
                <a:spcPct val="90000"/>
              </a:lnSpc>
              <a:spcBef>
                <a:spcPts val="1425"/>
              </a:spcBef>
              <a:defRPr sz="2592"/>
            </a:pPr>
            <a:r>
              <a:rPr lang="en-GB" sz="2000" dirty="0"/>
              <a:t>Has two key mandates</a:t>
            </a:r>
          </a:p>
          <a:p>
            <a:pPr marL="416624" lvl="1" indent="-204454" defTabSz="555497">
              <a:lnSpc>
                <a:spcPct val="90000"/>
              </a:lnSpc>
              <a:spcBef>
                <a:spcPts val="300"/>
              </a:spcBef>
              <a:buClr>
                <a:srgbClr val="2F1F58"/>
              </a:buClr>
              <a:defRPr sz="2592"/>
            </a:pPr>
            <a:r>
              <a:rPr lang="en-GB" sz="2000" dirty="0"/>
              <a:t>Protective mandate </a:t>
            </a:r>
          </a:p>
          <a:p>
            <a:pPr marL="416624" lvl="1" indent="-204454" defTabSz="555497">
              <a:lnSpc>
                <a:spcPct val="90000"/>
              </a:lnSpc>
              <a:spcBef>
                <a:spcPts val="300"/>
              </a:spcBef>
              <a:buClr>
                <a:srgbClr val="2F1F58"/>
              </a:buClr>
              <a:defRPr sz="2592"/>
            </a:pPr>
            <a:r>
              <a:rPr lang="en-GB" sz="2000" dirty="0"/>
              <a:t>Promotional mandate </a:t>
            </a:r>
          </a:p>
        </p:txBody>
      </p:sp>
    </p:spTree>
    <p:extLst>
      <p:ext uri="{BB962C8B-B14F-4D97-AF65-F5344CB8AC3E}">
        <p14:creationId xmlns:p14="http://schemas.microsoft.com/office/powerpoint/2010/main" val="2900955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173E26-E0C1-0341-9A15-2339609CC8B7}"/>
              </a:ext>
            </a:extLst>
          </p:cNvPr>
          <p:cNvSpPr>
            <a:spLocks noGrp="1"/>
          </p:cNvSpPr>
          <p:nvPr>
            <p:ph type="title"/>
          </p:nvPr>
        </p:nvSpPr>
        <p:spPr>
          <a:xfrm>
            <a:off x="878305" y="1396686"/>
            <a:ext cx="2430380" cy="4064628"/>
          </a:xfrm>
        </p:spPr>
        <p:txBody>
          <a:bodyPr>
            <a:normAutofit/>
          </a:bodyPr>
          <a:lstStyle/>
          <a:p>
            <a:pPr>
              <a:lnSpc>
                <a:spcPct val="90000"/>
              </a:lnSpc>
            </a:pPr>
            <a:r>
              <a:rPr lang="en-US" sz="3700" b="1">
                <a:solidFill>
                  <a:srgbClr val="FFFFFF"/>
                </a:solidFill>
              </a:rPr>
              <a:t>African Committee of Experts on the Rights &amp; Welfare of the Child</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B2A835F-76B3-1E4B-B903-0350FF82CC01}"/>
              </a:ext>
            </a:extLst>
          </p:cNvPr>
          <p:cNvSpPr>
            <a:spLocks noGrp="1"/>
          </p:cNvSpPr>
          <p:nvPr>
            <p:ph idx="1"/>
          </p:nvPr>
        </p:nvSpPr>
        <p:spPr>
          <a:xfrm>
            <a:off x="4027614" y="1526033"/>
            <a:ext cx="4152298" cy="3935281"/>
          </a:xfrm>
        </p:spPr>
        <p:txBody>
          <a:bodyPr>
            <a:normAutofit/>
          </a:bodyPr>
          <a:lstStyle/>
          <a:p>
            <a:pPr>
              <a:lnSpc>
                <a:spcPct val="90000"/>
              </a:lnSpc>
            </a:pPr>
            <a:r>
              <a:rPr lang="en-ZA" sz="2000"/>
              <a:t>Established by the African Children’s Charter </a:t>
            </a:r>
          </a:p>
          <a:p>
            <a:pPr>
              <a:lnSpc>
                <a:spcPct val="90000"/>
              </a:lnSpc>
            </a:pPr>
            <a:r>
              <a:rPr lang="en-ZA" sz="2000"/>
              <a:t>Adopted by the Heads of State and Government of the OAU on 11th July 1990 and came into force on 29th November 1999</a:t>
            </a:r>
          </a:p>
          <a:p>
            <a:pPr>
              <a:lnSpc>
                <a:spcPct val="90000"/>
              </a:lnSpc>
            </a:pPr>
            <a:r>
              <a:rPr lang="en-ZA" sz="2000"/>
              <a:t>Mandate: </a:t>
            </a:r>
          </a:p>
          <a:p>
            <a:pPr>
              <a:lnSpc>
                <a:spcPct val="90000"/>
              </a:lnSpc>
            </a:pPr>
            <a:r>
              <a:rPr lang="en-ZA" sz="2000"/>
              <a:t>Promotion &amp; protection of children’s rights in Africa  </a:t>
            </a:r>
          </a:p>
          <a:p>
            <a:pPr>
              <a:lnSpc>
                <a:spcPct val="90000"/>
              </a:lnSpc>
            </a:pPr>
            <a:r>
              <a:rPr lang="en-ZA" sz="2000" i="1"/>
              <a:t>Monitoring implementation of the Charter</a:t>
            </a:r>
          </a:p>
          <a:p>
            <a:pPr>
              <a:lnSpc>
                <a:spcPct val="90000"/>
              </a:lnSpc>
            </a:pPr>
            <a:r>
              <a:rPr lang="en-ZA" sz="2000" i="1"/>
              <a:t>Interpreting the Charter </a:t>
            </a:r>
            <a:endParaRPr lang="en-US" sz="2000" i="1"/>
          </a:p>
        </p:txBody>
      </p:sp>
    </p:spTree>
    <p:extLst>
      <p:ext uri="{BB962C8B-B14F-4D97-AF65-F5344CB8AC3E}">
        <p14:creationId xmlns:p14="http://schemas.microsoft.com/office/powerpoint/2010/main" val="752276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4" name="Diagram 1"/>
          <p:cNvGrpSpPr/>
          <p:nvPr/>
        </p:nvGrpSpPr>
        <p:grpSpPr>
          <a:xfrm>
            <a:off x="906517" y="1216974"/>
            <a:ext cx="8028671" cy="4535469"/>
            <a:chOff x="0" y="0"/>
            <a:chExt cx="8759159" cy="5898736"/>
          </a:xfrm>
        </p:grpSpPr>
        <p:sp>
          <p:nvSpPr>
            <p:cNvPr id="257" name="Line"/>
            <p:cNvSpPr/>
            <p:nvPr/>
          </p:nvSpPr>
          <p:spPr>
            <a:xfrm>
              <a:off x="6067399" y="5513924"/>
              <a:ext cx="448627" cy="1"/>
            </a:xfrm>
            <a:prstGeom prst="line">
              <a:avLst/>
            </a:prstGeom>
            <a:noFill/>
            <a:ln w="38100" cap="flat">
              <a:solidFill>
                <a:srgbClr val="7E68BC"/>
              </a:solidFill>
              <a:prstDash val="solid"/>
              <a:miter lim="800000"/>
            </a:ln>
            <a:effectLst/>
          </p:spPr>
          <p:txBody>
            <a:bodyPr wrap="square" lIns="34289" tIns="34289" rIns="34289" bIns="34289" numCol="1" anchor="t">
              <a:noAutofit/>
            </a:bodyPr>
            <a:lstStyle/>
            <a:p>
              <a:endParaRPr sz="1350"/>
            </a:p>
          </p:txBody>
        </p:sp>
        <p:sp>
          <p:nvSpPr>
            <p:cNvPr id="258" name="Line"/>
            <p:cNvSpPr/>
            <p:nvPr/>
          </p:nvSpPr>
          <p:spPr>
            <a:xfrm>
              <a:off x="3375639" y="3804219"/>
              <a:ext cx="448627" cy="17097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noFill/>
            <a:ln w="38100" cap="flat">
              <a:solidFill>
                <a:srgbClr val="7E68BC"/>
              </a:solidFill>
              <a:prstDash val="solid"/>
              <a:miter lim="800000"/>
            </a:ln>
            <a:effectLst/>
          </p:spPr>
          <p:txBody>
            <a:bodyPr wrap="square" lIns="34289" tIns="34289" rIns="34289" bIns="34289" numCol="1" anchor="ctr">
              <a:noAutofit/>
            </a:bodyPr>
            <a:lstStyle/>
            <a:p>
              <a:pPr algn="ctr" defTabSz="200025">
                <a:lnSpc>
                  <a:spcPct val="90000"/>
                </a:lnSpc>
                <a:spcBef>
                  <a:spcPts val="525"/>
                </a:spcBef>
                <a:defRPr sz="600"/>
              </a:pPr>
              <a:endParaRPr sz="450"/>
            </a:p>
          </p:txBody>
        </p:sp>
        <p:sp>
          <p:nvSpPr>
            <p:cNvPr id="259" name="Line"/>
            <p:cNvSpPr/>
            <p:nvPr/>
          </p:nvSpPr>
          <p:spPr>
            <a:xfrm>
              <a:off x="6067399" y="4659072"/>
              <a:ext cx="448627" cy="1"/>
            </a:xfrm>
            <a:prstGeom prst="line">
              <a:avLst/>
            </a:prstGeom>
            <a:noFill/>
            <a:ln w="38100" cap="flat">
              <a:solidFill>
                <a:srgbClr val="7E68BC"/>
              </a:solidFill>
              <a:prstDash val="solid"/>
              <a:miter lim="800000"/>
            </a:ln>
            <a:effectLst/>
          </p:spPr>
          <p:txBody>
            <a:bodyPr wrap="square" lIns="34289" tIns="34289" rIns="34289" bIns="34289" numCol="1" anchor="t">
              <a:noAutofit/>
            </a:bodyPr>
            <a:lstStyle/>
            <a:p>
              <a:endParaRPr sz="1350"/>
            </a:p>
          </p:txBody>
        </p:sp>
        <p:sp>
          <p:nvSpPr>
            <p:cNvPr id="260" name="Line"/>
            <p:cNvSpPr/>
            <p:nvPr/>
          </p:nvSpPr>
          <p:spPr>
            <a:xfrm>
              <a:off x="3375639" y="3804219"/>
              <a:ext cx="448627" cy="8548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noFill/>
            <a:ln w="38100" cap="flat">
              <a:solidFill>
                <a:srgbClr val="7E68BC"/>
              </a:solidFill>
              <a:prstDash val="solid"/>
              <a:miter lim="800000"/>
            </a:ln>
            <a:effectLst/>
          </p:spPr>
          <p:txBody>
            <a:bodyPr wrap="square" lIns="34289" tIns="34289" rIns="34289" bIns="34289" numCol="1" anchor="ctr">
              <a:noAutofit/>
            </a:bodyPr>
            <a:lstStyle/>
            <a:p>
              <a:pPr algn="ctr" defTabSz="166688">
                <a:lnSpc>
                  <a:spcPct val="90000"/>
                </a:lnSpc>
                <a:spcBef>
                  <a:spcPts val="525"/>
                </a:spcBef>
                <a:defRPr sz="500"/>
              </a:pPr>
              <a:endParaRPr sz="375"/>
            </a:p>
          </p:txBody>
        </p:sp>
        <p:sp>
          <p:nvSpPr>
            <p:cNvPr id="261" name="Line"/>
            <p:cNvSpPr/>
            <p:nvPr/>
          </p:nvSpPr>
          <p:spPr>
            <a:xfrm>
              <a:off x="6067399" y="3804219"/>
              <a:ext cx="448627" cy="1"/>
            </a:xfrm>
            <a:prstGeom prst="line">
              <a:avLst/>
            </a:prstGeom>
            <a:noFill/>
            <a:ln w="38100" cap="flat">
              <a:solidFill>
                <a:srgbClr val="7E68BC"/>
              </a:solidFill>
              <a:prstDash val="solid"/>
              <a:miter lim="800000"/>
            </a:ln>
            <a:effectLst/>
          </p:spPr>
          <p:txBody>
            <a:bodyPr wrap="square" lIns="34289" tIns="34289" rIns="34289" bIns="34289" numCol="1" anchor="t">
              <a:noAutofit/>
            </a:bodyPr>
            <a:lstStyle/>
            <a:p>
              <a:endParaRPr sz="1350"/>
            </a:p>
          </p:txBody>
        </p:sp>
        <p:sp>
          <p:nvSpPr>
            <p:cNvPr id="262" name="Line"/>
            <p:cNvSpPr/>
            <p:nvPr/>
          </p:nvSpPr>
          <p:spPr>
            <a:xfrm>
              <a:off x="3375639" y="3804219"/>
              <a:ext cx="448627" cy="1"/>
            </a:xfrm>
            <a:prstGeom prst="line">
              <a:avLst/>
            </a:prstGeom>
            <a:noFill/>
            <a:ln w="38100" cap="flat">
              <a:solidFill>
                <a:srgbClr val="7E68BC"/>
              </a:solidFill>
              <a:prstDash val="solid"/>
              <a:miter lim="800000"/>
            </a:ln>
            <a:effectLst/>
          </p:spPr>
          <p:txBody>
            <a:bodyPr wrap="square" lIns="34289" tIns="34289" rIns="34289" bIns="34289" numCol="1" anchor="t">
              <a:noAutofit/>
            </a:bodyPr>
            <a:lstStyle/>
            <a:p>
              <a:endParaRPr sz="1350"/>
            </a:p>
          </p:txBody>
        </p:sp>
        <p:sp>
          <p:nvSpPr>
            <p:cNvPr id="263" name="Line"/>
            <p:cNvSpPr/>
            <p:nvPr/>
          </p:nvSpPr>
          <p:spPr>
            <a:xfrm>
              <a:off x="6067399" y="2949367"/>
              <a:ext cx="448627" cy="1"/>
            </a:xfrm>
            <a:prstGeom prst="line">
              <a:avLst/>
            </a:prstGeom>
            <a:noFill/>
            <a:ln w="38100" cap="flat">
              <a:solidFill>
                <a:srgbClr val="7E68BC"/>
              </a:solidFill>
              <a:prstDash val="solid"/>
              <a:miter lim="800000"/>
            </a:ln>
            <a:effectLst/>
          </p:spPr>
          <p:txBody>
            <a:bodyPr wrap="square" lIns="34289" tIns="34289" rIns="34289" bIns="34289" numCol="1" anchor="t">
              <a:noAutofit/>
            </a:bodyPr>
            <a:lstStyle/>
            <a:p>
              <a:endParaRPr sz="1350"/>
            </a:p>
          </p:txBody>
        </p:sp>
        <p:sp>
          <p:nvSpPr>
            <p:cNvPr id="264" name="Line"/>
            <p:cNvSpPr/>
            <p:nvPr/>
          </p:nvSpPr>
          <p:spPr>
            <a:xfrm>
              <a:off x="3375639" y="2949367"/>
              <a:ext cx="448627" cy="8548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21600"/>
                  </a:lnTo>
                  <a:lnTo>
                    <a:pt x="10800" y="0"/>
                  </a:lnTo>
                  <a:lnTo>
                    <a:pt x="21600" y="0"/>
                  </a:lnTo>
                </a:path>
              </a:pathLst>
            </a:custGeom>
            <a:noFill/>
            <a:ln w="38100" cap="flat">
              <a:solidFill>
                <a:srgbClr val="7E68BC"/>
              </a:solidFill>
              <a:prstDash val="solid"/>
              <a:miter lim="800000"/>
            </a:ln>
            <a:effectLst/>
          </p:spPr>
          <p:txBody>
            <a:bodyPr wrap="square" lIns="34289" tIns="34289" rIns="34289" bIns="34289" numCol="1" anchor="ctr">
              <a:noAutofit/>
            </a:bodyPr>
            <a:lstStyle/>
            <a:p>
              <a:pPr algn="ctr" defTabSz="166688">
                <a:lnSpc>
                  <a:spcPct val="90000"/>
                </a:lnSpc>
                <a:spcBef>
                  <a:spcPts val="525"/>
                </a:spcBef>
                <a:defRPr sz="500"/>
              </a:pPr>
              <a:endParaRPr sz="375"/>
            </a:p>
          </p:txBody>
        </p:sp>
        <p:sp>
          <p:nvSpPr>
            <p:cNvPr id="265" name="Line"/>
            <p:cNvSpPr/>
            <p:nvPr/>
          </p:nvSpPr>
          <p:spPr>
            <a:xfrm>
              <a:off x="6067399" y="2094515"/>
              <a:ext cx="448627" cy="1"/>
            </a:xfrm>
            <a:prstGeom prst="line">
              <a:avLst/>
            </a:prstGeom>
            <a:noFill/>
            <a:ln w="38100" cap="flat">
              <a:solidFill>
                <a:srgbClr val="7E68BC"/>
              </a:solidFill>
              <a:prstDash val="solid"/>
              <a:miter lim="800000"/>
            </a:ln>
            <a:effectLst/>
          </p:spPr>
          <p:txBody>
            <a:bodyPr wrap="square" lIns="34289" tIns="34289" rIns="34289" bIns="34289" numCol="1" anchor="t">
              <a:noAutofit/>
            </a:bodyPr>
            <a:lstStyle/>
            <a:p>
              <a:endParaRPr sz="1350"/>
            </a:p>
          </p:txBody>
        </p:sp>
        <p:sp>
          <p:nvSpPr>
            <p:cNvPr id="266" name="Line"/>
            <p:cNvSpPr/>
            <p:nvPr/>
          </p:nvSpPr>
          <p:spPr>
            <a:xfrm>
              <a:off x="3375639" y="2094515"/>
              <a:ext cx="448627" cy="17097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21600"/>
                  </a:lnTo>
                  <a:lnTo>
                    <a:pt x="10800" y="0"/>
                  </a:lnTo>
                  <a:lnTo>
                    <a:pt x="21600" y="0"/>
                  </a:lnTo>
                </a:path>
              </a:pathLst>
            </a:custGeom>
            <a:noFill/>
            <a:ln w="38100" cap="flat">
              <a:solidFill>
                <a:srgbClr val="7E68BC"/>
              </a:solidFill>
              <a:prstDash val="solid"/>
              <a:miter lim="800000"/>
            </a:ln>
            <a:effectLst/>
          </p:spPr>
          <p:txBody>
            <a:bodyPr wrap="square" lIns="34289" tIns="34289" rIns="34289" bIns="34289" numCol="1" anchor="ctr">
              <a:noAutofit/>
            </a:bodyPr>
            <a:lstStyle/>
            <a:p>
              <a:pPr algn="ctr" defTabSz="200025">
                <a:lnSpc>
                  <a:spcPct val="90000"/>
                </a:lnSpc>
                <a:spcBef>
                  <a:spcPts val="525"/>
                </a:spcBef>
                <a:defRPr sz="600"/>
              </a:pPr>
              <a:endParaRPr sz="450"/>
            </a:p>
          </p:txBody>
        </p:sp>
        <p:sp>
          <p:nvSpPr>
            <p:cNvPr id="267" name="Line"/>
            <p:cNvSpPr/>
            <p:nvPr/>
          </p:nvSpPr>
          <p:spPr>
            <a:xfrm>
              <a:off x="683880" y="2308228"/>
              <a:ext cx="448627" cy="14959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noFill/>
            <a:ln w="38100" cap="flat">
              <a:solidFill>
                <a:srgbClr val="6F5BA5"/>
              </a:solidFill>
              <a:prstDash val="solid"/>
              <a:miter lim="800000"/>
            </a:ln>
            <a:effectLst/>
          </p:spPr>
          <p:txBody>
            <a:bodyPr wrap="square" lIns="34289" tIns="34289" rIns="34289" bIns="34289" numCol="1" anchor="ctr">
              <a:noAutofit/>
            </a:bodyPr>
            <a:lstStyle/>
            <a:p>
              <a:pPr algn="ctr" defTabSz="166688">
                <a:lnSpc>
                  <a:spcPct val="90000"/>
                </a:lnSpc>
                <a:spcBef>
                  <a:spcPts val="525"/>
                </a:spcBef>
                <a:defRPr sz="500"/>
              </a:pPr>
              <a:endParaRPr sz="375"/>
            </a:p>
          </p:txBody>
        </p:sp>
        <p:sp>
          <p:nvSpPr>
            <p:cNvPr id="268" name="Line"/>
            <p:cNvSpPr/>
            <p:nvPr/>
          </p:nvSpPr>
          <p:spPr>
            <a:xfrm>
              <a:off x="6067399" y="1239662"/>
              <a:ext cx="448627" cy="1"/>
            </a:xfrm>
            <a:prstGeom prst="line">
              <a:avLst/>
            </a:prstGeom>
            <a:noFill/>
            <a:ln w="38100" cap="flat">
              <a:solidFill>
                <a:srgbClr val="7E68BC"/>
              </a:solidFill>
              <a:prstDash val="solid"/>
              <a:miter lim="800000"/>
            </a:ln>
            <a:effectLst/>
          </p:spPr>
          <p:txBody>
            <a:bodyPr wrap="square" lIns="34289" tIns="34289" rIns="34289" bIns="34289" numCol="1" anchor="t">
              <a:noAutofit/>
            </a:bodyPr>
            <a:lstStyle/>
            <a:p>
              <a:endParaRPr sz="1350"/>
            </a:p>
          </p:txBody>
        </p:sp>
        <p:sp>
          <p:nvSpPr>
            <p:cNvPr id="269" name="Line"/>
            <p:cNvSpPr/>
            <p:nvPr/>
          </p:nvSpPr>
          <p:spPr>
            <a:xfrm>
              <a:off x="3375639" y="812236"/>
              <a:ext cx="448627" cy="4274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noFill/>
            <a:ln w="38100" cap="flat">
              <a:solidFill>
                <a:srgbClr val="7E68BC"/>
              </a:solidFill>
              <a:prstDash val="solid"/>
              <a:miter lim="800000"/>
            </a:ln>
            <a:effectLst/>
          </p:spPr>
          <p:txBody>
            <a:bodyPr wrap="square" lIns="34289" tIns="34289" rIns="34289" bIns="34289" numCol="1" anchor="ctr">
              <a:noAutofit/>
            </a:bodyPr>
            <a:lstStyle/>
            <a:p>
              <a:pPr algn="ctr" defTabSz="166688">
                <a:lnSpc>
                  <a:spcPct val="90000"/>
                </a:lnSpc>
                <a:spcBef>
                  <a:spcPts val="525"/>
                </a:spcBef>
                <a:defRPr sz="500"/>
              </a:pPr>
              <a:endParaRPr sz="375"/>
            </a:p>
          </p:txBody>
        </p:sp>
        <p:sp>
          <p:nvSpPr>
            <p:cNvPr id="270" name="Line"/>
            <p:cNvSpPr/>
            <p:nvPr/>
          </p:nvSpPr>
          <p:spPr>
            <a:xfrm>
              <a:off x="6067399" y="384810"/>
              <a:ext cx="448627" cy="1"/>
            </a:xfrm>
            <a:prstGeom prst="line">
              <a:avLst/>
            </a:prstGeom>
            <a:noFill/>
            <a:ln w="38100" cap="flat">
              <a:solidFill>
                <a:srgbClr val="7E68BC"/>
              </a:solidFill>
              <a:prstDash val="solid"/>
              <a:miter lim="800000"/>
            </a:ln>
            <a:effectLst/>
          </p:spPr>
          <p:txBody>
            <a:bodyPr wrap="square" lIns="34289" tIns="34289" rIns="34289" bIns="34289" numCol="1" anchor="t">
              <a:noAutofit/>
            </a:bodyPr>
            <a:lstStyle/>
            <a:p>
              <a:endParaRPr sz="1350"/>
            </a:p>
          </p:txBody>
        </p:sp>
        <p:sp>
          <p:nvSpPr>
            <p:cNvPr id="271" name="Line"/>
            <p:cNvSpPr/>
            <p:nvPr/>
          </p:nvSpPr>
          <p:spPr>
            <a:xfrm>
              <a:off x="3375639" y="384810"/>
              <a:ext cx="448627" cy="4274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21600"/>
                  </a:lnTo>
                  <a:lnTo>
                    <a:pt x="10800" y="0"/>
                  </a:lnTo>
                  <a:lnTo>
                    <a:pt x="21600" y="0"/>
                  </a:lnTo>
                </a:path>
              </a:pathLst>
            </a:custGeom>
            <a:noFill/>
            <a:ln w="38100" cap="flat">
              <a:solidFill>
                <a:srgbClr val="7E68BC"/>
              </a:solidFill>
              <a:prstDash val="solid"/>
              <a:miter lim="800000"/>
            </a:ln>
            <a:effectLst/>
          </p:spPr>
          <p:txBody>
            <a:bodyPr wrap="square" lIns="34289" tIns="34289" rIns="34289" bIns="34289" numCol="1" anchor="ctr">
              <a:noAutofit/>
            </a:bodyPr>
            <a:lstStyle/>
            <a:p>
              <a:pPr algn="ctr" defTabSz="166688">
                <a:lnSpc>
                  <a:spcPct val="90000"/>
                </a:lnSpc>
                <a:spcBef>
                  <a:spcPts val="525"/>
                </a:spcBef>
                <a:defRPr sz="500"/>
              </a:pPr>
              <a:endParaRPr sz="375"/>
            </a:p>
          </p:txBody>
        </p:sp>
        <p:sp>
          <p:nvSpPr>
            <p:cNvPr id="272" name="Line"/>
            <p:cNvSpPr/>
            <p:nvPr/>
          </p:nvSpPr>
          <p:spPr>
            <a:xfrm>
              <a:off x="683880" y="812236"/>
              <a:ext cx="448627" cy="149599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21600"/>
                  </a:lnTo>
                  <a:lnTo>
                    <a:pt x="10800" y="0"/>
                  </a:lnTo>
                  <a:lnTo>
                    <a:pt x="21600" y="0"/>
                  </a:lnTo>
                </a:path>
              </a:pathLst>
            </a:custGeom>
            <a:noFill/>
            <a:ln w="38100" cap="flat">
              <a:solidFill>
                <a:srgbClr val="6F5BA5"/>
              </a:solidFill>
              <a:prstDash val="solid"/>
              <a:miter lim="800000"/>
            </a:ln>
            <a:effectLst/>
          </p:spPr>
          <p:txBody>
            <a:bodyPr wrap="square" lIns="34289" tIns="34289" rIns="34289" bIns="34289" numCol="1" anchor="ctr">
              <a:noAutofit/>
            </a:bodyPr>
            <a:lstStyle/>
            <a:p>
              <a:pPr algn="ctr" defTabSz="166688">
                <a:lnSpc>
                  <a:spcPct val="90000"/>
                </a:lnSpc>
                <a:spcBef>
                  <a:spcPts val="525"/>
                </a:spcBef>
                <a:defRPr sz="500"/>
              </a:pPr>
              <a:endParaRPr sz="375"/>
            </a:p>
          </p:txBody>
        </p:sp>
        <p:grpSp>
          <p:nvGrpSpPr>
            <p:cNvPr id="275" name="Group"/>
            <p:cNvGrpSpPr/>
            <p:nvPr/>
          </p:nvGrpSpPr>
          <p:grpSpPr>
            <a:xfrm>
              <a:off x="0" y="508537"/>
              <a:ext cx="683883" cy="3599381"/>
              <a:chOff x="0" y="-2"/>
              <a:chExt cx="683882" cy="3599380"/>
            </a:xfrm>
          </p:grpSpPr>
          <p:sp>
            <p:nvSpPr>
              <p:cNvPr id="273" name="Rectangle"/>
              <p:cNvSpPr/>
              <p:nvPr/>
            </p:nvSpPr>
            <p:spPr>
              <a:xfrm>
                <a:off x="0" y="0"/>
                <a:ext cx="683882" cy="3599378"/>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4289" tIns="34289" rIns="34289" bIns="34289" numCol="1" anchor="ctr">
                <a:noAutofit/>
              </a:bodyPr>
              <a:lstStyle/>
              <a:p>
                <a:pPr algn="ctr" defTabSz="766763">
                  <a:lnSpc>
                    <a:spcPct val="90000"/>
                  </a:lnSpc>
                  <a:spcBef>
                    <a:spcPts val="525"/>
                  </a:spcBef>
                  <a:defRPr sz="2300">
                    <a:solidFill>
                      <a:srgbClr val="FFFFFF"/>
                    </a:solidFill>
                  </a:defRPr>
                </a:pPr>
                <a:endParaRPr sz="1725"/>
              </a:p>
            </p:txBody>
          </p:sp>
          <p:sp>
            <p:nvSpPr>
              <p:cNvPr id="274" name="African Commission Mandate"/>
              <p:cNvSpPr txBox="1"/>
              <p:nvPr/>
            </p:nvSpPr>
            <p:spPr>
              <a:xfrm rot="16200000">
                <a:off x="-1457749" y="1545041"/>
                <a:ext cx="3599379" cy="5092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0953" tIns="10953" rIns="10953" bIns="10953" numCol="1" anchor="ctr">
                <a:normAutofit/>
              </a:bodyPr>
              <a:lstStyle>
                <a:lvl1pPr algn="ctr" defTabSz="1022350">
                  <a:lnSpc>
                    <a:spcPct val="90000"/>
                  </a:lnSpc>
                  <a:spcBef>
                    <a:spcPts val="900"/>
                  </a:spcBef>
                  <a:defRPr sz="2300">
                    <a:solidFill>
                      <a:srgbClr val="FFFFFF"/>
                    </a:solidFill>
                  </a:defRPr>
                </a:lvl1pPr>
              </a:lstStyle>
              <a:p>
                <a:r>
                  <a:rPr sz="1200" dirty="0"/>
                  <a:t>African Commission</a:t>
                </a:r>
                <a:r>
                  <a:rPr lang="en-US" sz="1200" dirty="0"/>
                  <a:t> &amp; COE</a:t>
                </a:r>
                <a:r>
                  <a:rPr sz="1200" dirty="0"/>
                  <a:t> Mandate</a:t>
                </a:r>
              </a:p>
            </p:txBody>
          </p:sp>
        </p:grpSp>
        <p:grpSp>
          <p:nvGrpSpPr>
            <p:cNvPr id="278" name="Group"/>
            <p:cNvGrpSpPr/>
            <p:nvPr/>
          </p:nvGrpSpPr>
          <p:grpSpPr>
            <a:xfrm>
              <a:off x="1132506" y="470294"/>
              <a:ext cx="2243135" cy="683884"/>
              <a:chOff x="-1" y="-1"/>
              <a:chExt cx="2243134" cy="683883"/>
            </a:xfrm>
          </p:grpSpPr>
          <p:sp>
            <p:nvSpPr>
              <p:cNvPr id="276" name="Rectangle"/>
              <p:cNvSpPr/>
              <p:nvPr/>
            </p:nvSpPr>
            <p:spPr>
              <a:xfrm>
                <a:off x="-1" y="-1"/>
                <a:ext cx="2243134" cy="683883"/>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4289" tIns="34289" rIns="34289" bIns="34289" numCol="1" anchor="ctr">
                <a:noAutofit/>
              </a:bodyPr>
              <a:lstStyle/>
              <a:p>
                <a:pPr algn="ctr" defTabSz="600075">
                  <a:lnSpc>
                    <a:spcPct val="90000"/>
                  </a:lnSpc>
                  <a:spcBef>
                    <a:spcPts val="525"/>
                  </a:spcBef>
                  <a:defRPr>
                    <a:solidFill>
                      <a:srgbClr val="FFFFFF"/>
                    </a:solidFill>
                  </a:defRPr>
                </a:pPr>
                <a:endParaRPr sz="1350"/>
              </a:p>
            </p:txBody>
          </p:sp>
          <p:sp>
            <p:nvSpPr>
              <p:cNvPr id="277" name="PROTECTIVE"/>
              <p:cNvSpPr txBox="1"/>
              <p:nvPr/>
            </p:nvSpPr>
            <p:spPr>
              <a:xfrm>
                <a:off x="0" y="205750"/>
                <a:ext cx="2243133" cy="2723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572" tIns="8572" rIns="8572" bIns="8572" numCol="1" anchor="ctr">
                <a:normAutofit/>
              </a:bodyPr>
              <a:lstStyle>
                <a:lvl1pPr algn="ctr" defTabSz="800100">
                  <a:lnSpc>
                    <a:spcPct val="90000"/>
                  </a:lnSpc>
                  <a:spcBef>
                    <a:spcPts val="700"/>
                  </a:spcBef>
                  <a:defRPr>
                    <a:solidFill>
                      <a:srgbClr val="FFFFFF"/>
                    </a:solidFill>
                  </a:defRPr>
                </a:lvl1pPr>
              </a:lstStyle>
              <a:p>
                <a:r>
                  <a:rPr sz="1200"/>
                  <a:t>PROTECTIVE</a:t>
                </a:r>
              </a:p>
            </p:txBody>
          </p:sp>
        </p:grpSp>
        <p:grpSp>
          <p:nvGrpSpPr>
            <p:cNvPr id="281" name="Group"/>
            <p:cNvGrpSpPr/>
            <p:nvPr/>
          </p:nvGrpSpPr>
          <p:grpSpPr>
            <a:xfrm>
              <a:off x="3824265" y="42868"/>
              <a:ext cx="2243135" cy="683884"/>
              <a:chOff x="-1" y="-1"/>
              <a:chExt cx="2243134" cy="683883"/>
            </a:xfrm>
          </p:grpSpPr>
          <p:sp>
            <p:nvSpPr>
              <p:cNvPr id="279" name="Rectangle"/>
              <p:cNvSpPr/>
              <p:nvPr/>
            </p:nvSpPr>
            <p:spPr>
              <a:xfrm>
                <a:off x="-1" y="-1"/>
                <a:ext cx="2243134" cy="683883"/>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4289" tIns="34289" rIns="34289" bIns="34289" numCol="1" anchor="ctr">
                <a:noAutofit/>
              </a:bodyPr>
              <a:lstStyle/>
              <a:p>
                <a:pPr algn="ctr" defTabSz="600075">
                  <a:lnSpc>
                    <a:spcPct val="90000"/>
                  </a:lnSpc>
                  <a:spcBef>
                    <a:spcPts val="525"/>
                  </a:spcBef>
                  <a:defRPr>
                    <a:solidFill>
                      <a:srgbClr val="FFFFFF"/>
                    </a:solidFill>
                  </a:defRPr>
                </a:pPr>
                <a:endParaRPr sz="1350"/>
              </a:p>
            </p:txBody>
          </p:sp>
          <p:sp>
            <p:nvSpPr>
              <p:cNvPr id="280" name="Communications"/>
              <p:cNvSpPr txBox="1"/>
              <p:nvPr/>
            </p:nvSpPr>
            <p:spPr>
              <a:xfrm>
                <a:off x="0" y="205750"/>
                <a:ext cx="2243133" cy="2723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572" tIns="8572" rIns="8572" bIns="8572" numCol="1" anchor="ctr">
                <a:normAutofit/>
              </a:bodyPr>
              <a:lstStyle>
                <a:lvl1pPr algn="ctr" defTabSz="800100">
                  <a:lnSpc>
                    <a:spcPct val="90000"/>
                  </a:lnSpc>
                  <a:spcBef>
                    <a:spcPts val="700"/>
                  </a:spcBef>
                  <a:defRPr>
                    <a:solidFill>
                      <a:srgbClr val="FFFFFF"/>
                    </a:solidFill>
                  </a:defRPr>
                </a:lvl1pPr>
              </a:lstStyle>
              <a:p>
                <a:r>
                  <a:rPr sz="1200"/>
                  <a:t>Communications </a:t>
                </a:r>
              </a:p>
            </p:txBody>
          </p:sp>
        </p:grpSp>
        <p:grpSp>
          <p:nvGrpSpPr>
            <p:cNvPr id="284" name="Group"/>
            <p:cNvGrpSpPr/>
            <p:nvPr/>
          </p:nvGrpSpPr>
          <p:grpSpPr>
            <a:xfrm>
              <a:off x="6516025" y="0"/>
              <a:ext cx="2243134" cy="769621"/>
              <a:chOff x="0" y="0"/>
              <a:chExt cx="2243133" cy="769620"/>
            </a:xfrm>
          </p:grpSpPr>
          <p:sp>
            <p:nvSpPr>
              <p:cNvPr id="282" name="Rectangle"/>
              <p:cNvSpPr/>
              <p:nvPr/>
            </p:nvSpPr>
            <p:spPr>
              <a:xfrm>
                <a:off x="0" y="42869"/>
                <a:ext cx="2243133" cy="683882"/>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4289" tIns="34289" rIns="34289" bIns="34289" numCol="1" anchor="ctr">
                <a:noAutofit/>
              </a:bodyPr>
              <a:lstStyle/>
              <a:p>
                <a:pPr algn="ctr" defTabSz="600075">
                  <a:lnSpc>
                    <a:spcPct val="90000"/>
                  </a:lnSpc>
                  <a:spcBef>
                    <a:spcPts val="525"/>
                  </a:spcBef>
                  <a:defRPr>
                    <a:solidFill>
                      <a:srgbClr val="FFFFFF"/>
                    </a:solidFill>
                  </a:defRPr>
                </a:pPr>
                <a:endParaRPr sz="1350"/>
              </a:p>
            </p:txBody>
          </p:sp>
          <p:sp>
            <p:nvSpPr>
              <p:cNvPr id="283" name="Litigation: clearest opp 2hold states a/c.ble"/>
              <p:cNvSpPr txBox="1"/>
              <p:nvPr/>
            </p:nvSpPr>
            <p:spPr>
              <a:xfrm>
                <a:off x="0" y="0"/>
                <a:ext cx="2243133" cy="7696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572" tIns="8572" rIns="8572" bIns="8572" numCol="1" anchor="ctr">
                <a:normAutofit/>
              </a:bodyPr>
              <a:lstStyle/>
              <a:p>
                <a:pPr algn="ctr" defTabSz="600075">
                  <a:lnSpc>
                    <a:spcPct val="90000"/>
                  </a:lnSpc>
                  <a:spcBef>
                    <a:spcPts val="525"/>
                  </a:spcBef>
                  <a:defRPr>
                    <a:solidFill>
                      <a:srgbClr val="FFFFFF"/>
                    </a:solidFill>
                  </a:defRPr>
                </a:pPr>
                <a:r>
                  <a:rPr sz="1200"/>
                  <a:t>Litigation: </a:t>
                </a:r>
                <a:r>
                  <a:rPr sz="1200" i="1"/>
                  <a:t>clearest opp</a:t>
                </a:r>
                <a:r>
                  <a:rPr lang="en-US" sz="1200" i="1"/>
                  <a:t>ortunity</a:t>
                </a:r>
                <a:r>
                  <a:rPr sz="1200" i="1"/>
                  <a:t> </a:t>
                </a:r>
                <a:r>
                  <a:rPr lang="en-US" sz="1200" i="1"/>
                  <a:t>to </a:t>
                </a:r>
                <a:r>
                  <a:rPr sz="1200" i="1"/>
                  <a:t>hold states a</a:t>
                </a:r>
                <a:r>
                  <a:rPr lang="en-US" sz="1200" i="1"/>
                  <a:t>ccountable</a:t>
                </a:r>
                <a:endParaRPr sz="1200" i="1"/>
              </a:p>
            </p:txBody>
          </p:sp>
        </p:grpSp>
        <p:grpSp>
          <p:nvGrpSpPr>
            <p:cNvPr id="287" name="Group"/>
            <p:cNvGrpSpPr/>
            <p:nvPr/>
          </p:nvGrpSpPr>
          <p:grpSpPr>
            <a:xfrm>
              <a:off x="3824265" y="897720"/>
              <a:ext cx="2243135" cy="683884"/>
              <a:chOff x="-1" y="-1"/>
              <a:chExt cx="2243134" cy="683883"/>
            </a:xfrm>
          </p:grpSpPr>
          <p:sp>
            <p:nvSpPr>
              <p:cNvPr id="285" name="Rectangle"/>
              <p:cNvSpPr/>
              <p:nvPr/>
            </p:nvSpPr>
            <p:spPr>
              <a:xfrm>
                <a:off x="-1" y="-1"/>
                <a:ext cx="2243134" cy="683883"/>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4289" tIns="34289" rIns="34289" bIns="34289" numCol="1" anchor="ctr">
                <a:noAutofit/>
              </a:bodyPr>
              <a:lstStyle/>
              <a:p>
                <a:pPr algn="ctr" defTabSz="600075">
                  <a:lnSpc>
                    <a:spcPct val="90000"/>
                  </a:lnSpc>
                  <a:spcBef>
                    <a:spcPts val="525"/>
                  </a:spcBef>
                  <a:defRPr>
                    <a:solidFill>
                      <a:srgbClr val="FFFFFF"/>
                    </a:solidFill>
                  </a:defRPr>
                </a:pPr>
                <a:endParaRPr sz="1350"/>
              </a:p>
            </p:txBody>
          </p:sp>
          <p:sp>
            <p:nvSpPr>
              <p:cNvPr id="286" name="Investigative visits"/>
              <p:cNvSpPr txBox="1"/>
              <p:nvPr/>
            </p:nvSpPr>
            <p:spPr>
              <a:xfrm>
                <a:off x="0" y="205750"/>
                <a:ext cx="2243133" cy="2723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572" tIns="8572" rIns="8572" bIns="8572" numCol="1" anchor="ctr">
                <a:normAutofit/>
              </a:bodyPr>
              <a:lstStyle>
                <a:lvl1pPr algn="ctr" defTabSz="800100">
                  <a:lnSpc>
                    <a:spcPct val="90000"/>
                  </a:lnSpc>
                  <a:spcBef>
                    <a:spcPts val="700"/>
                  </a:spcBef>
                  <a:defRPr>
                    <a:solidFill>
                      <a:srgbClr val="FFFFFF"/>
                    </a:solidFill>
                  </a:defRPr>
                </a:lvl1pPr>
              </a:lstStyle>
              <a:p>
                <a:r>
                  <a:rPr sz="1200" dirty="0"/>
                  <a:t>Investigative visits</a:t>
                </a:r>
              </a:p>
            </p:txBody>
          </p:sp>
        </p:grpSp>
        <p:grpSp>
          <p:nvGrpSpPr>
            <p:cNvPr id="290" name="Group"/>
            <p:cNvGrpSpPr/>
            <p:nvPr/>
          </p:nvGrpSpPr>
          <p:grpSpPr>
            <a:xfrm>
              <a:off x="6516024" y="897720"/>
              <a:ext cx="2243135" cy="683884"/>
              <a:chOff x="-1" y="-1"/>
              <a:chExt cx="2243134" cy="683883"/>
            </a:xfrm>
          </p:grpSpPr>
          <p:sp>
            <p:nvSpPr>
              <p:cNvPr id="288" name="Rectangle"/>
              <p:cNvSpPr/>
              <p:nvPr/>
            </p:nvSpPr>
            <p:spPr>
              <a:xfrm>
                <a:off x="-1" y="-1"/>
                <a:ext cx="2243134" cy="683883"/>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4289" tIns="34289" rIns="34289" bIns="34289" numCol="1" anchor="ctr">
                <a:noAutofit/>
              </a:bodyPr>
              <a:lstStyle/>
              <a:p>
                <a:pPr algn="ctr" defTabSz="600075">
                  <a:lnSpc>
                    <a:spcPct val="90000"/>
                  </a:lnSpc>
                  <a:spcBef>
                    <a:spcPts val="525"/>
                  </a:spcBef>
                  <a:defRPr>
                    <a:solidFill>
                      <a:srgbClr val="FFFFFF"/>
                    </a:solidFill>
                  </a:defRPr>
                </a:pPr>
                <a:endParaRPr sz="1350"/>
              </a:p>
            </p:txBody>
          </p:sp>
          <p:sp>
            <p:nvSpPr>
              <p:cNvPr id="289" name="Key informants"/>
              <p:cNvSpPr txBox="1"/>
              <p:nvPr/>
            </p:nvSpPr>
            <p:spPr>
              <a:xfrm>
                <a:off x="0" y="205750"/>
                <a:ext cx="2243133" cy="2723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572" tIns="8572" rIns="8572" bIns="8572" numCol="1" anchor="ctr">
                <a:normAutofit/>
              </a:bodyPr>
              <a:lstStyle>
                <a:lvl1pPr algn="ctr" defTabSz="800100">
                  <a:lnSpc>
                    <a:spcPct val="90000"/>
                  </a:lnSpc>
                  <a:spcBef>
                    <a:spcPts val="700"/>
                  </a:spcBef>
                  <a:defRPr>
                    <a:solidFill>
                      <a:srgbClr val="FFFFFF"/>
                    </a:solidFill>
                  </a:defRPr>
                </a:lvl1pPr>
              </a:lstStyle>
              <a:p>
                <a:r>
                  <a:rPr sz="1200"/>
                  <a:t>Key informants</a:t>
                </a:r>
              </a:p>
            </p:txBody>
          </p:sp>
        </p:grpSp>
        <p:grpSp>
          <p:nvGrpSpPr>
            <p:cNvPr id="293" name="Group"/>
            <p:cNvGrpSpPr/>
            <p:nvPr/>
          </p:nvGrpSpPr>
          <p:grpSpPr>
            <a:xfrm>
              <a:off x="1132506" y="3462277"/>
              <a:ext cx="2243135" cy="683884"/>
              <a:chOff x="-1" y="-1"/>
              <a:chExt cx="2243134" cy="683883"/>
            </a:xfrm>
          </p:grpSpPr>
          <p:sp>
            <p:nvSpPr>
              <p:cNvPr id="291" name="Rectangle"/>
              <p:cNvSpPr/>
              <p:nvPr/>
            </p:nvSpPr>
            <p:spPr>
              <a:xfrm>
                <a:off x="-1" y="-1"/>
                <a:ext cx="2243134" cy="683883"/>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4289" tIns="34289" rIns="34289" bIns="34289" numCol="1" anchor="ctr">
                <a:noAutofit/>
              </a:bodyPr>
              <a:lstStyle/>
              <a:p>
                <a:pPr algn="ctr" defTabSz="600075">
                  <a:lnSpc>
                    <a:spcPct val="90000"/>
                  </a:lnSpc>
                  <a:spcBef>
                    <a:spcPts val="525"/>
                  </a:spcBef>
                  <a:defRPr>
                    <a:solidFill>
                      <a:srgbClr val="FFFFFF"/>
                    </a:solidFill>
                  </a:defRPr>
                </a:pPr>
                <a:endParaRPr sz="1350"/>
              </a:p>
            </p:txBody>
          </p:sp>
          <p:sp>
            <p:nvSpPr>
              <p:cNvPr id="292" name="PROMOTIONAL"/>
              <p:cNvSpPr txBox="1"/>
              <p:nvPr/>
            </p:nvSpPr>
            <p:spPr>
              <a:xfrm>
                <a:off x="0" y="205750"/>
                <a:ext cx="2243133" cy="2723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572" tIns="8572" rIns="8572" bIns="8572" numCol="1" anchor="ctr">
                <a:normAutofit/>
              </a:bodyPr>
              <a:lstStyle>
                <a:lvl1pPr algn="ctr" defTabSz="800100">
                  <a:lnSpc>
                    <a:spcPct val="90000"/>
                  </a:lnSpc>
                  <a:spcBef>
                    <a:spcPts val="700"/>
                  </a:spcBef>
                  <a:defRPr>
                    <a:solidFill>
                      <a:srgbClr val="FFFFFF"/>
                    </a:solidFill>
                  </a:defRPr>
                </a:lvl1pPr>
              </a:lstStyle>
              <a:p>
                <a:r>
                  <a:rPr sz="1200"/>
                  <a:t>PROMOTIONAL</a:t>
                </a:r>
              </a:p>
            </p:txBody>
          </p:sp>
        </p:grpSp>
        <p:grpSp>
          <p:nvGrpSpPr>
            <p:cNvPr id="296" name="Group"/>
            <p:cNvGrpSpPr/>
            <p:nvPr/>
          </p:nvGrpSpPr>
          <p:grpSpPr>
            <a:xfrm>
              <a:off x="3824265" y="1752573"/>
              <a:ext cx="2243135" cy="683884"/>
              <a:chOff x="-1" y="-1"/>
              <a:chExt cx="2243134" cy="683883"/>
            </a:xfrm>
          </p:grpSpPr>
          <p:sp>
            <p:nvSpPr>
              <p:cNvPr id="294" name="Rectangle"/>
              <p:cNvSpPr/>
              <p:nvPr/>
            </p:nvSpPr>
            <p:spPr>
              <a:xfrm>
                <a:off x="-1" y="-1"/>
                <a:ext cx="2243134" cy="683883"/>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4289" tIns="34289" rIns="34289" bIns="34289" numCol="1" anchor="ctr">
                <a:noAutofit/>
              </a:bodyPr>
              <a:lstStyle/>
              <a:p>
                <a:pPr algn="ctr" defTabSz="600075">
                  <a:lnSpc>
                    <a:spcPct val="90000"/>
                  </a:lnSpc>
                  <a:spcBef>
                    <a:spcPts val="525"/>
                  </a:spcBef>
                  <a:defRPr>
                    <a:solidFill>
                      <a:srgbClr val="FFFFFF"/>
                    </a:solidFill>
                  </a:defRPr>
                </a:pPr>
                <a:endParaRPr sz="1350"/>
              </a:p>
            </p:txBody>
          </p:sp>
          <p:sp>
            <p:nvSpPr>
              <p:cNvPr id="295" name="State reporting"/>
              <p:cNvSpPr txBox="1"/>
              <p:nvPr/>
            </p:nvSpPr>
            <p:spPr>
              <a:xfrm>
                <a:off x="0" y="205750"/>
                <a:ext cx="2243133" cy="2723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572" tIns="8572" rIns="8572" bIns="8572" numCol="1" anchor="ctr">
                <a:normAutofit/>
              </a:bodyPr>
              <a:lstStyle>
                <a:lvl1pPr algn="ctr" defTabSz="800100">
                  <a:lnSpc>
                    <a:spcPct val="90000"/>
                  </a:lnSpc>
                  <a:spcBef>
                    <a:spcPts val="700"/>
                  </a:spcBef>
                  <a:defRPr>
                    <a:solidFill>
                      <a:srgbClr val="FFFFFF"/>
                    </a:solidFill>
                  </a:defRPr>
                </a:lvl1pPr>
              </a:lstStyle>
              <a:p>
                <a:r>
                  <a:rPr sz="1200"/>
                  <a:t>State reporting</a:t>
                </a:r>
              </a:p>
            </p:txBody>
          </p:sp>
        </p:grpSp>
        <p:grpSp>
          <p:nvGrpSpPr>
            <p:cNvPr id="299" name="Group"/>
            <p:cNvGrpSpPr/>
            <p:nvPr/>
          </p:nvGrpSpPr>
          <p:grpSpPr>
            <a:xfrm>
              <a:off x="6516024" y="1752573"/>
              <a:ext cx="2243135" cy="683884"/>
              <a:chOff x="-1" y="-1"/>
              <a:chExt cx="2243134" cy="683883"/>
            </a:xfrm>
          </p:grpSpPr>
          <p:sp>
            <p:nvSpPr>
              <p:cNvPr id="297" name="Rectangle"/>
              <p:cNvSpPr/>
              <p:nvPr/>
            </p:nvSpPr>
            <p:spPr>
              <a:xfrm>
                <a:off x="-1" y="-1"/>
                <a:ext cx="2243134" cy="683883"/>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4289" tIns="34289" rIns="34289" bIns="34289" numCol="1" anchor="ctr">
                <a:noAutofit/>
              </a:bodyPr>
              <a:lstStyle/>
              <a:p>
                <a:pPr algn="ctr" defTabSz="600075">
                  <a:lnSpc>
                    <a:spcPct val="90000"/>
                  </a:lnSpc>
                  <a:spcBef>
                    <a:spcPts val="525"/>
                  </a:spcBef>
                  <a:defRPr>
                    <a:solidFill>
                      <a:srgbClr val="FFFFFF"/>
                    </a:solidFill>
                  </a:defRPr>
                </a:pPr>
                <a:endParaRPr sz="1350"/>
              </a:p>
            </p:txBody>
          </p:sp>
          <p:sp>
            <p:nvSpPr>
              <p:cNvPr id="298" name="Shadow reporting"/>
              <p:cNvSpPr txBox="1"/>
              <p:nvPr/>
            </p:nvSpPr>
            <p:spPr>
              <a:xfrm>
                <a:off x="0" y="205750"/>
                <a:ext cx="2243133" cy="2723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572" tIns="8572" rIns="8572" bIns="8572" numCol="1" anchor="ctr">
                <a:normAutofit/>
              </a:bodyPr>
              <a:lstStyle>
                <a:lvl1pPr algn="ctr" defTabSz="800100">
                  <a:lnSpc>
                    <a:spcPct val="90000"/>
                  </a:lnSpc>
                  <a:spcBef>
                    <a:spcPts val="700"/>
                  </a:spcBef>
                  <a:defRPr>
                    <a:solidFill>
                      <a:srgbClr val="FFFFFF"/>
                    </a:solidFill>
                  </a:defRPr>
                </a:lvl1pPr>
              </a:lstStyle>
              <a:p>
                <a:r>
                  <a:rPr sz="1200"/>
                  <a:t>Shadow reporting</a:t>
                </a:r>
              </a:p>
            </p:txBody>
          </p:sp>
        </p:grpSp>
        <p:grpSp>
          <p:nvGrpSpPr>
            <p:cNvPr id="302" name="Group"/>
            <p:cNvGrpSpPr/>
            <p:nvPr/>
          </p:nvGrpSpPr>
          <p:grpSpPr>
            <a:xfrm>
              <a:off x="3824265" y="2548362"/>
              <a:ext cx="2243135" cy="802008"/>
              <a:chOff x="-1" y="-59064"/>
              <a:chExt cx="2243134" cy="802007"/>
            </a:xfrm>
          </p:grpSpPr>
          <p:sp>
            <p:nvSpPr>
              <p:cNvPr id="300" name="Rectangle"/>
              <p:cNvSpPr/>
              <p:nvPr/>
            </p:nvSpPr>
            <p:spPr>
              <a:xfrm>
                <a:off x="-1" y="-1"/>
                <a:ext cx="2243134" cy="683883"/>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4289" tIns="34289" rIns="34289" bIns="34289" numCol="1" anchor="ctr">
                <a:noAutofit/>
              </a:bodyPr>
              <a:lstStyle/>
              <a:p>
                <a:pPr algn="ctr" defTabSz="600075">
                  <a:lnSpc>
                    <a:spcPct val="90000"/>
                  </a:lnSpc>
                  <a:spcBef>
                    <a:spcPts val="525"/>
                  </a:spcBef>
                  <a:defRPr>
                    <a:solidFill>
                      <a:srgbClr val="FFFFFF"/>
                    </a:solidFill>
                  </a:defRPr>
                </a:pPr>
                <a:endParaRPr sz="1350"/>
              </a:p>
            </p:txBody>
          </p:sp>
          <p:sp>
            <p:nvSpPr>
              <p:cNvPr id="301" name="Special mechanisms"/>
              <p:cNvSpPr txBox="1"/>
              <p:nvPr/>
            </p:nvSpPr>
            <p:spPr>
              <a:xfrm>
                <a:off x="0" y="-59064"/>
                <a:ext cx="2243133" cy="80200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572" tIns="8572" rIns="8572" bIns="8572" numCol="1" anchor="ctr">
                <a:normAutofit/>
              </a:bodyPr>
              <a:lstStyle>
                <a:lvl1pPr algn="ctr" defTabSz="800100">
                  <a:lnSpc>
                    <a:spcPct val="90000"/>
                  </a:lnSpc>
                  <a:spcBef>
                    <a:spcPts val="700"/>
                  </a:spcBef>
                  <a:defRPr>
                    <a:solidFill>
                      <a:srgbClr val="FFFFFF"/>
                    </a:solidFill>
                  </a:defRPr>
                </a:lvl1pPr>
              </a:lstStyle>
              <a:p>
                <a:r>
                  <a:rPr sz="975"/>
                  <a:t>Special mechanisms</a:t>
                </a:r>
                <a:endParaRPr lang="en-US" sz="975"/>
              </a:p>
              <a:p>
                <a:r>
                  <a:rPr lang="en-ZA" sz="975"/>
                  <a:t>ACHPR – SRRWA</a:t>
                </a:r>
              </a:p>
              <a:p>
                <a:r>
                  <a:rPr lang="en-ZA" sz="975"/>
                  <a:t>COE – SR CM &amp; HPS</a:t>
                </a:r>
                <a:endParaRPr sz="975"/>
              </a:p>
            </p:txBody>
          </p:sp>
        </p:grpSp>
        <p:grpSp>
          <p:nvGrpSpPr>
            <p:cNvPr id="305" name="Group"/>
            <p:cNvGrpSpPr/>
            <p:nvPr/>
          </p:nvGrpSpPr>
          <p:grpSpPr>
            <a:xfrm>
              <a:off x="6516024" y="2607425"/>
              <a:ext cx="2243135" cy="683884"/>
              <a:chOff x="-1" y="-1"/>
              <a:chExt cx="2243134" cy="683883"/>
            </a:xfrm>
          </p:grpSpPr>
          <p:sp>
            <p:nvSpPr>
              <p:cNvPr id="303" name="Rectangle"/>
              <p:cNvSpPr/>
              <p:nvPr/>
            </p:nvSpPr>
            <p:spPr>
              <a:xfrm>
                <a:off x="-1" y="-1"/>
                <a:ext cx="2243134" cy="683883"/>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4289" tIns="34289" rIns="34289" bIns="34289" numCol="1" anchor="ctr">
                <a:noAutofit/>
              </a:bodyPr>
              <a:lstStyle/>
              <a:p>
                <a:pPr algn="ctr" defTabSz="600075">
                  <a:lnSpc>
                    <a:spcPct val="90000"/>
                  </a:lnSpc>
                  <a:spcBef>
                    <a:spcPts val="525"/>
                  </a:spcBef>
                  <a:defRPr>
                    <a:solidFill>
                      <a:srgbClr val="FFFFFF"/>
                    </a:solidFill>
                  </a:defRPr>
                </a:pPr>
                <a:endParaRPr sz="1350"/>
              </a:p>
            </p:txBody>
          </p:sp>
          <p:sp>
            <p:nvSpPr>
              <p:cNvPr id="304" name="Collaboration"/>
              <p:cNvSpPr txBox="1"/>
              <p:nvPr/>
            </p:nvSpPr>
            <p:spPr>
              <a:xfrm>
                <a:off x="0" y="205750"/>
                <a:ext cx="2243133" cy="2723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572" tIns="8572" rIns="8572" bIns="8572" numCol="1" anchor="ctr">
                <a:normAutofit/>
              </a:bodyPr>
              <a:lstStyle>
                <a:lvl1pPr algn="ctr" defTabSz="800100">
                  <a:lnSpc>
                    <a:spcPct val="90000"/>
                  </a:lnSpc>
                  <a:spcBef>
                    <a:spcPts val="700"/>
                  </a:spcBef>
                  <a:defRPr>
                    <a:solidFill>
                      <a:srgbClr val="FFFFFF"/>
                    </a:solidFill>
                  </a:defRPr>
                </a:lvl1pPr>
              </a:lstStyle>
              <a:p>
                <a:r>
                  <a:rPr sz="1200"/>
                  <a:t>Collaboration</a:t>
                </a:r>
              </a:p>
            </p:txBody>
          </p:sp>
        </p:grpSp>
        <p:grpSp>
          <p:nvGrpSpPr>
            <p:cNvPr id="308" name="Group"/>
            <p:cNvGrpSpPr/>
            <p:nvPr/>
          </p:nvGrpSpPr>
          <p:grpSpPr>
            <a:xfrm>
              <a:off x="3824265" y="3462277"/>
              <a:ext cx="2243135" cy="683884"/>
              <a:chOff x="-1" y="-1"/>
              <a:chExt cx="2243134" cy="683883"/>
            </a:xfrm>
          </p:grpSpPr>
          <p:sp>
            <p:nvSpPr>
              <p:cNvPr id="306" name="Rectangle"/>
              <p:cNvSpPr/>
              <p:nvPr/>
            </p:nvSpPr>
            <p:spPr>
              <a:xfrm>
                <a:off x="-1" y="-1"/>
                <a:ext cx="2243134" cy="683883"/>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4289" tIns="34289" rIns="34289" bIns="34289" numCol="1" anchor="ctr">
                <a:noAutofit/>
              </a:bodyPr>
              <a:lstStyle/>
              <a:p>
                <a:pPr algn="ctr" defTabSz="600075">
                  <a:lnSpc>
                    <a:spcPct val="90000"/>
                  </a:lnSpc>
                  <a:spcBef>
                    <a:spcPts val="525"/>
                  </a:spcBef>
                  <a:defRPr>
                    <a:solidFill>
                      <a:srgbClr val="FFFFFF"/>
                    </a:solidFill>
                  </a:defRPr>
                </a:pPr>
                <a:endParaRPr sz="1350"/>
              </a:p>
            </p:txBody>
          </p:sp>
          <p:sp>
            <p:nvSpPr>
              <p:cNvPr id="307" name="Promotional visits"/>
              <p:cNvSpPr txBox="1"/>
              <p:nvPr/>
            </p:nvSpPr>
            <p:spPr>
              <a:xfrm>
                <a:off x="0" y="205750"/>
                <a:ext cx="2243133" cy="2723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572" tIns="8572" rIns="8572" bIns="8572" numCol="1" anchor="ctr">
                <a:normAutofit/>
              </a:bodyPr>
              <a:lstStyle>
                <a:lvl1pPr algn="ctr" defTabSz="800100">
                  <a:lnSpc>
                    <a:spcPct val="90000"/>
                  </a:lnSpc>
                  <a:spcBef>
                    <a:spcPts val="700"/>
                  </a:spcBef>
                  <a:defRPr>
                    <a:solidFill>
                      <a:srgbClr val="FFFFFF"/>
                    </a:solidFill>
                  </a:defRPr>
                </a:lvl1pPr>
              </a:lstStyle>
              <a:p>
                <a:r>
                  <a:rPr sz="1200"/>
                  <a:t>Promotional visits</a:t>
                </a:r>
              </a:p>
            </p:txBody>
          </p:sp>
        </p:grpSp>
        <p:grpSp>
          <p:nvGrpSpPr>
            <p:cNvPr id="311" name="Group"/>
            <p:cNvGrpSpPr/>
            <p:nvPr/>
          </p:nvGrpSpPr>
          <p:grpSpPr>
            <a:xfrm>
              <a:off x="6516024" y="3462277"/>
              <a:ext cx="2243135" cy="683884"/>
              <a:chOff x="-1" y="-1"/>
              <a:chExt cx="2243134" cy="683883"/>
            </a:xfrm>
          </p:grpSpPr>
          <p:sp>
            <p:nvSpPr>
              <p:cNvPr id="309" name="Rectangle"/>
              <p:cNvSpPr/>
              <p:nvPr/>
            </p:nvSpPr>
            <p:spPr>
              <a:xfrm>
                <a:off x="-1" y="-1"/>
                <a:ext cx="2243134" cy="683883"/>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4289" tIns="34289" rIns="34289" bIns="34289" numCol="1" anchor="ctr">
                <a:noAutofit/>
              </a:bodyPr>
              <a:lstStyle/>
              <a:p>
                <a:pPr algn="ctr" defTabSz="600075">
                  <a:lnSpc>
                    <a:spcPct val="90000"/>
                  </a:lnSpc>
                  <a:spcBef>
                    <a:spcPts val="525"/>
                  </a:spcBef>
                  <a:defRPr>
                    <a:solidFill>
                      <a:srgbClr val="FFFFFF"/>
                    </a:solidFill>
                  </a:defRPr>
                </a:pPr>
                <a:endParaRPr sz="1350"/>
              </a:p>
            </p:txBody>
          </p:sp>
          <p:sp>
            <p:nvSpPr>
              <p:cNvPr id="310" name="Key informants"/>
              <p:cNvSpPr txBox="1"/>
              <p:nvPr/>
            </p:nvSpPr>
            <p:spPr>
              <a:xfrm>
                <a:off x="0" y="205750"/>
                <a:ext cx="2243133" cy="2723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572" tIns="8572" rIns="8572" bIns="8572" numCol="1" anchor="ctr">
                <a:normAutofit/>
              </a:bodyPr>
              <a:lstStyle>
                <a:lvl1pPr algn="ctr" defTabSz="800100">
                  <a:lnSpc>
                    <a:spcPct val="90000"/>
                  </a:lnSpc>
                  <a:spcBef>
                    <a:spcPts val="700"/>
                  </a:spcBef>
                  <a:defRPr>
                    <a:solidFill>
                      <a:srgbClr val="FFFFFF"/>
                    </a:solidFill>
                  </a:defRPr>
                </a:lvl1pPr>
              </a:lstStyle>
              <a:p>
                <a:r>
                  <a:rPr sz="1200"/>
                  <a:t>Key informants</a:t>
                </a:r>
              </a:p>
            </p:txBody>
          </p:sp>
        </p:grpSp>
        <p:grpSp>
          <p:nvGrpSpPr>
            <p:cNvPr id="314" name="Group"/>
            <p:cNvGrpSpPr/>
            <p:nvPr/>
          </p:nvGrpSpPr>
          <p:grpSpPr>
            <a:xfrm>
              <a:off x="3824265" y="4317130"/>
              <a:ext cx="2243135" cy="683884"/>
              <a:chOff x="-1" y="-1"/>
              <a:chExt cx="2243134" cy="683883"/>
            </a:xfrm>
          </p:grpSpPr>
          <p:sp>
            <p:nvSpPr>
              <p:cNvPr id="312" name="Rectangle"/>
              <p:cNvSpPr/>
              <p:nvPr/>
            </p:nvSpPr>
            <p:spPr>
              <a:xfrm>
                <a:off x="-1" y="-1"/>
                <a:ext cx="2243134" cy="683883"/>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4289" tIns="34289" rIns="34289" bIns="34289" numCol="1" anchor="ctr">
                <a:noAutofit/>
              </a:bodyPr>
              <a:lstStyle/>
              <a:p>
                <a:pPr algn="ctr" defTabSz="600075">
                  <a:lnSpc>
                    <a:spcPct val="90000"/>
                  </a:lnSpc>
                  <a:spcBef>
                    <a:spcPts val="525"/>
                  </a:spcBef>
                  <a:defRPr>
                    <a:solidFill>
                      <a:srgbClr val="FFFFFF"/>
                    </a:solidFill>
                  </a:defRPr>
                </a:pPr>
                <a:endParaRPr sz="1350"/>
              </a:p>
            </p:txBody>
          </p:sp>
          <p:sp>
            <p:nvSpPr>
              <p:cNvPr id="313" name="General Comments &amp; Resolutions"/>
              <p:cNvSpPr txBox="1"/>
              <p:nvPr/>
            </p:nvSpPr>
            <p:spPr>
              <a:xfrm>
                <a:off x="0" y="77145"/>
                <a:ext cx="2243133" cy="52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572" tIns="8572" rIns="8572" bIns="8572" numCol="1" anchor="ctr">
                <a:normAutofit/>
              </a:bodyPr>
              <a:lstStyle>
                <a:lvl1pPr algn="ctr" defTabSz="800100">
                  <a:lnSpc>
                    <a:spcPct val="90000"/>
                  </a:lnSpc>
                  <a:spcBef>
                    <a:spcPts val="700"/>
                  </a:spcBef>
                  <a:defRPr>
                    <a:solidFill>
                      <a:srgbClr val="FFFFFF"/>
                    </a:solidFill>
                  </a:defRPr>
                </a:lvl1pPr>
              </a:lstStyle>
              <a:p>
                <a:r>
                  <a:rPr sz="1200"/>
                  <a:t>General Comments &amp; Resolutions</a:t>
                </a:r>
              </a:p>
            </p:txBody>
          </p:sp>
        </p:grpSp>
        <p:grpSp>
          <p:nvGrpSpPr>
            <p:cNvPr id="317" name="Group"/>
            <p:cNvGrpSpPr/>
            <p:nvPr/>
          </p:nvGrpSpPr>
          <p:grpSpPr>
            <a:xfrm>
              <a:off x="6516024" y="4317130"/>
              <a:ext cx="2243135" cy="683884"/>
              <a:chOff x="-1" y="-1"/>
              <a:chExt cx="2243134" cy="683883"/>
            </a:xfrm>
          </p:grpSpPr>
          <p:sp>
            <p:nvSpPr>
              <p:cNvPr id="315" name="Rectangle"/>
              <p:cNvSpPr/>
              <p:nvPr/>
            </p:nvSpPr>
            <p:spPr>
              <a:xfrm>
                <a:off x="-1" y="-1"/>
                <a:ext cx="2243134" cy="683883"/>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4289" tIns="34289" rIns="34289" bIns="34289" numCol="1" anchor="ctr">
                <a:noAutofit/>
              </a:bodyPr>
              <a:lstStyle/>
              <a:p>
                <a:pPr algn="ctr" defTabSz="600075">
                  <a:lnSpc>
                    <a:spcPct val="90000"/>
                  </a:lnSpc>
                  <a:spcBef>
                    <a:spcPts val="525"/>
                  </a:spcBef>
                  <a:defRPr>
                    <a:solidFill>
                      <a:srgbClr val="FFFFFF"/>
                    </a:solidFill>
                  </a:defRPr>
                </a:pPr>
                <a:endParaRPr sz="1350"/>
              </a:p>
            </p:txBody>
          </p:sp>
          <p:sp>
            <p:nvSpPr>
              <p:cNvPr id="316" name="Dissemination &amp; implementation"/>
              <p:cNvSpPr txBox="1"/>
              <p:nvPr/>
            </p:nvSpPr>
            <p:spPr>
              <a:xfrm>
                <a:off x="0" y="77145"/>
                <a:ext cx="2243133" cy="52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572" tIns="8572" rIns="8572" bIns="8572" numCol="1" anchor="ctr">
                <a:normAutofit/>
              </a:bodyPr>
              <a:lstStyle>
                <a:lvl1pPr algn="ctr" defTabSz="800100">
                  <a:lnSpc>
                    <a:spcPct val="90000"/>
                  </a:lnSpc>
                  <a:spcBef>
                    <a:spcPts val="700"/>
                  </a:spcBef>
                  <a:defRPr>
                    <a:solidFill>
                      <a:srgbClr val="FFFFFF"/>
                    </a:solidFill>
                  </a:defRPr>
                </a:lvl1pPr>
              </a:lstStyle>
              <a:p>
                <a:r>
                  <a:rPr sz="1200"/>
                  <a:t>Dissemination &amp; implementation</a:t>
                </a:r>
              </a:p>
            </p:txBody>
          </p:sp>
        </p:grpSp>
        <p:grpSp>
          <p:nvGrpSpPr>
            <p:cNvPr id="320" name="Group"/>
            <p:cNvGrpSpPr/>
            <p:nvPr/>
          </p:nvGrpSpPr>
          <p:grpSpPr>
            <a:xfrm>
              <a:off x="3824266" y="5129114"/>
              <a:ext cx="2243134" cy="769622"/>
              <a:chOff x="0" y="0"/>
              <a:chExt cx="2243133" cy="769620"/>
            </a:xfrm>
          </p:grpSpPr>
          <p:sp>
            <p:nvSpPr>
              <p:cNvPr id="318" name="Rectangle"/>
              <p:cNvSpPr/>
              <p:nvPr/>
            </p:nvSpPr>
            <p:spPr>
              <a:xfrm>
                <a:off x="0" y="42869"/>
                <a:ext cx="2243133" cy="683882"/>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4289" tIns="34289" rIns="34289" bIns="34289" numCol="1" anchor="ctr">
                <a:noAutofit/>
              </a:bodyPr>
              <a:lstStyle/>
              <a:p>
                <a:pPr algn="ctr" defTabSz="600075">
                  <a:lnSpc>
                    <a:spcPct val="90000"/>
                  </a:lnSpc>
                  <a:spcBef>
                    <a:spcPts val="525"/>
                  </a:spcBef>
                  <a:defRPr>
                    <a:solidFill>
                      <a:srgbClr val="FFFFFF"/>
                    </a:solidFill>
                  </a:defRPr>
                </a:pPr>
                <a:endParaRPr sz="1350"/>
              </a:p>
            </p:txBody>
          </p:sp>
          <p:sp>
            <p:nvSpPr>
              <p:cNvPr id="319" name="Relationship with NGOs/ Observer status"/>
              <p:cNvSpPr txBox="1"/>
              <p:nvPr/>
            </p:nvSpPr>
            <p:spPr>
              <a:xfrm>
                <a:off x="0" y="0"/>
                <a:ext cx="2243133" cy="7696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572" tIns="8572" rIns="8572" bIns="8572" numCol="1" anchor="ctr">
                <a:normAutofit/>
              </a:bodyPr>
              <a:lstStyle>
                <a:lvl1pPr algn="ctr" defTabSz="800100">
                  <a:lnSpc>
                    <a:spcPct val="90000"/>
                  </a:lnSpc>
                  <a:spcBef>
                    <a:spcPts val="700"/>
                  </a:spcBef>
                  <a:defRPr>
                    <a:solidFill>
                      <a:srgbClr val="FFFFFF"/>
                    </a:solidFill>
                  </a:defRPr>
                </a:lvl1pPr>
              </a:lstStyle>
              <a:p>
                <a:r>
                  <a:rPr sz="1200"/>
                  <a:t>Relationship with NGOs/ Observer status</a:t>
                </a:r>
              </a:p>
            </p:txBody>
          </p:sp>
        </p:grpSp>
        <p:grpSp>
          <p:nvGrpSpPr>
            <p:cNvPr id="323" name="Group"/>
            <p:cNvGrpSpPr/>
            <p:nvPr/>
          </p:nvGrpSpPr>
          <p:grpSpPr>
            <a:xfrm>
              <a:off x="6516024" y="5171982"/>
              <a:ext cx="2243135" cy="683884"/>
              <a:chOff x="-1" y="-1"/>
              <a:chExt cx="2243134" cy="683883"/>
            </a:xfrm>
          </p:grpSpPr>
          <p:sp>
            <p:nvSpPr>
              <p:cNvPr id="321" name="Rectangle"/>
              <p:cNvSpPr/>
              <p:nvPr/>
            </p:nvSpPr>
            <p:spPr>
              <a:xfrm>
                <a:off x="-1" y="-1"/>
                <a:ext cx="2243134" cy="683883"/>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34289" tIns="34289" rIns="34289" bIns="34289" numCol="1" anchor="ctr">
                <a:noAutofit/>
              </a:bodyPr>
              <a:lstStyle/>
              <a:p>
                <a:pPr algn="ctr" defTabSz="600075">
                  <a:lnSpc>
                    <a:spcPct val="90000"/>
                  </a:lnSpc>
                  <a:spcBef>
                    <a:spcPts val="525"/>
                  </a:spcBef>
                  <a:defRPr>
                    <a:solidFill>
                      <a:srgbClr val="FFFFFF"/>
                    </a:solidFill>
                  </a:defRPr>
                </a:pPr>
                <a:endParaRPr sz="1350"/>
              </a:p>
            </p:txBody>
          </p:sp>
          <p:sp>
            <p:nvSpPr>
              <p:cNvPr id="322" name="Promotion of women’s rights issues"/>
              <p:cNvSpPr txBox="1"/>
              <p:nvPr/>
            </p:nvSpPr>
            <p:spPr>
              <a:xfrm>
                <a:off x="0" y="77145"/>
                <a:ext cx="2243133" cy="52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572" tIns="8572" rIns="8572" bIns="8572" numCol="1" anchor="ctr">
                <a:normAutofit/>
              </a:bodyPr>
              <a:lstStyle>
                <a:lvl1pPr algn="ctr" defTabSz="800100">
                  <a:lnSpc>
                    <a:spcPct val="90000"/>
                  </a:lnSpc>
                  <a:spcBef>
                    <a:spcPts val="700"/>
                  </a:spcBef>
                  <a:defRPr>
                    <a:solidFill>
                      <a:srgbClr val="FFFFFF"/>
                    </a:solidFill>
                  </a:defRPr>
                </a:lvl1pPr>
              </a:lstStyle>
              <a:p>
                <a:r>
                  <a:rPr sz="975"/>
                  <a:t>Promotion of women’s</a:t>
                </a:r>
                <a:r>
                  <a:rPr lang="en-US" sz="975"/>
                  <a:t> &amp; girls</a:t>
                </a:r>
                <a:r>
                  <a:rPr sz="975"/>
                  <a:t> rights issues </a:t>
                </a:r>
              </a:p>
            </p:txBody>
          </p:sp>
        </p:grpSp>
      </p:grpSp>
    </p:spTree>
    <p:extLst>
      <p:ext uri="{BB962C8B-B14F-4D97-AF65-F5344CB8AC3E}">
        <p14:creationId xmlns:p14="http://schemas.microsoft.com/office/powerpoint/2010/main" val="3406984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30D12D-E18F-6745-8AA7-203BC0762F07}"/>
              </a:ext>
            </a:extLst>
          </p:cNvPr>
          <p:cNvSpPr>
            <a:spLocks noGrp="1"/>
          </p:cNvSpPr>
          <p:nvPr>
            <p:ph type="title"/>
          </p:nvPr>
        </p:nvSpPr>
        <p:spPr>
          <a:xfrm>
            <a:off x="515125" y="1153572"/>
            <a:ext cx="2400300" cy="4461163"/>
          </a:xfrm>
        </p:spPr>
        <p:txBody>
          <a:bodyPr>
            <a:normAutofit/>
          </a:bodyPr>
          <a:lstStyle/>
          <a:p>
            <a:r>
              <a:rPr lang="en-US" b="1">
                <a:solidFill>
                  <a:srgbClr val="FFFFFF"/>
                </a:solidFill>
              </a:rPr>
              <a:t>African court on human and peoples’ rights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AF4B1C1-ADA2-E746-80F7-931C093C3349}"/>
              </a:ext>
            </a:extLst>
          </p:cNvPr>
          <p:cNvSpPr>
            <a:spLocks noGrp="1"/>
          </p:cNvSpPr>
          <p:nvPr>
            <p:ph idx="1"/>
          </p:nvPr>
        </p:nvSpPr>
        <p:spPr>
          <a:xfrm>
            <a:off x="3335481" y="591344"/>
            <a:ext cx="5644746" cy="5585619"/>
          </a:xfrm>
        </p:spPr>
        <p:txBody>
          <a:bodyPr anchor="ctr">
            <a:normAutofit/>
          </a:bodyPr>
          <a:lstStyle/>
          <a:p>
            <a:pPr marL="214313" indent="-252413">
              <a:lnSpc>
                <a:spcPct val="90000"/>
              </a:lnSpc>
              <a:spcBef>
                <a:spcPts val="450"/>
              </a:spcBef>
              <a:buClr>
                <a:srgbClr val="2F1F58"/>
              </a:buClr>
            </a:pPr>
            <a:r>
              <a:rPr lang="en-ZA" sz="2000"/>
              <a:t>Entered into force in 2004; </a:t>
            </a:r>
          </a:p>
          <a:p>
            <a:pPr marL="214313" indent="-252413">
              <a:lnSpc>
                <a:spcPct val="90000"/>
              </a:lnSpc>
              <a:spcBef>
                <a:spcPts val="450"/>
              </a:spcBef>
              <a:buClr>
                <a:srgbClr val="2F1F58"/>
              </a:buClr>
            </a:pPr>
            <a:r>
              <a:rPr lang="en-ZA" sz="2000"/>
              <a:t>Established to </a:t>
            </a:r>
            <a:r>
              <a:rPr lang="en-ZA" sz="2000" b="1"/>
              <a:t>complement the Commission’s protective mandate</a:t>
            </a:r>
          </a:p>
          <a:p>
            <a:pPr marL="214313" indent="-252413">
              <a:lnSpc>
                <a:spcPct val="90000"/>
              </a:lnSpc>
              <a:spcBef>
                <a:spcPts val="450"/>
              </a:spcBef>
              <a:buClr>
                <a:srgbClr val="2F1F58"/>
              </a:buClr>
            </a:pPr>
            <a:r>
              <a:rPr lang="en-ZA" sz="2000"/>
              <a:t>Its findings are final (not subject to appeal) and binding (not recommendatory) also not subject to political confirmation </a:t>
            </a:r>
          </a:p>
          <a:p>
            <a:pPr marL="214313" indent="-252413">
              <a:lnSpc>
                <a:spcPct val="90000"/>
              </a:lnSpc>
              <a:spcBef>
                <a:spcPts val="450"/>
              </a:spcBef>
              <a:buClr>
                <a:srgbClr val="2F1F58"/>
              </a:buClr>
            </a:pPr>
            <a:r>
              <a:rPr lang="en-ZA" sz="2000"/>
              <a:t>Mainly protective mandate with limited promotional activities </a:t>
            </a:r>
          </a:p>
          <a:p>
            <a:pPr marL="214313" indent="-252413">
              <a:lnSpc>
                <a:spcPct val="90000"/>
              </a:lnSpc>
              <a:spcBef>
                <a:spcPts val="450"/>
              </a:spcBef>
              <a:buClr>
                <a:srgbClr val="2F1F58"/>
              </a:buClr>
            </a:pPr>
            <a:r>
              <a:rPr lang="en-ZA" sz="2000"/>
              <a:t>Jurisdiction; African Court has </a:t>
            </a:r>
            <a:r>
              <a:rPr lang="en-ZA" sz="2000" b="1"/>
              <a:t>unfettered jurisdiction to interpret </a:t>
            </a:r>
            <a:r>
              <a:rPr lang="en-ZA" sz="2000"/>
              <a:t>the African Charter, the Maputo Protocol as well as any other ratified human rights instrument e.g. CEDAW</a:t>
            </a:r>
          </a:p>
          <a:p>
            <a:pPr marL="214313" indent="-252413">
              <a:lnSpc>
                <a:spcPct val="90000"/>
              </a:lnSpc>
              <a:spcBef>
                <a:spcPts val="450"/>
              </a:spcBef>
              <a:buClr>
                <a:srgbClr val="2F1F58"/>
              </a:buClr>
            </a:pPr>
            <a:r>
              <a:rPr lang="en-ZA" sz="2000"/>
              <a:t>Jurisdiction: Contentious and advisory  </a:t>
            </a:r>
          </a:p>
          <a:p>
            <a:pPr marL="214313" indent="-252413">
              <a:lnSpc>
                <a:spcPct val="90000"/>
              </a:lnSpc>
              <a:spcBef>
                <a:spcPts val="450"/>
              </a:spcBef>
              <a:buClr>
                <a:srgbClr val="2F1F58"/>
              </a:buClr>
            </a:pPr>
            <a:r>
              <a:rPr lang="en-ZA" sz="2000"/>
              <a:t>Therefore arguably stronger platform to remedy women’s rights violations. </a:t>
            </a:r>
          </a:p>
          <a:p>
            <a:pPr>
              <a:lnSpc>
                <a:spcPct val="90000"/>
              </a:lnSpc>
            </a:pPr>
            <a:endParaRPr lang="en-US" sz="2000"/>
          </a:p>
        </p:txBody>
      </p:sp>
    </p:spTree>
    <p:extLst>
      <p:ext uri="{BB962C8B-B14F-4D97-AF65-F5344CB8AC3E}">
        <p14:creationId xmlns:p14="http://schemas.microsoft.com/office/powerpoint/2010/main" val="2210185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10499</TotalTime>
  <Words>2396</Words>
  <Application>Microsoft Macintosh PowerPoint</Application>
  <PresentationFormat>On-screen Show (4:3)</PresentationFormat>
  <Paragraphs>337</Paragraphs>
  <Slides>40</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Avenir</vt:lpstr>
      <vt:lpstr>Avenir Light</vt:lpstr>
      <vt:lpstr>Avenir LT Std 35 Light</vt:lpstr>
      <vt:lpstr>Calibri</vt:lpstr>
      <vt:lpstr>Cambria</vt:lpstr>
      <vt:lpstr>Century Gothic</vt:lpstr>
      <vt:lpstr>Courier New</vt:lpstr>
      <vt:lpstr>Wingdings</vt:lpstr>
      <vt:lpstr>Office Theme</vt:lpstr>
      <vt:lpstr>PowerPoint Presentation</vt:lpstr>
      <vt:lpstr>Engaging  Africa’s Human Rights Mechanisms </vt:lpstr>
      <vt:lpstr>African Human Rights System – Select Overview </vt:lpstr>
      <vt:lpstr>Mandate: African Commission &amp; Committee of Experts (Quasi-Judicial)  </vt:lpstr>
      <vt:lpstr>PowerPoint Presentation</vt:lpstr>
      <vt:lpstr>African Commission on Human and Peoples’ Rights </vt:lpstr>
      <vt:lpstr>African Committee of Experts on the Rights &amp; Welfare of the Child</vt:lpstr>
      <vt:lpstr>PowerPoint Presentation</vt:lpstr>
      <vt:lpstr>African court on human and peoples’ rights </vt:lpstr>
      <vt:lpstr>Access to the Court </vt:lpstr>
      <vt:lpstr>Who has direct access?</vt:lpstr>
      <vt:lpstr>Declarations</vt:lpstr>
      <vt:lpstr>So to access the African Court as an NGO, your state must have…</vt:lpstr>
      <vt:lpstr>…African Court</vt:lpstr>
      <vt:lpstr> </vt:lpstr>
      <vt:lpstr>PowerPoint Presentation</vt:lpstr>
      <vt:lpstr>Reminder</vt:lpstr>
      <vt:lpstr>Using the ACC as a strategic platform</vt:lpstr>
      <vt:lpstr>The ACC creates opportunity for:  </vt:lpstr>
      <vt:lpstr>Group Work: "Collective Action” </vt:lpstr>
      <vt:lpstr>PowerPoint Presentation</vt:lpstr>
      <vt:lpstr>…African Court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It's A 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PowerPoint    presentation</dc:title>
  <dc:creator>Grant</dc:creator>
  <cp:lastModifiedBy>Dr Ruth Nekura</cp:lastModifiedBy>
  <cp:revision>209</cp:revision>
  <dcterms:created xsi:type="dcterms:W3CDTF">2014-06-19T11:03:39Z</dcterms:created>
  <dcterms:modified xsi:type="dcterms:W3CDTF">2022-11-28T14:43:55Z</dcterms:modified>
</cp:coreProperties>
</file>