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60327E-02DE-4D9B-A0F7-549D7B6C25CA}"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546905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0327E-02DE-4D9B-A0F7-549D7B6C25CA}"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3810473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0327E-02DE-4D9B-A0F7-549D7B6C25CA}"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352274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60327E-02DE-4D9B-A0F7-549D7B6C25CA}"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507997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D60327E-02DE-4D9B-A0F7-549D7B6C25CA}"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2549759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60327E-02DE-4D9B-A0F7-549D7B6C25CA}"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4074679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60327E-02DE-4D9B-A0F7-549D7B6C25CA}"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328850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60327E-02DE-4D9B-A0F7-549D7B6C25CA}"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3359246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0327E-02DE-4D9B-A0F7-549D7B6C25CA}"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3512205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D60327E-02DE-4D9B-A0F7-549D7B6C25CA}"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3478686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D60327E-02DE-4D9B-A0F7-549D7B6C25CA}"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C0FF5A-2FA5-4AE4-AB76-99BC3D07E723}" type="slidenum">
              <a:rPr lang="en-US" smtClean="0"/>
              <a:t>‹#›</a:t>
            </a:fld>
            <a:endParaRPr lang="en-US"/>
          </a:p>
        </p:txBody>
      </p:sp>
    </p:spTree>
    <p:extLst>
      <p:ext uri="{BB962C8B-B14F-4D97-AF65-F5344CB8AC3E}">
        <p14:creationId xmlns:p14="http://schemas.microsoft.com/office/powerpoint/2010/main" val="1283406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0327E-02DE-4D9B-A0F7-549D7B6C25CA}" type="datetimeFigureOut">
              <a:rPr lang="en-US" smtClean="0"/>
              <a:t>11/30/2022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C0FF5A-2FA5-4AE4-AB76-99BC3D07E723}" type="slidenum">
              <a:rPr lang="en-US" smtClean="0"/>
              <a:t>‹#›</a:t>
            </a:fld>
            <a:endParaRPr lang="en-US"/>
          </a:p>
        </p:txBody>
      </p:sp>
    </p:spTree>
    <p:extLst>
      <p:ext uri="{BB962C8B-B14F-4D97-AF65-F5344CB8AC3E}">
        <p14:creationId xmlns:p14="http://schemas.microsoft.com/office/powerpoint/2010/main" val="2434741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africancourtcoalition.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african-court.org/wpafc/fees-and-legal-aid-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b="1" u="sng" dirty="0"/>
            </a:br>
            <a:br>
              <a:rPr lang="en-US" b="1" u="sng" dirty="0"/>
            </a:br>
            <a:br>
              <a:rPr lang="en-US" b="1" u="sng" dirty="0"/>
            </a:br>
            <a:br>
              <a:rPr lang="en-US" b="1" u="sng" dirty="0"/>
            </a:br>
            <a:br>
              <a:rPr lang="en-US" b="1" u="sng" dirty="0"/>
            </a:br>
            <a:br>
              <a:rPr lang="en-US" b="1" u="sng" dirty="0"/>
            </a:br>
            <a:br>
              <a:rPr lang="en-US" b="1" u="sng" dirty="0"/>
            </a:br>
            <a:br>
              <a:rPr lang="en-US" b="1" u="sng" dirty="0"/>
            </a:br>
            <a:br>
              <a:rPr lang="en-US" b="1" u="sng" dirty="0"/>
            </a:br>
            <a:r>
              <a:rPr lang="en-US" b="1" u="sng" dirty="0"/>
              <a:t>Other Strategic ways to engage with the African Court</a:t>
            </a:r>
            <a:br>
              <a:rPr lang="en-US" dirty="0"/>
            </a:br>
            <a:endParaRPr lang="en-US" dirty="0"/>
          </a:p>
        </p:txBody>
      </p:sp>
      <p:sp>
        <p:nvSpPr>
          <p:cNvPr id="3" name="Subtitle 2"/>
          <p:cNvSpPr>
            <a:spLocks noGrp="1"/>
          </p:cNvSpPr>
          <p:nvPr>
            <p:ph type="subTitle" idx="1"/>
          </p:nvPr>
        </p:nvSpPr>
        <p:spPr/>
        <p:txBody>
          <a:bodyPr/>
          <a:lstStyle/>
          <a:p>
            <a:r>
              <a:rPr lang="fr-FR" dirty="0"/>
              <a:t>Eric Bizimana</a:t>
            </a:r>
          </a:p>
          <a:p>
            <a:r>
              <a:rPr lang="fr-FR"/>
              <a:t>ebizimana@ihrda.org</a:t>
            </a:r>
            <a:r>
              <a:rPr lang="fr-FR" dirty="0"/>
              <a:t> </a:t>
            </a:r>
            <a:endParaRPr lang="en-US" dirty="0"/>
          </a:p>
        </p:txBody>
      </p:sp>
    </p:spTree>
    <p:extLst>
      <p:ext uri="{BB962C8B-B14F-4D97-AF65-F5344CB8AC3E}">
        <p14:creationId xmlns:p14="http://schemas.microsoft.com/office/powerpoint/2010/main" val="3373522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b="1" dirty="0"/>
            </a:br>
            <a:r>
              <a:rPr lang="en-US" b="1" dirty="0"/>
              <a:t>A. Joining the Coalition opens up opportunities for CSOs to engage with the Court </a:t>
            </a:r>
            <a:br>
              <a:rPr lang="en-US" b="1" dirty="0"/>
            </a:b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The Coalition is already acting as a bridge between the Court and CSOs and legal practitioners through the following:</a:t>
            </a:r>
          </a:p>
          <a:p>
            <a:pPr lvl="0"/>
            <a:r>
              <a:rPr lang="en-US" dirty="0"/>
              <a:t>Capacity building trainings </a:t>
            </a:r>
          </a:p>
          <a:p>
            <a:pPr lvl="0"/>
            <a:r>
              <a:rPr lang="en-US" dirty="0"/>
              <a:t>Awareness creation and information dissemination about the work of the African Court and its mandate</a:t>
            </a:r>
          </a:p>
          <a:p>
            <a:pPr lvl="0"/>
            <a:r>
              <a:rPr lang="en-US" dirty="0"/>
              <a:t>Various platforms like meetings, seminars and conferences that involves CSOs in the discussions about the African Court</a:t>
            </a:r>
          </a:p>
          <a:p>
            <a:pPr lvl="0"/>
            <a:r>
              <a:rPr lang="en-US" dirty="0"/>
              <a:t>We would also like to encourage CSOs that are not yet members of the Coalition to join the Coalition so as to form a strong voice in advocating for the effectiveness of the African Court but also to increase engagement with the Court. You will also be able to get regular updates about the Court and the Coalition activities. Please visit the ACC website to get more information on how you can join us: </a:t>
            </a:r>
            <a:r>
              <a:rPr lang="en-US" u="sng" dirty="0">
                <a:hlinkClick r:id="rId2"/>
              </a:rPr>
              <a:t>www.africancourtcoalition.org</a:t>
            </a:r>
            <a:r>
              <a:rPr lang="en-US" dirty="0"/>
              <a:t>  </a:t>
            </a:r>
          </a:p>
          <a:p>
            <a:endParaRPr lang="en-US" dirty="0"/>
          </a:p>
        </p:txBody>
      </p:sp>
    </p:spTree>
    <p:extLst>
      <p:ext uri="{BB962C8B-B14F-4D97-AF65-F5344CB8AC3E}">
        <p14:creationId xmlns:p14="http://schemas.microsoft.com/office/powerpoint/2010/main" val="2656882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 CSOs can engage in advocacy and other ways to facilitate access to the Court </a:t>
            </a:r>
            <a:endParaRPr lang="en-US" dirty="0"/>
          </a:p>
        </p:txBody>
      </p:sp>
      <p:sp>
        <p:nvSpPr>
          <p:cNvPr id="3" name="Content Placeholder 2"/>
          <p:cNvSpPr>
            <a:spLocks noGrp="1"/>
          </p:cNvSpPr>
          <p:nvPr>
            <p:ph idx="1"/>
          </p:nvPr>
        </p:nvSpPr>
        <p:spPr/>
        <p:txBody>
          <a:bodyPr>
            <a:normAutofit fontScale="85000" lnSpcReduction="20000"/>
          </a:bodyPr>
          <a:lstStyle/>
          <a:p>
            <a:pPr lvl="0"/>
            <a:r>
              <a:rPr lang="en-US" b="1" dirty="0"/>
              <a:t>Advocacy work at national level</a:t>
            </a:r>
            <a:r>
              <a:rPr lang="en-US" dirty="0"/>
              <a:t>; Make follow ups with your governments and advocate for ratification of the African Court Protocol, for those which are yet to ratify. Currently 33 out of 55 AU member States have ratified the Protocol. For those that have ratified, engage (advocate, lobby) your governments to deposit Article 34(6) declaration to allow direct access to the African Court. They have an obligation to do so.</a:t>
            </a:r>
          </a:p>
          <a:p>
            <a:pPr lvl="0"/>
            <a:r>
              <a:rPr lang="en-US" b="1" dirty="0"/>
              <a:t>Referral of cases from the Commission to the African Court;</a:t>
            </a:r>
            <a:r>
              <a:rPr lang="en-US" dirty="0"/>
              <a:t> For - CSOs in the States that have not deposited Article 34 (6) Declaration of the African Court Protocol; If you have filed submissions at the African Commission, you can request the African Commission to refer those cases to the African Court (Rule 130 of the 2020 ACHPR </a:t>
            </a:r>
            <a:r>
              <a:rPr lang="en-US" dirty="0" err="1"/>
              <a:t>RoP</a:t>
            </a:r>
            <a:r>
              <a:rPr lang="en-US" dirty="0"/>
              <a:t>). </a:t>
            </a:r>
          </a:p>
          <a:p>
            <a:pPr lvl="0"/>
            <a:r>
              <a:rPr lang="en-GB" b="1" dirty="0"/>
              <a:t>The Commission can refer implementation issues to the African Court by virtue of the 2010 Rules of Procedure</a:t>
            </a:r>
            <a:r>
              <a:rPr lang="en-GB" dirty="0"/>
              <a:t> but this has never been done. The 2020 Rules of Procedure do not provide for such possibility.</a:t>
            </a:r>
            <a:endParaRPr lang="en-US" dirty="0"/>
          </a:p>
          <a:p>
            <a:endParaRPr lang="en-US" dirty="0"/>
          </a:p>
        </p:txBody>
      </p:sp>
    </p:spTree>
    <p:extLst>
      <p:ext uri="{BB962C8B-B14F-4D97-AF65-F5344CB8AC3E}">
        <p14:creationId xmlns:p14="http://schemas.microsoft.com/office/powerpoint/2010/main" val="3530660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b="1" dirty="0"/>
              <a:t>File requests for Advisory opinion</a:t>
            </a:r>
            <a:r>
              <a:rPr lang="en-US" dirty="0"/>
              <a:t> (for qualified CSOs)</a:t>
            </a:r>
          </a:p>
          <a:p>
            <a:pPr lvl="0"/>
            <a:r>
              <a:rPr lang="en-US" b="1" dirty="0"/>
              <a:t>Submit Amicus Briefs</a:t>
            </a:r>
            <a:r>
              <a:rPr lang="en-US" dirty="0"/>
              <a:t> with other CSOs that have access to the African Court </a:t>
            </a:r>
          </a:p>
          <a:p>
            <a:pPr lvl="0"/>
            <a:r>
              <a:rPr lang="en-US" b="1" dirty="0"/>
              <a:t>Legal Aid Scheme of the African Court</a:t>
            </a:r>
            <a:r>
              <a:rPr lang="en-US" dirty="0"/>
              <a:t>; If you have qualifications and experience, get listed on the Legal Aid Scheme of the African Court. Visit the African Court website to get more information about the Court’s Legal Aid Scheme. </a:t>
            </a:r>
            <a:r>
              <a:rPr lang="en-US" u="sng" dirty="0">
                <a:hlinkClick r:id="rId2"/>
              </a:rPr>
              <a:t>https://www.african-court.org/wpafc/fees-and-legal-aid-3/</a:t>
            </a:r>
            <a:r>
              <a:rPr lang="en-US" dirty="0"/>
              <a:t> </a:t>
            </a:r>
          </a:p>
          <a:p>
            <a:pPr lvl="0"/>
            <a:r>
              <a:rPr lang="en-US" b="1" dirty="0"/>
              <a:t>Issue Press releases, Statements &amp; Policy briefs</a:t>
            </a:r>
            <a:r>
              <a:rPr lang="en-US" dirty="0"/>
              <a:t> on why your governments should ratify the African Court Protocol and/or deposit Article 34(6) declarations of the African Court Protocol </a:t>
            </a:r>
          </a:p>
          <a:p>
            <a:pPr lvl="0"/>
            <a:r>
              <a:rPr lang="en-US" b="1" dirty="0"/>
              <a:t>Media Engagement</a:t>
            </a:r>
            <a:r>
              <a:rPr lang="en-US" dirty="0"/>
              <a:t>; Engage with media channels in your countries to create awareness to the general public about the African Court and its mandate to protect Human Rights in Africa</a:t>
            </a:r>
          </a:p>
          <a:p>
            <a:endParaRPr lang="en-US" dirty="0"/>
          </a:p>
        </p:txBody>
      </p:sp>
    </p:spTree>
    <p:extLst>
      <p:ext uri="{BB962C8B-B14F-4D97-AF65-F5344CB8AC3E}">
        <p14:creationId xmlns:p14="http://schemas.microsoft.com/office/powerpoint/2010/main" val="4036900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sz="3600" b="1" dirty="0"/>
            </a:br>
            <a:r>
              <a:rPr lang="en-US" sz="3600" b="1" dirty="0"/>
              <a:t>C. CSOs that have access to the Court can facilitate the expansion of civic space to advance women’s rights </a:t>
            </a:r>
            <a:br>
              <a:rPr lang="en-US" dirty="0"/>
            </a:br>
            <a:endParaRPr lang="en-US" dirty="0"/>
          </a:p>
        </p:txBody>
      </p:sp>
      <p:sp>
        <p:nvSpPr>
          <p:cNvPr id="3" name="Content Placeholder 2"/>
          <p:cNvSpPr>
            <a:spLocks noGrp="1"/>
          </p:cNvSpPr>
          <p:nvPr>
            <p:ph idx="1"/>
          </p:nvPr>
        </p:nvSpPr>
        <p:spPr/>
        <p:txBody>
          <a:bodyPr/>
          <a:lstStyle/>
          <a:p>
            <a:pPr lvl="0"/>
            <a:r>
              <a:rPr lang="en-US" b="1" dirty="0"/>
              <a:t>Strategic litigation:</a:t>
            </a:r>
            <a:r>
              <a:rPr lang="en-US" dirty="0"/>
              <a:t> File more strategic cases that address violation of women rights </a:t>
            </a:r>
          </a:p>
          <a:p>
            <a:pPr lvl="0"/>
            <a:endParaRPr lang="en-US" dirty="0"/>
          </a:p>
          <a:p>
            <a:pPr lvl="0"/>
            <a:r>
              <a:rPr lang="en-US" b="1" dirty="0"/>
              <a:t>Participate in the implementation process</a:t>
            </a:r>
            <a:r>
              <a:rPr lang="en-US" dirty="0"/>
              <a:t> at national level </a:t>
            </a:r>
          </a:p>
          <a:p>
            <a:pPr lvl="0"/>
            <a:endParaRPr lang="en-US" dirty="0"/>
          </a:p>
          <a:p>
            <a:pPr lvl="0"/>
            <a:r>
              <a:rPr lang="en-US" b="1" dirty="0"/>
              <a:t>Requests for Compliance hearings</a:t>
            </a:r>
            <a:r>
              <a:rPr lang="en-US" dirty="0"/>
              <a:t> at the African Court in circumstances where there is no compliance by States </a:t>
            </a:r>
          </a:p>
          <a:p>
            <a:endParaRPr lang="en-US" dirty="0"/>
          </a:p>
        </p:txBody>
      </p:sp>
    </p:spTree>
    <p:extLst>
      <p:ext uri="{BB962C8B-B14F-4D97-AF65-F5344CB8AC3E}">
        <p14:creationId xmlns:p14="http://schemas.microsoft.com/office/powerpoint/2010/main" val="1191328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 CSOs can engage the Court through publications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a:t>Since 2018, the Court, Commission and Committee publish every year an African Human Rights Yearbook</a:t>
            </a:r>
            <a:endParaRPr lang="en-US" dirty="0"/>
          </a:p>
          <a:p>
            <a:pPr lvl="0"/>
            <a:r>
              <a:rPr lang="en-US" b="1" dirty="0"/>
              <a:t>Content of the yearbook</a:t>
            </a:r>
            <a:r>
              <a:rPr lang="en-US" dirty="0"/>
              <a:t>:</a:t>
            </a:r>
          </a:p>
          <a:p>
            <a:pPr marL="0" lvl="0" indent="0">
              <a:buNone/>
            </a:pPr>
            <a:r>
              <a:rPr lang="en-US" dirty="0"/>
              <a:t>- Articles focusing on the AU theme for the year</a:t>
            </a:r>
          </a:p>
          <a:p>
            <a:pPr marL="0" lvl="0" indent="0">
              <a:buNone/>
            </a:pPr>
            <a:r>
              <a:rPr lang="en-US" dirty="0"/>
              <a:t>- Articles focused on aspects on the African Human Rights System and AU Human Rights Standards, including domestic application and interpretation</a:t>
            </a:r>
          </a:p>
          <a:p>
            <a:pPr lvl="0">
              <a:buFontTx/>
              <a:buChar char="-"/>
            </a:pPr>
            <a:r>
              <a:rPr lang="en-US" dirty="0"/>
              <a:t>Case commentaries, with the aim to garner critical propositions to improve case law</a:t>
            </a:r>
          </a:p>
          <a:p>
            <a:pPr lvl="0"/>
            <a:r>
              <a:rPr lang="en-US" b="1" dirty="0"/>
              <a:t>The court has developed useful documents for CSOs and individuals</a:t>
            </a:r>
            <a:r>
              <a:rPr lang="en-US" dirty="0"/>
              <a:t>: </a:t>
            </a:r>
          </a:p>
          <a:p>
            <a:pPr lvl="0"/>
            <a:r>
              <a:rPr lang="fr-FR" dirty="0" err="1"/>
              <a:t>Manual</a:t>
            </a:r>
            <a:r>
              <a:rPr lang="fr-FR" dirty="0"/>
              <a:t> for litigants (Manuel des plaideurs) </a:t>
            </a:r>
            <a:endParaRPr lang="en-US" dirty="0"/>
          </a:p>
          <a:p>
            <a:pPr lvl="0"/>
            <a:r>
              <a:rPr lang="fr-FR" dirty="0" err="1"/>
              <a:t>Manual</a:t>
            </a:r>
            <a:r>
              <a:rPr lang="fr-FR" dirty="0"/>
              <a:t> on Legal </a:t>
            </a:r>
            <a:r>
              <a:rPr lang="fr-FR" dirty="0" err="1"/>
              <a:t>Aid</a:t>
            </a:r>
            <a:r>
              <a:rPr lang="fr-FR" dirty="0"/>
              <a:t> (Manuel sur l’assistance Judiciaire) </a:t>
            </a:r>
            <a:endParaRPr lang="en-US" dirty="0"/>
          </a:p>
          <a:p>
            <a:pPr lvl="0"/>
            <a:r>
              <a:rPr lang="fr-FR" dirty="0"/>
              <a:t>Law Report (Recueil de jurisprudence)</a:t>
            </a:r>
            <a:endParaRPr lang="en-US" dirty="0"/>
          </a:p>
          <a:p>
            <a:r>
              <a:rPr lang="fr-FR" dirty="0"/>
              <a:t>Joint Law Report</a:t>
            </a:r>
            <a:endParaRPr lang="en-US" dirty="0"/>
          </a:p>
          <a:p>
            <a:pPr lvl="0">
              <a:buFontTx/>
              <a:buChar char="-"/>
            </a:pPr>
            <a:endParaRPr lang="en-US" dirty="0"/>
          </a:p>
          <a:p>
            <a:endParaRPr lang="en-US" dirty="0"/>
          </a:p>
        </p:txBody>
      </p:sp>
    </p:spTree>
    <p:extLst>
      <p:ext uri="{BB962C8B-B14F-4D97-AF65-F5344CB8AC3E}">
        <p14:creationId xmlns:p14="http://schemas.microsoft.com/office/powerpoint/2010/main" val="2744630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					END</a:t>
            </a:r>
            <a:endParaRPr lang="en-US" dirty="0"/>
          </a:p>
        </p:txBody>
      </p:sp>
      <p:sp>
        <p:nvSpPr>
          <p:cNvPr id="3" name="Content Placeholder 2"/>
          <p:cNvSpPr>
            <a:spLocks noGrp="1"/>
          </p:cNvSpPr>
          <p:nvPr>
            <p:ph idx="1"/>
          </p:nvPr>
        </p:nvSpPr>
        <p:spPr/>
        <p:txBody>
          <a:bodyPr>
            <a:normAutofit/>
          </a:bodyPr>
          <a:lstStyle/>
          <a:p>
            <a:pPr marL="457200" lvl="1" indent="0">
              <a:buNone/>
            </a:pPr>
            <a:endParaRPr lang="pt-PT" dirty="0"/>
          </a:p>
          <a:p>
            <a:pPr marL="457200" lvl="1" indent="0">
              <a:buNone/>
            </a:pPr>
            <a:endParaRPr lang="pt-PT" dirty="0"/>
          </a:p>
          <a:p>
            <a:pPr marL="457200" lvl="1" indent="0">
              <a:buNone/>
            </a:pPr>
            <a:r>
              <a:rPr lang="fr-FR" dirty="0" err="1"/>
              <a:t>Thank</a:t>
            </a:r>
            <a:r>
              <a:rPr lang="fr-FR" dirty="0"/>
              <a:t> </a:t>
            </a:r>
            <a:r>
              <a:rPr lang="fr-FR" dirty="0" err="1"/>
              <a:t>you</a:t>
            </a:r>
            <a:r>
              <a:rPr lang="fr-FR" dirty="0"/>
              <a:t> </a:t>
            </a:r>
            <a:r>
              <a:rPr lang="fr-FR" dirty="0" err="1"/>
              <a:t>very</a:t>
            </a:r>
            <a:r>
              <a:rPr lang="fr-FR" dirty="0"/>
              <a:t> </a:t>
            </a:r>
            <a:r>
              <a:rPr lang="fr-FR" dirty="0" err="1"/>
              <a:t>much</a:t>
            </a:r>
            <a:r>
              <a:rPr lang="fr-FR" dirty="0"/>
              <a:t>!</a:t>
            </a:r>
          </a:p>
          <a:p>
            <a:pPr marL="457200" lvl="1" indent="0">
              <a:buNone/>
            </a:pPr>
            <a:endParaRPr lang="fr-FR" dirty="0"/>
          </a:p>
          <a:p>
            <a:pPr marL="457200" lvl="1" indent="0">
              <a:buNone/>
            </a:pPr>
            <a:r>
              <a:rPr lang="fr-FR" dirty="0"/>
              <a:t>Merci Beaucoup!</a:t>
            </a:r>
          </a:p>
          <a:p>
            <a:pPr marL="457200" lvl="1" indent="0">
              <a:buNone/>
            </a:pPr>
            <a:endParaRPr lang="fr-FR" dirty="0"/>
          </a:p>
          <a:p>
            <a:pPr marL="457200" lvl="1" indent="0">
              <a:buNone/>
            </a:pPr>
            <a:r>
              <a:rPr lang="pt-PT" dirty="0"/>
              <a:t>Muito obrigado!</a:t>
            </a:r>
            <a:endParaRPr lang="fr-FR" dirty="0"/>
          </a:p>
          <a:p>
            <a:pPr marL="457200" lvl="1" indent="0">
              <a:buNone/>
            </a:pPr>
            <a:endParaRPr lang="fr-FR" dirty="0"/>
          </a:p>
          <a:p>
            <a:pPr marL="457200" lvl="1" indent="0">
              <a:buNone/>
            </a:pPr>
            <a:endParaRPr lang="en-US" dirty="0"/>
          </a:p>
        </p:txBody>
      </p:sp>
    </p:spTree>
    <p:extLst>
      <p:ext uri="{BB962C8B-B14F-4D97-AF65-F5344CB8AC3E}">
        <p14:creationId xmlns:p14="http://schemas.microsoft.com/office/powerpoint/2010/main" val="4261251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712</Words>
  <Application>Microsoft Office PowerPoint</Application>
  <PresentationFormat>Widescreen</PresentationFormat>
  <Paragraphs>43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         Other Strategic ways to engage with the African Court </vt:lpstr>
      <vt:lpstr> A. Joining the Coalition opens up opportunities for CSOs to engage with the Court  </vt:lpstr>
      <vt:lpstr>B. CSOs can engage in advocacy and other ways to facilitate access to the Court </vt:lpstr>
      <vt:lpstr>PowerPoint Presentation</vt:lpstr>
      <vt:lpstr> C. CSOs that have access to the Court can facilitate the expansion of civic space to advance women’s rights  </vt:lpstr>
      <vt:lpstr>D. CSOs can engage the Court through publications</vt:lpstr>
      <vt:lpstr>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Other Strategies to engage with the African Court</dc:title>
  <dc:creator>ebizimana</dc:creator>
  <cp:lastModifiedBy>Admin</cp:lastModifiedBy>
  <cp:revision>9</cp:revision>
  <dcterms:created xsi:type="dcterms:W3CDTF">2022-11-29T15:50:09Z</dcterms:created>
  <dcterms:modified xsi:type="dcterms:W3CDTF">2022-11-30T06:48:22Z</dcterms:modified>
</cp:coreProperties>
</file>