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13.jpg" ContentType="image/png"/>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5"/>
  </p:notesMasterIdLst>
  <p:sldIdLst>
    <p:sldId id="256" r:id="rId2"/>
    <p:sldId id="258" r:id="rId3"/>
    <p:sldId id="272" r:id="rId4"/>
    <p:sldId id="262" r:id="rId5"/>
    <p:sldId id="273" r:id="rId6"/>
    <p:sldId id="274" r:id="rId7"/>
    <p:sldId id="275" r:id="rId8"/>
    <p:sldId id="279" r:id="rId9"/>
    <p:sldId id="276" r:id="rId10"/>
    <p:sldId id="283" r:id="rId11"/>
    <p:sldId id="277" r:id="rId12"/>
    <p:sldId id="278" r:id="rId13"/>
    <p:sldId id="280" r:id="rId14"/>
    <p:sldId id="281" r:id="rId15"/>
    <p:sldId id="282" r:id="rId16"/>
    <p:sldId id="284" r:id="rId17"/>
    <p:sldId id="285" r:id="rId18"/>
    <p:sldId id="286" r:id="rId19"/>
    <p:sldId id="287" r:id="rId20"/>
    <p:sldId id="288" r:id="rId21"/>
    <p:sldId id="289" r:id="rId22"/>
    <p:sldId id="290" r:id="rId23"/>
    <p:sldId id="292" r:id="rId24"/>
    <p:sldId id="291" r:id="rId25"/>
    <p:sldId id="293" r:id="rId26"/>
    <p:sldId id="294" r:id="rId27"/>
    <p:sldId id="295" r:id="rId28"/>
    <p:sldId id="296" r:id="rId29"/>
    <p:sldId id="270" r:id="rId30"/>
    <p:sldId id="297" r:id="rId31"/>
    <p:sldId id="299" r:id="rId32"/>
    <p:sldId id="301" r:id="rId33"/>
    <p:sldId id="302" r:id="rId34"/>
  </p:sldIdLst>
  <p:sldSz cx="12192000" cy="6858000"/>
  <p:notesSz cx="6858000" cy="9144000"/>
  <p:embeddedFontLst>
    <p:embeddedFont>
      <p:font typeface="Oswald" panose="020B0604020202020204" charset="0"/>
      <p:regular r:id="rId36"/>
      <p:bold r:id="rId37"/>
    </p:embeddedFont>
    <p:embeddedFont>
      <p:font typeface="Alegreya Sans" panose="020B0604020202020204" charset="0"/>
      <p:regular r:id="rId38"/>
      <p:bold r:id="rId39"/>
      <p:italic r:id="rId40"/>
      <p:boldItalic r:id="rId41"/>
    </p:embeddedFont>
    <p:embeddedFont>
      <p:font typeface="Alegreya Sans SC ExtraBold" panose="020B0604020202020204" charset="0"/>
      <p:bold r:id="rId42"/>
      <p:boldItalic r:id="rId43"/>
    </p:embeddedFont>
    <p:embeddedFont>
      <p:font typeface="Oswald ExtraLight" panose="020B0604020202020204" charset="0"/>
      <p:regular r:id="rId44"/>
      <p:bold r:id="rId45"/>
    </p:embeddedFont>
    <p:embeddedFont>
      <p:font typeface="Oswald Light" panose="020B0604020202020204" charset="0"/>
      <p:regular r:id="rId46"/>
      <p:bold r:id="rId47"/>
    </p:embeddedFont>
    <p:embeddedFont>
      <p:font typeface="Calibri"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02D460-7720-4CE8-A56D-476928B7C89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85D8E273-3754-4615-AF50-C40D1CD2B6CC}">
      <dgm:prSet phldrT="[Text]" custT="1"/>
      <dgm:spPr/>
      <dgm:t>
        <a:bodyPr/>
        <a:lstStyle/>
        <a:p>
          <a:r>
            <a:rPr lang="en-US" sz="2000" dirty="0" smtClean="0"/>
            <a:t>African Court on Human and People’s Rights</a:t>
          </a:r>
          <a:endParaRPr lang="en-US" sz="2000" dirty="0"/>
        </a:p>
      </dgm:t>
    </dgm:pt>
    <dgm:pt modelId="{4A6A0532-470C-4D5C-BAD7-9C251CCE817E}" type="parTrans" cxnId="{017EC92D-4E47-4928-B92A-5DCBB93D7130}">
      <dgm:prSet/>
      <dgm:spPr/>
      <dgm:t>
        <a:bodyPr/>
        <a:lstStyle/>
        <a:p>
          <a:endParaRPr lang="en-US"/>
        </a:p>
      </dgm:t>
    </dgm:pt>
    <dgm:pt modelId="{DC8B3B8E-0AF0-4811-B3F2-9D78C70772FF}" type="sibTrans" cxnId="{017EC92D-4E47-4928-B92A-5DCBB93D7130}">
      <dgm:prSet/>
      <dgm:spPr/>
      <dgm:t>
        <a:bodyPr/>
        <a:lstStyle/>
        <a:p>
          <a:endParaRPr lang="en-US"/>
        </a:p>
      </dgm:t>
    </dgm:pt>
    <dgm:pt modelId="{F00FC058-915C-4A66-91AE-5E83ED5514BA}">
      <dgm:prSet phldrT="[Text]" custT="1"/>
      <dgm:spPr/>
      <dgm:t>
        <a:bodyPr/>
        <a:lstStyle/>
        <a:p>
          <a:r>
            <a:rPr lang="en-US" sz="1600" dirty="0" smtClean="0"/>
            <a:t>African Commission on Human and People’s Rights</a:t>
          </a:r>
          <a:endParaRPr lang="en-US" sz="1600" dirty="0"/>
        </a:p>
      </dgm:t>
    </dgm:pt>
    <dgm:pt modelId="{D64C06FB-5C2C-489D-B596-ED20273E878F}" type="parTrans" cxnId="{F63D4A0B-69D3-40B8-A225-AA4E4BEEA27E}">
      <dgm:prSet/>
      <dgm:spPr/>
      <dgm:t>
        <a:bodyPr/>
        <a:lstStyle/>
        <a:p>
          <a:endParaRPr lang="en-US"/>
        </a:p>
      </dgm:t>
    </dgm:pt>
    <dgm:pt modelId="{D98C7F06-DC6E-4266-8959-9834BA2B2F82}" type="sibTrans" cxnId="{F63D4A0B-69D3-40B8-A225-AA4E4BEEA27E}">
      <dgm:prSet/>
      <dgm:spPr/>
      <dgm:t>
        <a:bodyPr/>
        <a:lstStyle/>
        <a:p>
          <a:endParaRPr lang="en-US"/>
        </a:p>
      </dgm:t>
    </dgm:pt>
    <dgm:pt modelId="{F20FFA2D-F276-4EB5-A15F-0A375222DC3B}">
      <dgm:prSet phldrT="[Text]" custT="1"/>
      <dgm:spPr/>
      <dgm:t>
        <a:bodyPr/>
        <a:lstStyle/>
        <a:p>
          <a:r>
            <a:rPr lang="en-US" sz="1600" dirty="0" smtClean="0"/>
            <a:t>National/</a:t>
          </a:r>
        </a:p>
        <a:p>
          <a:r>
            <a:rPr lang="en-US" sz="1600" dirty="0" smtClean="0"/>
            <a:t>Domestic Courts</a:t>
          </a:r>
          <a:endParaRPr lang="en-US" sz="1600" dirty="0"/>
        </a:p>
      </dgm:t>
    </dgm:pt>
    <dgm:pt modelId="{B5844492-9220-4DB3-BFBB-8D299E00834E}" type="parTrans" cxnId="{CDD88926-AE98-4AD5-B7B5-9BFC7200A63E}">
      <dgm:prSet/>
      <dgm:spPr/>
      <dgm:t>
        <a:bodyPr/>
        <a:lstStyle/>
        <a:p>
          <a:endParaRPr lang="en-US"/>
        </a:p>
      </dgm:t>
    </dgm:pt>
    <dgm:pt modelId="{C6F16EC8-0B29-4A08-87C0-093807635FC7}" type="sibTrans" cxnId="{CDD88926-AE98-4AD5-B7B5-9BFC7200A63E}">
      <dgm:prSet/>
      <dgm:spPr/>
      <dgm:t>
        <a:bodyPr/>
        <a:lstStyle/>
        <a:p>
          <a:endParaRPr lang="en-US"/>
        </a:p>
      </dgm:t>
    </dgm:pt>
    <dgm:pt modelId="{201FBDB2-EA31-4388-9EF4-E818FA0CF671}">
      <dgm:prSet phldrT="[Text]" custT="1"/>
      <dgm:spPr/>
      <dgm:t>
        <a:bodyPr/>
        <a:lstStyle/>
        <a:p>
          <a:r>
            <a:rPr lang="en-US" sz="1600" dirty="0" smtClean="0"/>
            <a:t>ECOWAS Court of Justice</a:t>
          </a:r>
          <a:endParaRPr lang="en-US" sz="1600" dirty="0"/>
        </a:p>
      </dgm:t>
    </dgm:pt>
    <dgm:pt modelId="{F25B50F4-D9D9-43E1-AEF8-E7ED0724CA58}" type="parTrans" cxnId="{FACCA7F4-0616-40A6-BC32-B249027B6A83}">
      <dgm:prSet/>
      <dgm:spPr/>
      <dgm:t>
        <a:bodyPr/>
        <a:lstStyle/>
        <a:p>
          <a:endParaRPr lang="en-US"/>
        </a:p>
      </dgm:t>
    </dgm:pt>
    <dgm:pt modelId="{3CEA1796-E007-45C3-A26F-6BD590AA4BF4}" type="sibTrans" cxnId="{FACCA7F4-0616-40A6-BC32-B249027B6A83}">
      <dgm:prSet/>
      <dgm:spPr/>
      <dgm:t>
        <a:bodyPr/>
        <a:lstStyle/>
        <a:p>
          <a:endParaRPr lang="en-US"/>
        </a:p>
      </dgm:t>
    </dgm:pt>
    <dgm:pt modelId="{9C1AEF24-47F7-4ED1-9F94-12F6EDADF25F}" type="pres">
      <dgm:prSet presAssocID="{8602D460-7720-4CE8-A56D-476928B7C891}" presName="composite" presStyleCnt="0">
        <dgm:presLayoutVars>
          <dgm:chMax val="1"/>
          <dgm:dir/>
          <dgm:resizeHandles val="exact"/>
        </dgm:presLayoutVars>
      </dgm:prSet>
      <dgm:spPr/>
      <dgm:t>
        <a:bodyPr/>
        <a:lstStyle/>
        <a:p>
          <a:endParaRPr lang="en-US"/>
        </a:p>
      </dgm:t>
    </dgm:pt>
    <dgm:pt modelId="{B0DB48A9-AE75-4B41-B461-0DD3DF0D9478}" type="pres">
      <dgm:prSet presAssocID="{8602D460-7720-4CE8-A56D-476928B7C891}" presName="radial" presStyleCnt="0">
        <dgm:presLayoutVars>
          <dgm:animLvl val="ctr"/>
        </dgm:presLayoutVars>
      </dgm:prSet>
      <dgm:spPr/>
    </dgm:pt>
    <dgm:pt modelId="{7A50B34F-B7E8-4FA0-AB02-08E039E0607F}" type="pres">
      <dgm:prSet presAssocID="{85D8E273-3754-4615-AF50-C40D1CD2B6CC}" presName="centerShape" presStyleLbl="vennNode1" presStyleIdx="0" presStyleCnt="4"/>
      <dgm:spPr/>
      <dgm:t>
        <a:bodyPr/>
        <a:lstStyle/>
        <a:p>
          <a:endParaRPr lang="en-US"/>
        </a:p>
      </dgm:t>
    </dgm:pt>
    <dgm:pt modelId="{763958A6-28D7-4F6F-A841-50F4351BAEFB}" type="pres">
      <dgm:prSet presAssocID="{F00FC058-915C-4A66-91AE-5E83ED5514BA}" presName="node" presStyleLbl="vennNode1" presStyleIdx="1" presStyleCnt="4">
        <dgm:presLayoutVars>
          <dgm:bulletEnabled val="1"/>
        </dgm:presLayoutVars>
      </dgm:prSet>
      <dgm:spPr/>
      <dgm:t>
        <a:bodyPr/>
        <a:lstStyle/>
        <a:p>
          <a:endParaRPr lang="en-US"/>
        </a:p>
      </dgm:t>
    </dgm:pt>
    <dgm:pt modelId="{87C67A45-5517-455E-8EB7-0877DF47C77C}" type="pres">
      <dgm:prSet presAssocID="{F20FFA2D-F276-4EB5-A15F-0A375222DC3B}" presName="node" presStyleLbl="vennNode1" presStyleIdx="2" presStyleCnt="4">
        <dgm:presLayoutVars>
          <dgm:bulletEnabled val="1"/>
        </dgm:presLayoutVars>
      </dgm:prSet>
      <dgm:spPr/>
      <dgm:t>
        <a:bodyPr/>
        <a:lstStyle/>
        <a:p>
          <a:endParaRPr lang="en-US"/>
        </a:p>
      </dgm:t>
    </dgm:pt>
    <dgm:pt modelId="{B1CEA9E1-C574-49AC-AD21-9F425E6E7CEE}" type="pres">
      <dgm:prSet presAssocID="{201FBDB2-EA31-4388-9EF4-E818FA0CF671}" presName="node" presStyleLbl="vennNode1" presStyleIdx="3" presStyleCnt="4">
        <dgm:presLayoutVars>
          <dgm:bulletEnabled val="1"/>
        </dgm:presLayoutVars>
      </dgm:prSet>
      <dgm:spPr/>
      <dgm:t>
        <a:bodyPr/>
        <a:lstStyle/>
        <a:p>
          <a:endParaRPr lang="en-US"/>
        </a:p>
      </dgm:t>
    </dgm:pt>
  </dgm:ptLst>
  <dgm:cxnLst>
    <dgm:cxn modelId="{017EC92D-4E47-4928-B92A-5DCBB93D7130}" srcId="{8602D460-7720-4CE8-A56D-476928B7C891}" destId="{85D8E273-3754-4615-AF50-C40D1CD2B6CC}" srcOrd="0" destOrd="0" parTransId="{4A6A0532-470C-4D5C-BAD7-9C251CCE817E}" sibTransId="{DC8B3B8E-0AF0-4811-B3F2-9D78C70772FF}"/>
    <dgm:cxn modelId="{CDD88926-AE98-4AD5-B7B5-9BFC7200A63E}" srcId="{85D8E273-3754-4615-AF50-C40D1CD2B6CC}" destId="{F20FFA2D-F276-4EB5-A15F-0A375222DC3B}" srcOrd="1" destOrd="0" parTransId="{B5844492-9220-4DB3-BFBB-8D299E00834E}" sibTransId="{C6F16EC8-0B29-4A08-87C0-093807635FC7}"/>
    <dgm:cxn modelId="{F9E6B1AC-C012-4AA9-9FFA-9B8A5531797E}" type="presOf" srcId="{8602D460-7720-4CE8-A56D-476928B7C891}" destId="{9C1AEF24-47F7-4ED1-9F94-12F6EDADF25F}" srcOrd="0" destOrd="0" presId="urn:microsoft.com/office/officeart/2005/8/layout/radial3"/>
    <dgm:cxn modelId="{EB55129A-C4AB-4C65-95BD-6780CA5AEA8E}" type="presOf" srcId="{F20FFA2D-F276-4EB5-A15F-0A375222DC3B}" destId="{87C67A45-5517-455E-8EB7-0877DF47C77C}" srcOrd="0" destOrd="0" presId="urn:microsoft.com/office/officeart/2005/8/layout/radial3"/>
    <dgm:cxn modelId="{BF8845E0-34A1-4047-A30B-C486698BB177}" type="presOf" srcId="{201FBDB2-EA31-4388-9EF4-E818FA0CF671}" destId="{B1CEA9E1-C574-49AC-AD21-9F425E6E7CEE}" srcOrd="0" destOrd="0" presId="urn:microsoft.com/office/officeart/2005/8/layout/radial3"/>
    <dgm:cxn modelId="{F63D4A0B-69D3-40B8-A225-AA4E4BEEA27E}" srcId="{85D8E273-3754-4615-AF50-C40D1CD2B6CC}" destId="{F00FC058-915C-4A66-91AE-5E83ED5514BA}" srcOrd="0" destOrd="0" parTransId="{D64C06FB-5C2C-489D-B596-ED20273E878F}" sibTransId="{D98C7F06-DC6E-4266-8959-9834BA2B2F82}"/>
    <dgm:cxn modelId="{D0C54AF2-5786-4820-B578-3A75A3559145}" type="presOf" srcId="{85D8E273-3754-4615-AF50-C40D1CD2B6CC}" destId="{7A50B34F-B7E8-4FA0-AB02-08E039E0607F}" srcOrd="0" destOrd="0" presId="urn:microsoft.com/office/officeart/2005/8/layout/radial3"/>
    <dgm:cxn modelId="{7F66D3FE-FEC8-43A9-AA3F-3265E8F95629}" type="presOf" srcId="{F00FC058-915C-4A66-91AE-5E83ED5514BA}" destId="{763958A6-28D7-4F6F-A841-50F4351BAEFB}" srcOrd="0" destOrd="0" presId="urn:microsoft.com/office/officeart/2005/8/layout/radial3"/>
    <dgm:cxn modelId="{FACCA7F4-0616-40A6-BC32-B249027B6A83}" srcId="{85D8E273-3754-4615-AF50-C40D1CD2B6CC}" destId="{201FBDB2-EA31-4388-9EF4-E818FA0CF671}" srcOrd="2" destOrd="0" parTransId="{F25B50F4-D9D9-43E1-AEF8-E7ED0724CA58}" sibTransId="{3CEA1796-E007-45C3-A26F-6BD590AA4BF4}"/>
    <dgm:cxn modelId="{49E310B7-2F19-460C-89C8-8C229AA16DB6}" type="presParOf" srcId="{9C1AEF24-47F7-4ED1-9F94-12F6EDADF25F}" destId="{B0DB48A9-AE75-4B41-B461-0DD3DF0D9478}" srcOrd="0" destOrd="0" presId="urn:microsoft.com/office/officeart/2005/8/layout/radial3"/>
    <dgm:cxn modelId="{F2472338-929D-415E-87C0-6E8D0EA0579E}" type="presParOf" srcId="{B0DB48A9-AE75-4B41-B461-0DD3DF0D9478}" destId="{7A50B34F-B7E8-4FA0-AB02-08E039E0607F}" srcOrd="0" destOrd="0" presId="urn:microsoft.com/office/officeart/2005/8/layout/radial3"/>
    <dgm:cxn modelId="{E9E81717-5EDD-4F65-AD69-389DD75E3E0A}" type="presParOf" srcId="{B0DB48A9-AE75-4B41-B461-0DD3DF0D9478}" destId="{763958A6-28D7-4F6F-A841-50F4351BAEFB}" srcOrd="1" destOrd="0" presId="urn:microsoft.com/office/officeart/2005/8/layout/radial3"/>
    <dgm:cxn modelId="{CF9D19DE-04C1-4B54-ACC0-258F54F544B5}" type="presParOf" srcId="{B0DB48A9-AE75-4B41-B461-0DD3DF0D9478}" destId="{87C67A45-5517-455E-8EB7-0877DF47C77C}" srcOrd="2" destOrd="0" presId="urn:microsoft.com/office/officeart/2005/8/layout/radial3"/>
    <dgm:cxn modelId="{A0741FD9-763A-4AC3-8521-9FE4DD4DC327}" type="presParOf" srcId="{B0DB48A9-AE75-4B41-B461-0DD3DF0D9478}" destId="{B1CEA9E1-C574-49AC-AD21-9F425E6E7CEE}" srcOrd="3"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0B34F-B7E8-4FA0-AB02-08E039E0607F}">
      <dsp:nvSpPr>
        <dsp:cNvPr id="0" name=""/>
        <dsp:cNvSpPr/>
      </dsp:nvSpPr>
      <dsp:spPr>
        <a:xfrm>
          <a:off x="2399770" y="1586472"/>
          <a:ext cx="3328458" cy="33284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African Court on Human and People’s Rights</a:t>
          </a:r>
          <a:endParaRPr lang="en-US" sz="2000" kern="1200" dirty="0"/>
        </a:p>
      </dsp:txBody>
      <dsp:txXfrm>
        <a:off x="2887211" y="2073913"/>
        <a:ext cx="2353576" cy="2353576"/>
      </dsp:txXfrm>
    </dsp:sp>
    <dsp:sp modelId="{763958A6-28D7-4F6F-A841-50F4351BAEFB}">
      <dsp:nvSpPr>
        <dsp:cNvPr id="0" name=""/>
        <dsp:cNvSpPr/>
      </dsp:nvSpPr>
      <dsp:spPr>
        <a:xfrm>
          <a:off x="3231885" y="253113"/>
          <a:ext cx="1664229" cy="166422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African Commission on Human and People’s Rights</a:t>
          </a:r>
          <a:endParaRPr lang="en-US" sz="1600" kern="1200" dirty="0"/>
        </a:p>
      </dsp:txBody>
      <dsp:txXfrm>
        <a:off x="3475606" y="496834"/>
        <a:ext cx="1176787" cy="1176787"/>
      </dsp:txXfrm>
    </dsp:sp>
    <dsp:sp modelId="{87C67A45-5517-455E-8EB7-0877DF47C77C}">
      <dsp:nvSpPr>
        <dsp:cNvPr id="0" name=""/>
        <dsp:cNvSpPr/>
      </dsp:nvSpPr>
      <dsp:spPr>
        <a:xfrm>
          <a:off x="5107240" y="3501323"/>
          <a:ext cx="1664229" cy="166422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National/</a:t>
          </a:r>
        </a:p>
        <a:p>
          <a:pPr lvl="0" algn="ctr" defTabSz="711200">
            <a:lnSpc>
              <a:spcPct val="90000"/>
            </a:lnSpc>
            <a:spcBef>
              <a:spcPct val="0"/>
            </a:spcBef>
            <a:spcAft>
              <a:spcPct val="35000"/>
            </a:spcAft>
          </a:pPr>
          <a:r>
            <a:rPr lang="en-US" sz="1600" kern="1200" dirty="0" smtClean="0"/>
            <a:t>Domestic Courts</a:t>
          </a:r>
          <a:endParaRPr lang="en-US" sz="1600" kern="1200" dirty="0"/>
        </a:p>
      </dsp:txBody>
      <dsp:txXfrm>
        <a:off x="5350961" y="3745044"/>
        <a:ext cx="1176787" cy="1176787"/>
      </dsp:txXfrm>
    </dsp:sp>
    <dsp:sp modelId="{B1CEA9E1-C574-49AC-AD21-9F425E6E7CEE}">
      <dsp:nvSpPr>
        <dsp:cNvPr id="0" name=""/>
        <dsp:cNvSpPr/>
      </dsp:nvSpPr>
      <dsp:spPr>
        <a:xfrm>
          <a:off x="1356530" y="3501323"/>
          <a:ext cx="1664229" cy="166422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ECOWAS Court of Justice</a:t>
          </a:r>
          <a:endParaRPr lang="en-US" sz="1600" kern="1200" dirty="0"/>
        </a:p>
      </dsp:txBody>
      <dsp:txXfrm>
        <a:off x="1600251" y="3745044"/>
        <a:ext cx="1176787" cy="117678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068223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66ebb2d5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66ebb2d5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9322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041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6ebb2d5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6ebb2d5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7491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6602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8843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6639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440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6ebb2d5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6ebb2d5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4428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3861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931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93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6ebb2d5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6ebb2d5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026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5762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881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3013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2179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156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6ebb2d5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6ebb2d5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3694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3321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422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000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66ebb2d5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66ebb2d5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686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6ebb2d5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6ebb2d5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246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6ebb2d5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6ebb2d5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792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230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3490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66ebb2d5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66ebb2d5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19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300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3644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60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0377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517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318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1" name="Google Shape;11;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700"/>
          </a:xfrm>
          <a:prstGeom prst="rect">
            <a:avLst/>
          </a:prstGeom>
          <a:noFill/>
          <a:ln>
            <a:noFill/>
          </a:ln>
        </p:spPr>
        <p:txBody>
          <a:bodyPr spcFirstLastPara="1" wrap="square" lIns="121900" tIns="121900" rIns="121900" bIns="121900" anchor="ctr" anchorCtr="0">
            <a:noAutofit/>
          </a:bodyPr>
          <a:lstStyle>
            <a:lvl1pPr marR="0" lvl="0" algn="l" rtl="0">
              <a:lnSpc>
                <a:spcPct val="90000"/>
              </a:lnSpc>
              <a:spcBef>
                <a:spcPts val="0"/>
              </a:spcBef>
              <a:spcAft>
                <a:spcPts val="0"/>
              </a:spcAft>
              <a:buClr>
                <a:schemeClr val="dk1"/>
              </a:buClr>
              <a:buSzPts val="4400"/>
              <a:buFont typeface="Calibri"/>
              <a:buNone/>
              <a:defRPr sz="5000">
                <a:solidFill>
                  <a:schemeClr val="lt1"/>
                </a:solidFill>
                <a:latin typeface="Oswald"/>
                <a:ea typeface="Oswald"/>
                <a:cs typeface="Oswald"/>
                <a:sym typeface="Oswald"/>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121900" tIns="121900" rIns="121900" bIns="1219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21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2100"/>
              </a:spcBef>
              <a:spcAft>
                <a:spcPts val="21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8" name="Google Shape;18;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9" name="Google Shape;19;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3" name="Google Shape;23;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4" name="Google Shape;24;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quality Now Theme"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0" name="Google Shape;30;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1" name="Google Shape;3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4" name="Google Shape;34;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38" name="Google Shape;38;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0" name="Google Shape;40;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43" name="Google Shape;43;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47" name="Google Shape;47;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17.jp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idx="4294967295"/>
          </p:nvPr>
        </p:nvSpPr>
        <p:spPr>
          <a:xfrm>
            <a:off x="540583" y="5181600"/>
            <a:ext cx="11166507" cy="80212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E63B11"/>
              </a:buClr>
              <a:buSzPts val="5000"/>
              <a:buFont typeface="Arial"/>
              <a:buNone/>
            </a:pPr>
            <a:r>
              <a:rPr lang="en-US" sz="4400" dirty="0" smtClean="0">
                <a:solidFill>
                  <a:schemeClr val="lt1"/>
                </a:solidFill>
                <a:latin typeface="Oswald"/>
                <a:ea typeface="Oswald"/>
                <a:cs typeface="Oswald"/>
                <a:sym typeface="Oswald"/>
              </a:rPr>
              <a:t>Mary Kimemia ~ Legal Equality, Africa</a:t>
            </a:r>
            <a:endParaRPr sz="4400" dirty="0">
              <a:solidFill>
                <a:schemeClr val="lt1"/>
              </a:solidFill>
              <a:latin typeface="Oswald"/>
              <a:ea typeface="Oswald"/>
              <a:cs typeface="Oswald"/>
              <a:sym typeface="Oswald"/>
            </a:endParaRPr>
          </a:p>
        </p:txBody>
      </p:sp>
      <p:pic>
        <p:nvPicPr>
          <p:cNvPr id="62" name="Google Shape;62;p14"/>
          <p:cNvPicPr preferRelativeResize="0"/>
          <p:nvPr/>
        </p:nvPicPr>
        <p:blipFill>
          <a:blip r:embed="rId4">
            <a:alphaModFix/>
          </a:blip>
          <a:stretch>
            <a:fillRect/>
          </a:stretch>
        </p:blipFill>
        <p:spPr>
          <a:xfrm>
            <a:off x="8679036" y="6108413"/>
            <a:ext cx="3376850" cy="7091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636" y="318655"/>
            <a:ext cx="10058400" cy="47382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4" y="1052742"/>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800" b="1" u="sng" dirty="0" smtClean="0">
                <a:solidFill>
                  <a:srgbClr val="1D2E4D"/>
                </a:solidFill>
                <a:latin typeface="Alegreya Sans"/>
                <a:ea typeface="Alegreya Sans"/>
                <a:cs typeface="Alegreya Sans"/>
                <a:sym typeface="Alegreya Sans"/>
              </a:rPr>
              <a:t>Impact</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The Tanzanian government </a:t>
            </a:r>
            <a:r>
              <a:rPr lang="en-US" sz="1800" dirty="0" smtClean="0">
                <a:solidFill>
                  <a:srgbClr val="1D2E4D"/>
                </a:solidFill>
                <a:latin typeface="Alegreya Sans"/>
                <a:ea typeface="Alegreya Sans"/>
                <a:cs typeface="Alegreya Sans"/>
                <a:sym typeface="Alegreya Sans"/>
              </a:rPr>
              <a:t>announced the lifting of the controversial </a:t>
            </a:r>
            <a:r>
              <a:rPr lang="en-US" sz="1800" dirty="0">
                <a:solidFill>
                  <a:srgbClr val="1D2E4D"/>
                </a:solidFill>
                <a:latin typeface="Alegreya Sans"/>
                <a:ea typeface="Alegreya Sans"/>
                <a:cs typeface="Alegreya Sans"/>
                <a:sym typeface="Alegreya Sans"/>
              </a:rPr>
              <a:t>ban on teenage mothers continuing their education.</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Girls will have two years in which to return to school after giving </a:t>
            </a:r>
            <a:r>
              <a:rPr lang="en-US" sz="1800" dirty="0" smtClean="0">
                <a:solidFill>
                  <a:srgbClr val="1D2E4D"/>
                </a:solidFill>
                <a:latin typeface="Alegreya Sans"/>
                <a:ea typeface="Alegreya Sans"/>
                <a:cs typeface="Alegreya Sans"/>
                <a:sym typeface="Alegreya Sans"/>
              </a:rPr>
              <a:t>birth. </a:t>
            </a:r>
            <a:r>
              <a:rPr lang="en-US" sz="1800" dirty="0">
                <a:solidFill>
                  <a:srgbClr val="1D2E4D"/>
                </a:solidFill>
                <a:latin typeface="Alegreya Sans"/>
                <a:ea typeface="Alegreya Sans"/>
                <a:cs typeface="Alegreya Sans"/>
                <a:sym typeface="Alegreya Sans"/>
              </a:rPr>
              <a:t>However, the move is not legally binding and girls will continue to be banned from class while </a:t>
            </a:r>
            <a:r>
              <a:rPr lang="en-US" sz="1800" dirty="0" smtClean="0">
                <a:solidFill>
                  <a:srgbClr val="1D2E4D"/>
                </a:solidFill>
                <a:latin typeface="Alegreya Sans"/>
                <a:ea typeface="Alegreya Sans"/>
                <a:cs typeface="Alegreya Sans"/>
                <a:sym typeface="Alegreya Sans"/>
              </a:rPr>
              <a:t>pregnant.</a:t>
            </a:r>
          </a:p>
          <a:p>
            <a:pPr marL="127000" lvl="0" indent="0" algn="l">
              <a:lnSpc>
                <a:spcPct val="110000"/>
              </a:lnSpc>
              <a:spcBef>
                <a:spcPts val="1000"/>
              </a:spcBef>
              <a:buClr>
                <a:srgbClr val="1D2E4D"/>
              </a:buClr>
              <a:buSzPts val="1600"/>
            </a:pPr>
            <a:r>
              <a:rPr lang="en-US" sz="1800" dirty="0" smtClean="0">
                <a:solidFill>
                  <a:srgbClr val="1D2E4D"/>
                </a:solidFill>
                <a:latin typeface="Alegreya Sans"/>
                <a:ea typeface="Alegreya Sans"/>
                <a:cs typeface="Alegreya Sans"/>
                <a:sym typeface="Alegreya Sans"/>
              </a:rPr>
              <a:t>	“</a:t>
            </a:r>
            <a:r>
              <a:rPr lang="en-US" sz="1800" b="1" i="1" dirty="0">
                <a:solidFill>
                  <a:srgbClr val="1D2E4D"/>
                </a:solidFill>
                <a:latin typeface="Alegreya Sans"/>
                <a:ea typeface="Alegreya Sans"/>
                <a:cs typeface="Alegreya Sans"/>
                <a:sym typeface="Alegreya Sans"/>
              </a:rPr>
              <a:t>Pregnant schoolgirls will be allowed to continue with formal </a:t>
            </a:r>
            <a:r>
              <a:rPr lang="en-US" sz="1800" b="1" i="1" dirty="0" smtClean="0">
                <a:solidFill>
                  <a:srgbClr val="1D2E4D"/>
                </a:solidFill>
                <a:latin typeface="Alegreya Sans"/>
                <a:ea typeface="Alegreya Sans"/>
                <a:cs typeface="Alegreya Sans"/>
                <a:sym typeface="Alegreya Sans"/>
              </a:rPr>
              <a:t>	education </a:t>
            </a:r>
            <a:r>
              <a:rPr lang="en-US" sz="1800" b="1" i="1" dirty="0">
                <a:solidFill>
                  <a:srgbClr val="1D2E4D"/>
                </a:solidFill>
                <a:latin typeface="Alegreya Sans"/>
                <a:ea typeface="Alegreya Sans"/>
                <a:cs typeface="Alegreya Sans"/>
                <a:sym typeface="Alegreya Sans"/>
              </a:rPr>
              <a:t>after </a:t>
            </a:r>
            <a:r>
              <a:rPr lang="en-US" sz="1800" b="1" i="1" dirty="0" smtClean="0">
                <a:solidFill>
                  <a:srgbClr val="1D2E4D"/>
                </a:solidFill>
                <a:latin typeface="Alegreya Sans"/>
                <a:ea typeface="Alegreya Sans"/>
                <a:cs typeface="Alegreya Sans"/>
                <a:sym typeface="Alegreya Sans"/>
              </a:rPr>
              <a:t>delivery..”</a:t>
            </a:r>
          </a:p>
          <a:p>
            <a:pPr marL="127000" lvl="0" indent="0" algn="l">
              <a:lnSpc>
                <a:spcPct val="110000"/>
              </a:lnSpc>
              <a:spcBef>
                <a:spcPts val="1000"/>
              </a:spcBef>
              <a:buClr>
                <a:srgbClr val="1D2E4D"/>
              </a:buClr>
              <a:buSzPts val="1600"/>
            </a:pPr>
            <a:r>
              <a:rPr lang="en-US" sz="1800" b="1" i="1" dirty="0">
                <a:solidFill>
                  <a:srgbClr val="1D2E4D"/>
                </a:solidFill>
                <a:latin typeface="Alegreya Sans"/>
                <a:ea typeface="Alegreya Sans"/>
                <a:cs typeface="Alegreya Sans"/>
                <a:sym typeface="Alegreya Sans"/>
              </a:rPr>
              <a:t>	</a:t>
            </a:r>
            <a:r>
              <a:rPr lang="en-US" sz="1800" b="1" i="1" dirty="0" smtClean="0">
                <a:solidFill>
                  <a:srgbClr val="1D2E4D"/>
                </a:solidFill>
                <a:latin typeface="Alegreya Sans"/>
                <a:ea typeface="Alegreya Sans"/>
                <a:cs typeface="Alegreya Sans"/>
                <a:sym typeface="Alegreya Sans"/>
              </a:rPr>
              <a:t>	 Education Minister, </a:t>
            </a:r>
            <a:r>
              <a:rPr lang="en-US" sz="1800" b="1" i="1" dirty="0">
                <a:solidFill>
                  <a:srgbClr val="1D2E4D"/>
                </a:solidFill>
                <a:latin typeface="Alegreya Sans"/>
                <a:ea typeface="Alegreya Sans"/>
                <a:cs typeface="Alegreya Sans"/>
                <a:sym typeface="Alegreya Sans"/>
              </a:rPr>
              <a:t>Joyce </a:t>
            </a:r>
            <a:r>
              <a:rPr lang="en-US" sz="1800" b="1" i="1" dirty="0" err="1" smtClean="0">
                <a:solidFill>
                  <a:srgbClr val="1D2E4D"/>
                </a:solidFill>
                <a:latin typeface="Alegreya Sans"/>
                <a:ea typeface="Alegreya Sans"/>
                <a:cs typeface="Alegreya Sans"/>
                <a:sym typeface="Alegreya Sans"/>
              </a:rPr>
              <a:t>Ndalichako</a:t>
            </a:r>
            <a:endParaRPr lang="en-US" sz="1800" dirty="0" smtClean="0">
              <a:solidFill>
                <a:srgbClr val="1D2E4D"/>
              </a:solidFill>
              <a:latin typeface="Alegreya Sans"/>
              <a:ea typeface="Alegreya Sans"/>
              <a:cs typeface="Alegreya Sans"/>
              <a:sym typeface="Alegreya Sans"/>
            </a:endParaRPr>
          </a:p>
          <a:p>
            <a:pPr lvl="0" indent="-330200" algn="l">
              <a:lnSpc>
                <a:spcPct val="110000"/>
              </a:lnSpc>
              <a:spcBef>
                <a:spcPts val="1000"/>
              </a:spcBef>
              <a:buClr>
                <a:srgbClr val="1D2E4D"/>
              </a:buClr>
              <a:buSzPts val="1600"/>
              <a:buFont typeface="Arial" panose="020B0604020202020204" pitchFamily="34" charset="0"/>
              <a:buChar char="•"/>
            </a:pP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6350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Tike Mwambipile and Equality Now Vs the United Republic of Tanzania</a:t>
            </a:r>
            <a:endParaRPr sz="3200" dirty="0">
              <a:solidFill>
                <a:srgbClr val="1D2E4D"/>
              </a:solidFill>
              <a:latin typeface="Oswald Light"/>
              <a:ea typeface="Oswald Light"/>
              <a:cs typeface="Oswald Light"/>
              <a:sym typeface="Oswald Light"/>
            </a:endParaRPr>
          </a:p>
        </p:txBody>
      </p:sp>
      <p:pic>
        <p:nvPicPr>
          <p:cNvPr id="12" name="Picture 11"/>
          <p:cNvPicPr>
            <a:picLocks noChangeAspect="1"/>
          </p:cNvPicPr>
          <p:nvPr/>
        </p:nvPicPr>
        <p:blipFill>
          <a:blip r:embed="rId5"/>
          <a:stretch>
            <a:fillRect/>
          </a:stretch>
        </p:blipFill>
        <p:spPr>
          <a:xfrm>
            <a:off x="15577" y="1052742"/>
            <a:ext cx="3886747" cy="5898094"/>
          </a:xfrm>
          <a:prstGeom prst="rect">
            <a:avLst/>
          </a:prstGeom>
        </p:spPr>
      </p:pic>
    </p:spTree>
    <p:extLst>
      <p:ext uri="{BB962C8B-B14F-4D97-AF65-F5344CB8AC3E}">
        <p14:creationId xmlns:p14="http://schemas.microsoft.com/office/powerpoint/2010/main" val="1714048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0359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549877" y="1160173"/>
            <a:ext cx="10907832"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i="0" u="sng" strike="noStrike" cap="none" dirty="0" smtClean="0">
                <a:solidFill>
                  <a:srgbClr val="1D2E4D"/>
                </a:solidFill>
                <a:latin typeface="Alegreya Sans"/>
                <a:ea typeface="Alegreya Sans"/>
                <a:cs typeface="Alegreya Sans"/>
                <a:sym typeface="Alegreya Sans"/>
              </a:rPr>
              <a:t>Background</a:t>
            </a:r>
            <a:endParaRPr sz="1800" b="1" u="sng"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Armed forces of the Republics of Burundi, Rwanda and Uganda were present in provinces of DRC, under the pretext of safeguarding their interest, where there had been rebel activities.</a:t>
            </a:r>
            <a:endParaRPr lang="en-US" sz="1800"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These forces raped and killed Congolese women. In addition to these violations, the Rwandan and Ugandan forces specifically aimed at spreading HIV/AIDS through the rape of Congolese women and girls in order to decimate the local population..</a:t>
            </a:r>
            <a:endParaRPr lang="en-US" sz="1800" dirty="0">
              <a:solidFill>
                <a:srgbClr val="1D2E4D"/>
              </a:solidFill>
              <a:latin typeface="Alegreya Sans"/>
              <a:ea typeface="Alegreya Sans"/>
              <a:cs typeface="Alegreya Sans"/>
              <a:sym typeface="Alegreya Sans"/>
            </a:endParaRPr>
          </a:p>
          <a:p>
            <a:pPr marL="127000" lvl="0" indent="0" algn="l">
              <a:lnSpc>
                <a:spcPct val="110000"/>
              </a:lnSpc>
              <a:spcBef>
                <a:spcPts val="1000"/>
              </a:spcBef>
              <a:buClr>
                <a:srgbClr val="1D2E4D"/>
              </a:buClr>
              <a:buSzPts val="1600"/>
            </a:pPr>
            <a:endParaRPr sz="1800" i="1"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D.R. Congo v. Burundi, Rwanda and Uganda (Comm. No 227/99)(2003)</a:t>
            </a:r>
            <a:endParaRPr sz="3200" dirty="0">
              <a:solidFill>
                <a:srgbClr val="1D2E4D"/>
              </a:solidFill>
              <a:latin typeface="Oswald Light"/>
              <a:ea typeface="Oswald Light"/>
              <a:cs typeface="Oswald Light"/>
              <a:sym typeface="Oswald Light"/>
            </a:endParaRPr>
          </a:p>
        </p:txBody>
      </p:sp>
    </p:spTree>
    <p:extLst>
      <p:ext uri="{BB962C8B-B14F-4D97-AF65-F5344CB8AC3E}">
        <p14:creationId xmlns:p14="http://schemas.microsoft.com/office/powerpoint/2010/main" val="196602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549877" y="1160173"/>
            <a:ext cx="10907832"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i="0" u="sng" strike="noStrike" cap="none" dirty="0" smtClean="0">
                <a:solidFill>
                  <a:srgbClr val="1D2E4D"/>
                </a:solidFill>
                <a:latin typeface="Alegreya Sans"/>
                <a:ea typeface="Alegreya Sans"/>
                <a:cs typeface="Alegreya Sans"/>
                <a:sym typeface="Alegreya Sans"/>
              </a:rPr>
              <a:t>Judgment</a:t>
            </a:r>
            <a:endParaRPr sz="1800" b="1" u="sng"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The African Commission found that these particular acts violated Art 2, 4, 5, 12(1&amp;2), 14, 16, 17, 18(1&amp;3), 19, 20, 21, 22 and 23 of the African Charter. They further found that the violations were contrary to the provisions and international human right standards set out in the Geneva Conventions and, the Convention on the Elimination of All forms of Discrimination Against Women(CEDAW).</a:t>
            </a:r>
            <a:endParaRPr lang="en-US" sz="1800"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Had the Maputo Protocol come into force at the time of filing and determination of the case, the violations raised would have fallen under Art 3 (right to dignity), 4 (right to life, integrity and security of person), and 11 (protection of women in armed conflict).</a:t>
            </a:r>
            <a:endParaRPr lang="en-US" sz="1800" dirty="0">
              <a:solidFill>
                <a:srgbClr val="1D2E4D"/>
              </a:solidFill>
              <a:latin typeface="Alegreya Sans"/>
              <a:ea typeface="Alegreya Sans"/>
              <a:cs typeface="Alegreya Sans"/>
              <a:sym typeface="Alegreya Sans"/>
            </a:endParaRPr>
          </a:p>
          <a:p>
            <a:pPr marL="127000" lvl="0" indent="0" algn="l">
              <a:lnSpc>
                <a:spcPct val="110000"/>
              </a:lnSpc>
              <a:spcBef>
                <a:spcPts val="1000"/>
              </a:spcBef>
              <a:buClr>
                <a:srgbClr val="1D2E4D"/>
              </a:buClr>
              <a:buSzPts val="1600"/>
            </a:pPr>
            <a:endParaRPr sz="1800" i="1"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D.R. Congo v. Burundi, Rwanda and Uganda (Comm. No 227/99)(2003)</a:t>
            </a:r>
            <a:endParaRPr sz="3200" dirty="0">
              <a:solidFill>
                <a:srgbClr val="1D2E4D"/>
              </a:solidFill>
              <a:latin typeface="Oswald Light"/>
              <a:ea typeface="Oswald Light"/>
              <a:cs typeface="Oswald Light"/>
              <a:sym typeface="Oswald Light"/>
            </a:endParaRPr>
          </a:p>
        </p:txBody>
      </p:sp>
    </p:spTree>
    <p:extLst>
      <p:ext uri="{BB962C8B-B14F-4D97-AF65-F5344CB8AC3E}">
        <p14:creationId xmlns:p14="http://schemas.microsoft.com/office/powerpoint/2010/main" val="3935746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549876" y="1077045"/>
            <a:ext cx="10907832"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i="0" u="sng" strike="noStrike" cap="none" dirty="0" smtClean="0">
                <a:solidFill>
                  <a:srgbClr val="1D2E4D"/>
                </a:solidFill>
                <a:latin typeface="Alegreya Sans"/>
                <a:ea typeface="Alegreya Sans"/>
                <a:cs typeface="Alegreya Sans"/>
                <a:sym typeface="Alegreya Sans"/>
              </a:rPr>
              <a:t>Background</a:t>
            </a:r>
            <a:endParaRPr sz="1800" b="1" u="sng"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A 13 year old girl named Woineshet was abducted and raped. She was later rescued by police and her perpetrator arrested but later on released on bail.</a:t>
            </a:r>
            <a:endParaRPr lang="en-US" sz="1800"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After his release, Woineshet was abducted, again, and forced to sign a marriage certificate; marrying her to her perpetrator. After a month of being in the forced marriage, having suffered detention and multiple counts of rape, Woineshet escaped.</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The perpetrator was re-arrested and sentenced to 10 years and his co-perpetrators charged with abduction and sentence to 8 years imprisonment.</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The decision was successfully appealed and the judgment overturned. The judged cited that Woineshet consented to the acts and further stated that no one would rape a woman who was not a virgin.</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Woineshet’s lawyers unsuccessfully filed two appeals to this decision.</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Equality Now and the Ethiopian Women Lawyers Association took Woineshet’s case to the African Commission on Human and Peoples’ Rights (the “Commission”) in 2007 on her behalf calling on the Ethiopian government to ensure that justice prevailed for her.</a:t>
            </a:r>
          </a:p>
          <a:p>
            <a:pPr marL="412750" lvl="0" indent="-285750" algn="l">
              <a:lnSpc>
                <a:spcPct val="110000"/>
              </a:lnSpc>
              <a:spcBef>
                <a:spcPts val="1000"/>
              </a:spcBef>
              <a:buClr>
                <a:srgbClr val="1D2E4D"/>
              </a:buClr>
              <a:buSzPts val="1600"/>
              <a:buFont typeface="Arial" panose="020B0604020202020204" pitchFamily="34" charset="0"/>
              <a:buChar char="•"/>
            </a:pPr>
            <a:endParaRPr lang="en-US" sz="1800" dirty="0" smtClean="0">
              <a:solidFill>
                <a:srgbClr val="1D2E4D"/>
              </a:solidFill>
              <a:latin typeface="Alegreya Sans"/>
              <a:ea typeface="Alegreya Sans"/>
              <a:cs typeface="Alegreya Sans"/>
              <a:sym typeface="Alegreya Sans"/>
            </a:endParaRPr>
          </a:p>
          <a:p>
            <a:pPr marL="127000" lvl="0" indent="0" algn="l">
              <a:lnSpc>
                <a:spcPct val="110000"/>
              </a:lnSpc>
              <a:spcBef>
                <a:spcPts val="1000"/>
              </a:spcBef>
              <a:buClr>
                <a:srgbClr val="1D2E4D"/>
              </a:buClr>
              <a:buSzPts val="1600"/>
            </a:pPr>
            <a:endParaRPr sz="1800" i="1"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6" y="89333"/>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Equality Now &amp; Ethiopia Women Lawyers Association</a:t>
            </a:r>
            <a:r>
              <a:rPr lang="en-GB" sz="3200" dirty="0">
                <a:solidFill>
                  <a:srgbClr val="1D2E4D"/>
                </a:solidFill>
                <a:latin typeface="Oswald Light"/>
                <a:ea typeface="Oswald Light"/>
                <a:cs typeface="Oswald Light"/>
                <a:sym typeface="Oswald Light"/>
              </a:rPr>
              <a:t> </a:t>
            </a:r>
            <a:r>
              <a:rPr lang="en-GB" sz="3200" dirty="0" smtClean="0">
                <a:solidFill>
                  <a:srgbClr val="1D2E4D"/>
                </a:solidFill>
                <a:latin typeface="Oswald Light"/>
                <a:ea typeface="Oswald Light"/>
                <a:cs typeface="Oswald Light"/>
                <a:sym typeface="Oswald Light"/>
              </a:rPr>
              <a:t>v. Federal Republic of Ethiopia (Woineshet Case)</a:t>
            </a:r>
            <a:endParaRPr sz="3200" dirty="0">
              <a:solidFill>
                <a:srgbClr val="1D2E4D"/>
              </a:solidFill>
              <a:latin typeface="Oswald Light"/>
              <a:ea typeface="Oswald Light"/>
              <a:cs typeface="Oswald Light"/>
              <a:sym typeface="Oswald Light"/>
            </a:endParaRPr>
          </a:p>
        </p:txBody>
      </p:sp>
    </p:spTree>
    <p:extLst>
      <p:ext uri="{BB962C8B-B14F-4D97-AF65-F5344CB8AC3E}">
        <p14:creationId xmlns:p14="http://schemas.microsoft.com/office/powerpoint/2010/main" val="1283951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549876" y="1007772"/>
            <a:ext cx="10907832"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i="0" u="sng" strike="noStrike" cap="none" dirty="0" smtClean="0">
                <a:solidFill>
                  <a:srgbClr val="1D2E4D"/>
                </a:solidFill>
                <a:latin typeface="Alegreya Sans"/>
                <a:ea typeface="Alegreya Sans"/>
                <a:cs typeface="Alegreya Sans"/>
                <a:sym typeface="Alegreya Sans"/>
              </a:rPr>
              <a:t>Judgment</a:t>
            </a:r>
            <a:endParaRPr sz="1800" b="1" u="sng"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In 2016, nine years later – and fifteen years since Woineshet was raped, the African Commission ruled that Woineshet should be compensated with $150,000 and that Ethiopia should implement “escalated and targeted measures” to deal with "marriage" by abduction and rape.</a:t>
            </a:r>
          </a:p>
          <a:p>
            <a:pPr marL="127000" lvl="0" indent="0" algn="l">
              <a:lnSpc>
                <a:spcPct val="110000"/>
              </a:lnSpc>
              <a:spcBef>
                <a:spcPts val="1000"/>
              </a:spcBef>
              <a:buClr>
                <a:srgbClr val="1D2E4D"/>
              </a:buClr>
              <a:buSzPts val="1600"/>
            </a:pPr>
            <a:endParaRPr sz="1800" i="1"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6" y="89333"/>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Equality Now &amp; Ethiopia Women Lawyers Association</a:t>
            </a:r>
            <a:r>
              <a:rPr lang="en-GB" sz="3200" dirty="0">
                <a:solidFill>
                  <a:srgbClr val="1D2E4D"/>
                </a:solidFill>
                <a:latin typeface="Oswald Light"/>
                <a:ea typeface="Oswald Light"/>
                <a:cs typeface="Oswald Light"/>
                <a:sym typeface="Oswald Light"/>
              </a:rPr>
              <a:t> </a:t>
            </a:r>
            <a:r>
              <a:rPr lang="en-GB" sz="3200" dirty="0" smtClean="0">
                <a:solidFill>
                  <a:srgbClr val="1D2E4D"/>
                </a:solidFill>
                <a:latin typeface="Oswald Light"/>
                <a:ea typeface="Oswald Light"/>
                <a:cs typeface="Oswald Light"/>
                <a:sym typeface="Oswald Light"/>
              </a:rPr>
              <a:t>v. Federal Republic of Ethiopia (Woineshet Case)</a:t>
            </a:r>
            <a:endParaRPr sz="3200" dirty="0">
              <a:solidFill>
                <a:srgbClr val="1D2E4D"/>
              </a:solidFill>
              <a:latin typeface="Oswald Light"/>
              <a:ea typeface="Oswald Light"/>
              <a:cs typeface="Oswald Light"/>
              <a:sym typeface="Oswald Light"/>
            </a:endParaRPr>
          </a:p>
        </p:txBody>
      </p:sp>
    </p:spTree>
    <p:extLst>
      <p:ext uri="{BB962C8B-B14F-4D97-AF65-F5344CB8AC3E}">
        <p14:creationId xmlns:p14="http://schemas.microsoft.com/office/powerpoint/2010/main" val="3701249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719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u="sng" dirty="0" smtClean="0">
                <a:solidFill>
                  <a:srgbClr val="1D2E4D"/>
                </a:solidFill>
                <a:latin typeface="Alegreya Sans"/>
                <a:ea typeface="Alegreya Sans"/>
                <a:cs typeface="Alegreya Sans"/>
                <a:sym typeface="Alegreya Sans"/>
              </a:rPr>
              <a:t>Full Citation</a:t>
            </a:r>
            <a:r>
              <a:rPr lang="en-US" sz="1800" b="1" i="0" u="sng" strike="noStrike" cap="none" dirty="0" smtClean="0">
                <a:solidFill>
                  <a:srgbClr val="1D2E4D"/>
                </a:solidFill>
                <a:latin typeface="Alegreya Sans"/>
                <a:ea typeface="Alegreya Sans"/>
                <a:cs typeface="Alegreya Sans"/>
                <a:sym typeface="Alegreya Sans"/>
              </a:rPr>
              <a:t> </a:t>
            </a:r>
            <a:endParaRPr sz="1800" b="1" u="sng" dirty="0">
              <a:solidFill>
                <a:srgbClr val="1D2E4D"/>
              </a:solidFill>
              <a:latin typeface="Alegreya Sans"/>
              <a:ea typeface="Alegreya Sans"/>
              <a:cs typeface="Alegreya Sans"/>
              <a:sym typeface="Alegreya Sans"/>
            </a:endParaRPr>
          </a:p>
          <a:p>
            <a:pPr marL="127000" lvl="0" indent="0" algn="l">
              <a:lnSpc>
                <a:spcPct val="110000"/>
              </a:lnSpc>
              <a:spcBef>
                <a:spcPts val="1000"/>
              </a:spcBef>
              <a:buClr>
                <a:srgbClr val="1D2E4D"/>
              </a:buClr>
              <a:buSzPts val="1600"/>
            </a:pPr>
            <a:r>
              <a:rPr lang="en-US" sz="1800" dirty="0">
                <a:solidFill>
                  <a:srgbClr val="1D2E4D"/>
                </a:solidFill>
                <a:latin typeface="Alegreya Sans"/>
                <a:ea typeface="Alegreya Sans"/>
                <a:cs typeface="Alegreya Sans"/>
                <a:sym typeface="Alegreya Sans"/>
              </a:rPr>
              <a:t>Women Against Violence and Exploitation in Society (WAVES)  and Child Welfare Society, Sierra Leone (CWS-SL) (on Behalf of Pregnant Adolescent School Girls in Sierra Leone: Equality Now as agents of the girls) Versus the Republic of Sierra Leone </a:t>
            </a:r>
          </a:p>
          <a:p>
            <a:pPr marL="127000" lvl="0" indent="0" algn="l">
              <a:lnSpc>
                <a:spcPct val="110000"/>
              </a:lnSpc>
              <a:spcBef>
                <a:spcPts val="1000"/>
              </a:spcBef>
              <a:buClr>
                <a:srgbClr val="1D2E4D"/>
              </a:buClr>
              <a:buSzPts val="1600"/>
            </a:pPr>
            <a:r>
              <a:rPr lang="en-US" sz="1800" dirty="0">
                <a:solidFill>
                  <a:srgbClr val="1D2E4D"/>
                </a:solidFill>
                <a:latin typeface="Alegreya Sans"/>
                <a:ea typeface="Alegreya Sans"/>
                <a:cs typeface="Alegreya Sans"/>
                <a:sym typeface="Alegreya Sans"/>
              </a:rPr>
              <a:t>The Community Court of Justice of Economic Community of West African States (ECOWAS) Suit No: ECW/CCJ/APP/22/18, Judgment No: ECW/CCJ/JUD/37/10 - 12th of December, 2019</a:t>
            </a:r>
          </a:p>
          <a:p>
            <a:pPr marL="127000" lvl="0" indent="0" algn="l">
              <a:lnSpc>
                <a:spcPct val="110000"/>
              </a:lnSpc>
              <a:spcBef>
                <a:spcPts val="1000"/>
              </a:spcBef>
              <a:buClr>
                <a:srgbClr val="1D2E4D"/>
              </a:buClr>
              <a:buSzPts val="1600"/>
            </a:pPr>
            <a:r>
              <a:rPr lang="en-US" sz="1800" dirty="0" smtClean="0">
                <a:solidFill>
                  <a:srgbClr val="1D2E4D"/>
                </a:solidFill>
                <a:latin typeface="Alegreya Sans"/>
                <a:ea typeface="Alegreya Sans"/>
                <a:cs typeface="Alegreya Sans"/>
                <a:sym typeface="Alegreya Sans"/>
              </a:rPr>
              <a:t>	</a:t>
            </a:r>
            <a:endParaRPr sz="1800" i="1"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WAVES &amp; Child Welfare Society v. the Republic of Sierra Leone</a:t>
            </a:r>
            <a:endParaRPr sz="3200" dirty="0">
              <a:solidFill>
                <a:srgbClr val="1D2E4D"/>
              </a:solidFill>
              <a:latin typeface="Oswald Light"/>
              <a:ea typeface="Oswald Light"/>
              <a:cs typeface="Oswald Light"/>
              <a:sym typeface="Oswald Ligh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75" y="1001575"/>
            <a:ext cx="3714750" cy="4953000"/>
          </a:xfrm>
          <a:prstGeom prst="rect">
            <a:avLst/>
          </a:prstGeom>
        </p:spPr>
      </p:pic>
    </p:spTree>
    <p:extLst>
      <p:ext uri="{BB962C8B-B14F-4D97-AF65-F5344CB8AC3E}">
        <p14:creationId xmlns:p14="http://schemas.microsoft.com/office/powerpoint/2010/main" val="2588957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u="sng" dirty="0" smtClean="0">
                <a:solidFill>
                  <a:srgbClr val="1D2E4D"/>
                </a:solidFill>
                <a:latin typeface="Alegreya Sans"/>
                <a:ea typeface="Alegreya Sans"/>
                <a:cs typeface="Alegreya Sans"/>
                <a:sym typeface="Alegreya Sans"/>
              </a:rPr>
              <a:t>Background</a:t>
            </a:r>
            <a:endParaRPr sz="1800" b="1" u="sng"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Following the outbreak of the Ebola pandemic in 2014, schools were closed from June 2014 to April 2015. This saw an increase in teenage pregnancies owing to heightened vulnerabilities and exploitations.</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In April 2015, the Minister of Education, Science and Technology Dr. </a:t>
            </a:r>
            <a:r>
              <a:rPr lang="en-US" sz="1800" dirty="0" err="1">
                <a:solidFill>
                  <a:srgbClr val="1D2E4D"/>
                </a:solidFill>
                <a:latin typeface="Alegreya Sans"/>
                <a:ea typeface="Alegreya Sans"/>
                <a:cs typeface="Alegreya Sans"/>
                <a:sym typeface="Alegreya Sans"/>
              </a:rPr>
              <a:t>Minkailu</a:t>
            </a:r>
            <a:r>
              <a:rPr lang="en-US" sz="1800" dirty="0">
                <a:solidFill>
                  <a:srgbClr val="1D2E4D"/>
                </a:solidFill>
                <a:latin typeface="Alegreya Sans"/>
                <a:ea typeface="Alegreya Sans"/>
                <a:cs typeface="Alegreya Sans"/>
                <a:sym typeface="Alegreya Sans"/>
              </a:rPr>
              <a:t> made a public statement directing that all ‘’visibly pregnant school girls’’ would not be allowed to be in school and that they would be “provided skills and basic knowledge in parenting” and “training and basic knowledge in literacy and numeracy.”</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This statement revived a policy banning pregnant girls from school, and the government established separate schools for them that only met three days per week and only taught four subjects. This ban also increased stigma against the pregnant girls.</a:t>
            </a:r>
          </a:p>
          <a:p>
            <a:pPr marL="412750" lvl="0" indent="-285750" algn="l">
              <a:lnSpc>
                <a:spcPct val="110000"/>
              </a:lnSpc>
              <a:spcBef>
                <a:spcPts val="1000"/>
              </a:spcBef>
              <a:buClr>
                <a:srgbClr val="1D2E4D"/>
              </a:buClr>
              <a:buSzPts val="1600"/>
              <a:buFont typeface="Arial" panose="020B0604020202020204" pitchFamily="34" charset="0"/>
              <a:buChar char="•"/>
            </a:pP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24947"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WAVES &amp; Child Welfare Society v. the Republic of Sierra Leone</a:t>
            </a:r>
            <a:endParaRPr sz="3200" dirty="0">
              <a:solidFill>
                <a:srgbClr val="1D2E4D"/>
              </a:solidFill>
              <a:latin typeface="Oswald Light"/>
              <a:ea typeface="Oswald Light"/>
              <a:cs typeface="Oswald Light"/>
              <a:sym typeface="Oswald Ligh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75" y="1001575"/>
            <a:ext cx="3714750" cy="4953000"/>
          </a:xfrm>
          <a:prstGeom prst="rect">
            <a:avLst/>
          </a:prstGeom>
        </p:spPr>
      </p:pic>
    </p:spTree>
    <p:extLst>
      <p:ext uri="{BB962C8B-B14F-4D97-AF65-F5344CB8AC3E}">
        <p14:creationId xmlns:p14="http://schemas.microsoft.com/office/powerpoint/2010/main" val="2803384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u="sng" dirty="0" smtClean="0">
                <a:solidFill>
                  <a:srgbClr val="1D2E4D"/>
                </a:solidFill>
                <a:latin typeface="Alegreya Sans"/>
                <a:ea typeface="Alegreya Sans"/>
                <a:cs typeface="Alegreya Sans"/>
                <a:sym typeface="Alegreya Sans"/>
              </a:rPr>
              <a:t>Issues</a:t>
            </a:r>
            <a:endParaRPr sz="1800" b="1" u="sng" dirty="0">
              <a:solidFill>
                <a:srgbClr val="1D2E4D"/>
              </a:solidFill>
              <a:latin typeface="Alegreya Sans"/>
              <a:ea typeface="Alegreya Sans"/>
              <a:cs typeface="Alegreya Sans"/>
              <a:sym typeface="Alegreya Sans"/>
            </a:endParaRPr>
          </a:p>
          <a:p>
            <a:pPr marL="469900" lvl="0" indent="-342900" algn="l">
              <a:lnSpc>
                <a:spcPct val="110000"/>
              </a:lnSpc>
              <a:spcBef>
                <a:spcPts val="1000"/>
              </a:spcBef>
              <a:buClr>
                <a:srgbClr val="1D2E4D"/>
              </a:buClr>
              <a:buSzPts val="1600"/>
              <a:buFont typeface="+mj-lt"/>
              <a:buAutoNum type="arabicPeriod"/>
            </a:pPr>
            <a:r>
              <a:rPr lang="en-US" sz="1800" dirty="0" smtClean="0">
                <a:solidFill>
                  <a:srgbClr val="1D2E4D"/>
                </a:solidFill>
                <a:latin typeface="Alegreya Sans"/>
                <a:ea typeface="Alegreya Sans"/>
                <a:cs typeface="Alegreya Sans"/>
                <a:sym typeface="Alegreya Sans"/>
              </a:rPr>
              <a:t>Was there evidence of a ban </a:t>
            </a:r>
            <a:r>
              <a:rPr lang="en-US" sz="1800" dirty="0">
                <a:solidFill>
                  <a:srgbClr val="1D2E4D"/>
                </a:solidFill>
                <a:latin typeface="Alegreya Sans"/>
                <a:ea typeface="Alegreya Sans"/>
                <a:cs typeface="Alegreya Sans"/>
                <a:sym typeface="Alegreya Sans"/>
              </a:rPr>
              <a:t>from by the Respondent barring pregnant adolescent school girls from attending school in Sierra Leone as a result of </a:t>
            </a:r>
            <a:r>
              <a:rPr lang="en-US" sz="1800" dirty="0" smtClean="0">
                <a:solidFill>
                  <a:srgbClr val="1D2E4D"/>
                </a:solidFill>
                <a:latin typeface="Alegreya Sans"/>
                <a:ea typeface="Alegreya Sans"/>
                <a:cs typeface="Alegreya Sans"/>
                <a:sym typeface="Alegreya Sans"/>
              </a:rPr>
              <a:t>pregnancy?</a:t>
            </a:r>
          </a:p>
          <a:p>
            <a:pPr marL="469900" lvl="0" indent="-342900" algn="l">
              <a:lnSpc>
                <a:spcPct val="110000"/>
              </a:lnSpc>
              <a:spcBef>
                <a:spcPts val="1000"/>
              </a:spcBef>
              <a:buClr>
                <a:srgbClr val="1D2E4D"/>
              </a:buClr>
              <a:buSzPts val="1600"/>
              <a:buFont typeface="+mj-lt"/>
              <a:buAutoNum type="arabicPeriod"/>
            </a:pPr>
            <a:r>
              <a:rPr lang="en-US" sz="1800" dirty="0" smtClean="0">
                <a:solidFill>
                  <a:srgbClr val="1D2E4D"/>
                </a:solidFill>
                <a:latin typeface="Alegreya Sans"/>
                <a:ea typeface="Alegreya Sans"/>
                <a:cs typeface="Alegreya Sans"/>
                <a:sym typeface="Alegreya Sans"/>
              </a:rPr>
              <a:t>From the facts presented by the Applicants, was there discrimination against pregnant school girls in Sierra Leone?</a:t>
            </a:r>
          </a:p>
          <a:p>
            <a:pPr marL="469900" lvl="0" indent="-342900" algn="l">
              <a:lnSpc>
                <a:spcPct val="110000"/>
              </a:lnSpc>
              <a:spcBef>
                <a:spcPts val="1000"/>
              </a:spcBef>
              <a:buClr>
                <a:srgbClr val="1D2E4D"/>
              </a:buClr>
              <a:buSzPts val="1600"/>
              <a:buFont typeface="+mj-lt"/>
              <a:buAutoNum type="arabicPeriod"/>
            </a:pPr>
            <a:endParaRPr lang="en-US" sz="1800" dirty="0" smtClean="0">
              <a:solidFill>
                <a:srgbClr val="1D2E4D"/>
              </a:solidFill>
              <a:latin typeface="Alegreya Sans"/>
              <a:ea typeface="Alegreya Sans"/>
              <a:cs typeface="Alegreya Sans"/>
              <a:sym typeface="Alegreya Sans"/>
            </a:endParaRPr>
          </a:p>
          <a:p>
            <a:pPr marL="127000" lvl="0" indent="0" algn="l">
              <a:lnSpc>
                <a:spcPct val="110000"/>
              </a:lnSpc>
              <a:spcBef>
                <a:spcPts val="1000"/>
              </a:spcBef>
              <a:buClr>
                <a:srgbClr val="1D2E4D"/>
              </a:buClr>
              <a:buSzPts val="1600"/>
            </a:pP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WAVES &amp; Child Welfare Society v. the Republic of Sierra Leone</a:t>
            </a:r>
            <a:endParaRPr sz="3200" dirty="0">
              <a:solidFill>
                <a:srgbClr val="1D2E4D"/>
              </a:solidFill>
              <a:latin typeface="Oswald Light"/>
              <a:ea typeface="Oswald Light"/>
              <a:cs typeface="Oswald Light"/>
              <a:sym typeface="Oswald Ligh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75" y="1001575"/>
            <a:ext cx="3714750" cy="4953000"/>
          </a:xfrm>
          <a:prstGeom prst="rect">
            <a:avLst/>
          </a:prstGeom>
        </p:spPr>
      </p:pic>
    </p:spTree>
    <p:extLst>
      <p:ext uri="{BB962C8B-B14F-4D97-AF65-F5344CB8AC3E}">
        <p14:creationId xmlns:p14="http://schemas.microsoft.com/office/powerpoint/2010/main" val="2482923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589074" y="401625"/>
            <a:ext cx="11007181" cy="7760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63B11"/>
              </a:buClr>
              <a:buSzPts val="5000"/>
              <a:buFont typeface="Arial"/>
              <a:buNone/>
            </a:pPr>
            <a:r>
              <a:rPr lang="en-GB" u="sng" dirty="0" smtClean="0"/>
              <a:t>Cases from the African Human Rights System</a:t>
            </a:r>
            <a:endParaRPr sz="5000" u="sng" dirty="0">
              <a:solidFill>
                <a:schemeClr val="lt1"/>
              </a:solidFill>
              <a:sym typeface="Oswald"/>
            </a:endParaRPr>
          </a:p>
        </p:txBody>
      </p:sp>
      <p:graphicFrame>
        <p:nvGraphicFramePr>
          <p:cNvPr id="2" name="Diagram 1"/>
          <p:cNvGraphicFramePr/>
          <p:nvPr>
            <p:extLst>
              <p:ext uri="{D42A27DB-BD31-4B8C-83A1-F6EECF244321}">
                <p14:modId xmlns:p14="http://schemas.microsoft.com/office/powerpoint/2010/main" val="1471965225"/>
              </p:ext>
            </p:extLst>
          </p:nvPr>
        </p:nvGraphicFramePr>
        <p:xfrm>
          <a:off x="2028664" y="117763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800" b="1" u="sng" dirty="0">
                <a:solidFill>
                  <a:srgbClr val="1D2E4D"/>
                </a:solidFill>
                <a:latin typeface="Alegreya Sans"/>
                <a:ea typeface="Alegreya Sans"/>
                <a:cs typeface="Alegreya Sans"/>
                <a:sym typeface="Alegreya Sans"/>
              </a:rPr>
              <a:t>Was there evidence of a ban from by the Respondent barring pregnant adolescent school girls from attending school in Sierra Leone as a result of pregnancy?</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In its defense, the government of Sierra Leone submitted that the statement </a:t>
            </a:r>
            <a:r>
              <a:rPr lang="en-US" sz="1800" dirty="0">
                <a:solidFill>
                  <a:srgbClr val="1D2E4D"/>
                </a:solidFill>
                <a:latin typeface="Alegreya Sans"/>
                <a:ea typeface="Alegreya Sans"/>
                <a:cs typeface="Alegreya Sans"/>
                <a:sym typeface="Alegreya Sans"/>
              </a:rPr>
              <a:t>by the Minister was isolated, done without recourse to the Cabinet, an error in judgment and reversed immediately through establishing separate schools to respond to the fragility of pregnant girls.</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To this the court held </a:t>
            </a:r>
            <a:r>
              <a:rPr lang="en-US" sz="1800" dirty="0" smtClean="0">
                <a:solidFill>
                  <a:srgbClr val="1D2E4D"/>
                </a:solidFill>
                <a:latin typeface="Alegreya Sans"/>
                <a:ea typeface="Alegreya Sans"/>
                <a:cs typeface="Alegreya Sans"/>
                <a:sym typeface="Alegreya Sans"/>
              </a:rPr>
              <a:t>that:</a:t>
            </a:r>
          </a:p>
          <a:p>
            <a:pPr marL="927100" lvl="1" indent="-342900" algn="l">
              <a:lnSpc>
                <a:spcPct val="110000"/>
              </a:lnSpc>
              <a:spcBef>
                <a:spcPts val="1000"/>
              </a:spcBef>
              <a:buClr>
                <a:srgbClr val="1D2E4D"/>
              </a:buClr>
              <a:buSzPts val="1600"/>
              <a:buFont typeface="+mj-lt"/>
              <a:buAutoNum type="alphaLcPeriod"/>
            </a:pPr>
            <a:r>
              <a:rPr lang="en-US" sz="1800" dirty="0" smtClean="0">
                <a:solidFill>
                  <a:srgbClr val="1D2E4D"/>
                </a:solidFill>
                <a:latin typeface="Alegreya Sans"/>
                <a:ea typeface="Alegreya Sans"/>
                <a:cs typeface="Alegreya Sans"/>
                <a:sym typeface="Alegreya Sans"/>
              </a:rPr>
              <a:t>The </a:t>
            </a:r>
            <a:r>
              <a:rPr lang="en-US" sz="1800" dirty="0">
                <a:solidFill>
                  <a:srgbClr val="1D2E4D"/>
                </a:solidFill>
                <a:latin typeface="Alegreya Sans"/>
                <a:ea typeface="Alegreya Sans"/>
                <a:cs typeface="Alegreya Sans"/>
                <a:sym typeface="Alegreya Sans"/>
              </a:rPr>
              <a:t>Minister’s statement was clear evidence of violation of the right to education and non-discrimination for pregnant girls</a:t>
            </a:r>
            <a:r>
              <a:rPr lang="en-US" sz="1800" dirty="0" smtClean="0">
                <a:solidFill>
                  <a:srgbClr val="1D2E4D"/>
                </a:solidFill>
                <a:latin typeface="Alegreya Sans"/>
                <a:ea typeface="Alegreya Sans"/>
                <a:cs typeface="Alegreya Sans"/>
                <a:sym typeface="Alegreya Sans"/>
              </a:rPr>
              <a:t>.</a:t>
            </a:r>
          </a:p>
          <a:p>
            <a:pPr marL="927100" lvl="1" indent="-342900" algn="l">
              <a:lnSpc>
                <a:spcPct val="110000"/>
              </a:lnSpc>
              <a:spcBef>
                <a:spcPts val="1000"/>
              </a:spcBef>
              <a:buClr>
                <a:srgbClr val="1D2E4D"/>
              </a:buClr>
              <a:buSzPts val="1600"/>
              <a:buFont typeface="+mj-lt"/>
              <a:buAutoNum type="alphaLcPeriod"/>
            </a:pPr>
            <a:r>
              <a:rPr lang="en-US" sz="1800" dirty="0">
                <a:solidFill>
                  <a:srgbClr val="1D2E4D"/>
                </a:solidFill>
                <a:latin typeface="Alegreya Sans"/>
                <a:ea typeface="Alegreya Sans"/>
                <a:cs typeface="Alegreya Sans"/>
                <a:sym typeface="Alegreya Sans"/>
              </a:rPr>
              <a:t>Acts of state officials done in their official capacity are ‘acts of the state’ and attach liability on the state.</a:t>
            </a:r>
          </a:p>
          <a:p>
            <a:pPr marL="927100" lvl="1" indent="-342900" algn="l">
              <a:lnSpc>
                <a:spcPct val="110000"/>
              </a:lnSpc>
              <a:spcBef>
                <a:spcPts val="1000"/>
              </a:spcBef>
              <a:buClr>
                <a:srgbClr val="1D2E4D"/>
              </a:buClr>
              <a:buSzPts val="1600"/>
              <a:buFont typeface="+mj-lt"/>
              <a:buAutoNum type="alphaLcPeriod"/>
            </a:pPr>
            <a:r>
              <a:rPr lang="en-US" sz="1800" dirty="0">
                <a:solidFill>
                  <a:srgbClr val="1D2E4D"/>
                </a:solidFill>
                <a:latin typeface="Alegreya Sans"/>
                <a:ea typeface="Alegreya Sans"/>
                <a:cs typeface="Alegreya Sans"/>
                <a:sym typeface="Alegreya Sans"/>
              </a:rPr>
              <a:t>The Minister’s statement was attributable and imputable to the State and amounted to an unlawful ban</a:t>
            </a:r>
            <a:r>
              <a:rPr lang="en-US" sz="1800" dirty="0" smtClean="0">
                <a:solidFill>
                  <a:srgbClr val="1D2E4D"/>
                </a:solidFill>
                <a:latin typeface="Alegreya Sans"/>
                <a:ea typeface="Alegreya Sans"/>
                <a:cs typeface="Alegreya Sans"/>
                <a:sym typeface="Alegreya Sans"/>
              </a:rPr>
              <a:t>.</a:t>
            </a: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WAVES &amp; Child Welfare Society v. the Republic of Sierra Leone</a:t>
            </a:r>
            <a:endParaRPr sz="3200" dirty="0">
              <a:solidFill>
                <a:srgbClr val="1D2E4D"/>
              </a:solidFill>
              <a:latin typeface="Oswald Light"/>
              <a:ea typeface="Oswald Light"/>
              <a:cs typeface="Oswald Light"/>
              <a:sym typeface="Oswald Ligh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75" y="1001575"/>
            <a:ext cx="3714750" cy="4953000"/>
          </a:xfrm>
          <a:prstGeom prst="rect">
            <a:avLst/>
          </a:prstGeom>
        </p:spPr>
      </p:pic>
    </p:spTree>
    <p:extLst>
      <p:ext uri="{BB962C8B-B14F-4D97-AF65-F5344CB8AC3E}">
        <p14:creationId xmlns:p14="http://schemas.microsoft.com/office/powerpoint/2010/main" val="2421078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800" b="1" u="sng" dirty="0">
                <a:solidFill>
                  <a:srgbClr val="1D2E4D"/>
                </a:solidFill>
                <a:latin typeface="Alegreya Sans"/>
                <a:ea typeface="Alegreya Sans"/>
                <a:cs typeface="Alegreya Sans"/>
                <a:sym typeface="Alegreya Sans"/>
              </a:rPr>
              <a:t>From the facts presented by the Applicants, was there discrimination against pregnant school girls in Sierra Leone?</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The actions of the Respondent barring pregnant school girls from attending school amounted to discrimination. </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There was no reasonable justification for the differential treatment meted out to the pregnant girls who were in school before becoming pregnant</a:t>
            </a:r>
            <a:r>
              <a:rPr lang="en-US" sz="1800" dirty="0" smtClean="0">
                <a:solidFill>
                  <a:srgbClr val="1D2E4D"/>
                </a:solidFill>
                <a:latin typeface="Alegreya Sans"/>
                <a:ea typeface="Alegreya Sans"/>
                <a:cs typeface="Alegreya Sans"/>
                <a:sym typeface="Alegreya Sans"/>
              </a:rPr>
              <a:t>.</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State has the responsibility to ensure girls attend schools as boys do; and pregnant girls and teenage mothers attend school just as those who are not do.</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Separate schools of less standard and less facilities was unlawful </a:t>
            </a:r>
            <a:r>
              <a:rPr lang="en-US" sz="1800" b="1" dirty="0" smtClean="0">
                <a:solidFill>
                  <a:srgbClr val="1D2E4D"/>
                </a:solidFill>
                <a:latin typeface="Alegreya Sans"/>
                <a:ea typeface="Alegreya Sans"/>
                <a:cs typeface="Alegreya Sans"/>
                <a:sym typeface="Alegreya Sans"/>
              </a:rPr>
              <a:t>segregation</a:t>
            </a:r>
            <a:r>
              <a:rPr lang="en-US" sz="1800" dirty="0" smtClean="0">
                <a:solidFill>
                  <a:srgbClr val="1D2E4D"/>
                </a:solidFill>
                <a:latin typeface="Alegreya Sans"/>
                <a:ea typeface="Alegreya Sans"/>
                <a:cs typeface="Alegreya Sans"/>
                <a:sym typeface="Alegreya Sans"/>
              </a:rPr>
              <a:t>, </a:t>
            </a:r>
            <a:r>
              <a:rPr lang="en-US" sz="1800" b="1" dirty="0" smtClean="0">
                <a:solidFill>
                  <a:srgbClr val="1D2E4D"/>
                </a:solidFill>
                <a:latin typeface="Alegreya Sans"/>
                <a:ea typeface="Alegreya Sans"/>
                <a:cs typeface="Alegreya Sans"/>
                <a:sym typeface="Alegreya Sans"/>
              </a:rPr>
              <a:t>discriminatory</a:t>
            </a:r>
            <a:r>
              <a:rPr lang="en-US" sz="1800" dirty="0" smtClean="0">
                <a:solidFill>
                  <a:srgbClr val="1D2E4D"/>
                </a:solidFill>
                <a:latin typeface="Alegreya Sans"/>
                <a:ea typeface="Alegreya Sans"/>
                <a:cs typeface="Alegreya Sans"/>
                <a:sym typeface="Alegreya Sans"/>
              </a:rPr>
              <a:t>, </a:t>
            </a:r>
            <a:r>
              <a:rPr lang="en-US" sz="1800" b="1" dirty="0" smtClean="0">
                <a:solidFill>
                  <a:srgbClr val="1D2E4D"/>
                </a:solidFill>
                <a:latin typeface="Alegreya Sans"/>
                <a:ea typeface="Alegreya Sans"/>
                <a:cs typeface="Alegreya Sans"/>
                <a:sym typeface="Alegreya Sans"/>
              </a:rPr>
              <a:t>stigmatizing</a:t>
            </a:r>
            <a:r>
              <a:rPr lang="en-US" sz="1800" dirty="0" smtClean="0">
                <a:solidFill>
                  <a:srgbClr val="1D2E4D"/>
                </a:solidFill>
                <a:latin typeface="Alegreya Sans"/>
                <a:ea typeface="Alegreya Sans"/>
                <a:cs typeface="Alegreya Sans"/>
                <a:sym typeface="Alegreya Sans"/>
              </a:rPr>
              <a:t> and could be seen as </a:t>
            </a:r>
            <a:r>
              <a:rPr lang="en-US" sz="1800" b="1" dirty="0" smtClean="0">
                <a:solidFill>
                  <a:srgbClr val="1D2E4D"/>
                </a:solidFill>
                <a:latin typeface="Alegreya Sans"/>
                <a:ea typeface="Alegreya Sans"/>
                <a:cs typeface="Alegreya Sans"/>
                <a:sym typeface="Alegreya Sans"/>
              </a:rPr>
              <a:t>punishment</a:t>
            </a:r>
            <a:r>
              <a:rPr lang="en-US" sz="1800" dirty="0" smtClean="0">
                <a:solidFill>
                  <a:srgbClr val="1D2E4D"/>
                </a:solidFill>
                <a:latin typeface="Alegreya Sans"/>
                <a:ea typeface="Alegreya Sans"/>
                <a:cs typeface="Alegreya Sans"/>
                <a:sym typeface="Alegreya Sans"/>
              </a:rPr>
              <a:t> for pregnancy &amp; a violation of the right to education. </a:t>
            </a:r>
          </a:p>
          <a:p>
            <a:pPr marL="412750" lvl="0" indent="-285750" algn="l">
              <a:lnSpc>
                <a:spcPct val="110000"/>
              </a:lnSpc>
              <a:spcBef>
                <a:spcPts val="1000"/>
              </a:spcBef>
              <a:buClr>
                <a:srgbClr val="1D2E4D"/>
              </a:buClr>
              <a:buSzPts val="1600"/>
              <a:buFont typeface="Arial" panose="020B0604020202020204" pitchFamily="34" charset="0"/>
              <a:buChar char="•"/>
            </a:pP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WAVES &amp; Child Welfare Society v. the Republic of Sierra Leone</a:t>
            </a:r>
            <a:endParaRPr sz="3200" dirty="0">
              <a:solidFill>
                <a:srgbClr val="1D2E4D"/>
              </a:solidFill>
              <a:latin typeface="Oswald Light"/>
              <a:ea typeface="Oswald Light"/>
              <a:cs typeface="Oswald Light"/>
              <a:sym typeface="Oswald Ligh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75" y="1001575"/>
            <a:ext cx="3714750" cy="4953000"/>
          </a:xfrm>
          <a:prstGeom prst="rect">
            <a:avLst/>
          </a:prstGeom>
        </p:spPr>
      </p:pic>
    </p:spTree>
    <p:extLst>
      <p:ext uri="{BB962C8B-B14F-4D97-AF65-F5344CB8AC3E}">
        <p14:creationId xmlns:p14="http://schemas.microsoft.com/office/powerpoint/2010/main" val="3755786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750" b="1" u="sng" dirty="0" smtClean="0">
                <a:solidFill>
                  <a:srgbClr val="1D2E4D"/>
                </a:solidFill>
                <a:latin typeface="Alegreya Sans"/>
                <a:ea typeface="Alegreya Sans"/>
                <a:cs typeface="Alegreya Sans"/>
                <a:sym typeface="Alegreya Sans"/>
              </a:rPr>
              <a:t>Legal Basis</a:t>
            </a:r>
            <a:endParaRPr lang="en-US" sz="1750" b="1" u="sng"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750" dirty="0" smtClean="0">
                <a:solidFill>
                  <a:srgbClr val="1D2E4D"/>
                </a:solidFill>
                <a:latin typeface="Alegreya Sans"/>
                <a:ea typeface="Alegreya Sans"/>
                <a:cs typeface="Alegreya Sans"/>
                <a:sym typeface="Alegreya Sans"/>
              </a:rPr>
              <a:t>The case was anchored on the </a:t>
            </a:r>
            <a:r>
              <a:rPr lang="en-US" sz="1750" dirty="0">
                <a:solidFill>
                  <a:srgbClr val="1D2E4D"/>
                </a:solidFill>
                <a:latin typeface="Alegreya Sans"/>
                <a:ea typeface="Alegreya Sans"/>
                <a:cs typeface="Alegreya Sans"/>
                <a:sym typeface="Alegreya Sans"/>
              </a:rPr>
              <a:t>African Charter on Human and People’s Rights</a:t>
            </a:r>
            <a:endParaRPr lang="en-US" sz="1750" dirty="0" smtClean="0">
              <a:solidFill>
                <a:srgbClr val="1D2E4D"/>
              </a:solidFill>
              <a:latin typeface="Alegreya Sans"/>
              <a:ea typeface="Alegreya Sans"/>
              <a:cs typeface="Alegreya Sans"/>
              <a:sym typeface="Alegreya Sans"/>
            </a:endParaRPr>
          </a:p>
          <a:p>
            <a:pPr marL="927100" lvl="1" indent="-342900" algn="l">
              <a:lnSpc>
                <a:spcPct val="110000"/>
              </a:lnSpc>
              <a:spcBef>
                <a:spcPts val="1000"/>
              </a:spcBef>
              <a:buClr>
                <a:srgbClr val="1D2E4D"/>
              </a:buClr>
              <a:buSzPts val="1600"/>
              <a:buFont typeface="+mj-lt"/>
              <a:buAutoNum type="alphaLcPeriod"/>
            </a:pPr>
            <a:r>
              <a:rPr lang="en-US" sz="1750" dirty="0" smtClean="0">
                <a:solidFill>
                  <a:srgbClr val="1D2E4D"/>
                </a:solidFill>
                <a:latin typeface="Alegreya Sans"/>
                <a:ea typeface="Alegreya Sans"/>
                <a:cs typeface="Alegreya Sans"/>
                <a:sym typeface="Alegreya Sans"/>
              </a:rPr>
              <a:t>Art 17(1) – Right to education for every individual</a:t>
            </a:r>
          </a:p>
          <a:p>
            <a:pPr marL="927100" lvl="1" indent="-342900" algn="l">
              <a:lnSpc>
                <a:spcPct val="110000"/>
              </a:lnSpc>
              <a:spcBef>
                <a:spcPts val="1000"/>
              </a:spcBef>
              <a:buClr>
                <a:srgbClr val="1D2E4D"/>
              </a:buClr>
              <a:buSzPts val="1600"/>
              <a:buFont typeface="+mj-lt"/>
              <a:buAutoNum type="alphaLcPeriod"/>
            </a:pPr>
            <a:r>
              <a:rPr lang="en-US" sz="1750" dirty="0" smtClean="0">
                <a:solidFill>
                  <a:srgbClr val="1D2E4D"/>
                </a:solidFill>
                <a:latin typeface="Alegreya Sans"/>
                <a:ea typeface="Alegreya Sans"/>
                <a:cs typeface="Alegreya Sans"/>
                <a:sym typeface="Alegreya Sans"/>
              </a:rPr>
              <a:t>Art 18(3) – Elimination of every discrimination against women and also ensure the protection of the rights of the woman and the child as stipulated in international declarations and conventions</a:t>
            </a:r>
          </a:p>
          <a:p>
            <a:pPr marL="927100" lvl="1" indent="-342900" algn="l">
              <a:lnSpc>
                <a:spcPct val="110000"/>
              </a:lnSpc>
              <a:spcBef>
                <a:spcPts val="1000"/>
              </a:spcBef>
              <a:buClr>
                <a:srgbClr val="1D2E4D"/>
              </a:buClr>
              <a:buSzPts val="1600"/>
              <a:buFont typeface="+mj-lt"/>
              <a:buAutoNum type="alphaLcPeriod"/>
            </a:pPr>
            <a:r>
              <a:rPr lang="en-US" sz="1750" dirty="0" smtClean="0">
                <a:solidFill>
                  <a:srgbClr val="1D2E4D"/>
                </a:solidFill>
                <a:latin typeface="Alegreya Sans"/>
                <a:ea typeface="Alegreya Sans"/>
                <a:cs typeface="Alegreya Sans"/>
                <a:sym typeface="Alegreya Sans"/>
              </a:rPr>
              <a:t>Art 25 – Duty to promote and ensure teaching, education and publication the respect of the rights and freedoms under the Charter.</a:t>
            </a:r>
          </a:p>
          <a:p>
            <a:pPr marL="412750" lvl="0" indent="-285750" algn="l">
              <a:lnSpc>
                <a:spcPct val="110000"/>
              </a:lnSpc>
              <a:spcBef>
                <a:spcPts val="1000"/>
              </a:spcBef>
              <a:buClr>
                <a:srgbClr val="1D2E4D"/>
              </a:buClr>
              <a:buSzPts val="1600"/>
              <a:buFont typeface="Arial" panose="020B0604020202020204" pitchFamily="34" charset="0"/>
              <a:buChar char="•"/>
            </a:pPr>
            <a:r>
              <a:rPr lang="en-US" sz="1750" dirty="0" smtClean="0">
                <a:solidFill>
                  <a:srgbClr val="1D2E4D"/>
                </a:solidFill>
                <a:latin typeface="Alegreya Sans"/>
                <a:ea typeface="Alegreya Sans"/>
                <a:cs typeface="Alegreya Sans"/>
                <a:sym typeface="Alegreya Sans"/>
              </a:rPr>
              <a:t>Other relevant articles under the Maputo Protocol include</a:t>
            </a:r>
          </a:p>
          <a:p>
            <a:pPr marL="927100" lvl="1" indent="-342900" algn="l">
              <a:lnSpc>
                <a:spcPct val="110000"/>
              </a:lnSpc>
              <a:spcBef>
                <a:spcPts val="1000"/>
              </a:spcBef>
              <a:buClr>
                <a:srgbClr val="1D2E4D"/>
              </a:buClr>
              <a:buSzPts val="1600"/>
              <a:buFont typeface="+mj-lt"/>
              <a:buAutoNum type="alphaLcPeriod"/>
            </a:pPr>
            <a:r>
              <a:rPr lang="en-US" sz="1750" dirty="0" smtClean="0">
                <a:solidFill>
                  <a:srgbClr val="1D2E4D"/>
                </a:solidFill>
                <a:latin typeface="Alegreya Sans"/>
                <a:ea typeface="Alegreya Sans"/>
                <a:cs typeface="Alegreya Sans"/>
                <a:sym typeface="Alegreya Sans"/>
              </a:rPr>
              <a:t>Art 2(1) – Elimination of discrimination against women(and girls)</a:t>
            </a:r>
          </a:p>
          <a:p>
            <a:pPr marL="927100" lvl="1" indent="-342900" algn="l">
              <a:lnSpc>
                <a:spcPct val="110000"/>
              </a:lnSpc>
              <a:spcBef>
                <a:spcPts val="1000"/>
              </a:spcBef>
              <a:buClr>
                <a:srgbClr val="1D2E4D"/>
              </a:buClr>
              <a:buSzPts val="1600"/>
              <a:buFont typeface="+mj-lt"/>
              <a:buAutoNum type="alphaLcPeriod"/>
            </a:pPr>
            <a:r>
              <a:rPr lang="en-US" sz="1750" dirty="0" smtClean="0">
                <a:solidFill>
                  <a:srgbClr val="1D2E4D"/>
                </a:solidFill>
                <a:latin typeface="Alegreya Sans"/>
                <a:ea typeface="Alegreya Sans"/>
                <a:cs typeface="Alegreya Sans"/>
                <a:sym typeface="Alegreya Sans"/>
              </a:rPr>
              <a:t>Art 3 – Right to dignity</a:t>
            </a:r>
          </a:p>
          <a:p>
            <a:pPr marL="927100" lvl="1" indent="-342900" algn="l">
              <a:lnSpc>
                <a:spcPct val="110000"/>
              </a:lnSpc>
              <a:spcBef>
                <a:spcPts val="1000"/>
              </a:spcBef>
              <a:buClr>
                <a:srgbClr val="1D2E4D"/>
              </a:buClr>
              <a:buSzPts val="1600"/>
              <a:buFont typeface="+mj-lt"/>
              <a:buAutoNum type="alphaLcPeriod"/>
            </a:pPr>
            <a:r>
              <a:rPr lang="en-US" sz="1750" dirty="0" smtClean="0">
                <a:solidFill>
                  <a:srgbClr val="1D2E4D"/>
                </a:solidFill>
                <a:latin typeface="Alegreya Sans"/>
                <a:ea typeface="Alegreya Sans"/>
                <a:cs typeface="Alegreya Sans"/>
                <a:sym typeface="Alegreya Sans"/>
              </a:rPr>
              <a:t>Art 12 (1)(a) – Elimination of all forms of discrimination against women and guarantee equal opportunity and access in education and training.</a:t>
            </a:r>
          </a:p>
          <a:p>
            <a:pPr marL="412750" lvl="0" indent="-285750" algn="l">
              <a:lnSpc>
                <a:spcPct val="110000"/>
              </a:lnSpc>
              <a:spcBef>
                <a:spcPts val="1000"/>
              </a:spcBef>
              <a:buClr>
                <a:srgbClr val="1D2E4D"/>
              </a:buClr>
              <a:buSzPts val="1600"/>
              <a:buFont typeface="Arial" panose="020B0604020202020204" pitchFamily="34" charset="0"/>
              <a:buChar char="•"/>
            </a:pPr>
            <a:endParaRPr lang="en-US" sz="175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WAVES &amp; Child Welfare Society v. the Republic of Sierra Leone</a:t>
            </a:r>
            <a:endParaRPr sz="3200" dirty="0">
              <a:solidFill>
                <a:srgbClr val="1D2E4D"/>
              </a:solidFill>
              <a:latin typeface="Oswald Light"/>
              <a:ea typeface="Oswald Light"/>
              <a:cs typeface="Oswald Light"/>
              <a:sym typeface="Oswald Ligh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75" y="1001575"/>
            <a:ext cx="3714750" cy="4953000"/>
          </a:xfrm>
          <a:prstGeom prst="rect">
            <a:avLst/>
          </a:prstGeom>
        </p:spPr>
      </p:pic>
    </p:spTree>
    <p:extLst>
      <p:ext uri="{BB962C8B-B14F-4D97-AF65-F5344CB8AC3E}">
        <p14:creationId xmlns:p14="http://schemas.microsoft.com/office/powerpoint/2010/main" val="129455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750" b="1" u="sng" dirty="0" smtClean="0">
                <a:solidFill>
                  <a:srgbClr val="1D2E4D"/>
                </a:solidFill>
                <a:latin typeface="Alegreya Sans"/>
                <a:ea typeface="Alegreya Sans"/>
                <a:cs typeface="Alegreya Sans"/>
                <a:sym typeface="Alegreya Sans"/>
              </a:rPr>
              <a:t>Judgment</a:t>
            </a:r>
            <a:endParaRPr lang="en-US" sz="1750" b="1" u="sng" dirty="0">
              <a:solidFill>
                <a:srgbClr val="1D2E4D"/>
              </a:solidFill>
              <a:latin typeface="Alegreya Sans"/>
              <a:ea typeface="Alegreya Sans"/>
              <a:cs typeface="Alegreya Sans"/>
              <a:sym typeface="Alegreya Sans"/>
            </a:endParaRPr>
          </a:p>
          <a:p>
            <a:pPr marL="469900" lvl="0" indent="-342900" algn="l">
              <a:lnSpc>
                <a:spcPct val="110000"/>
              </a:lnSpc>
              <a:spcBef>
                <a:spcPts val="1000"/>
              </a:spcBef>
              <a:buClr>
                <a:srgbClr val="1D2E4D"/>
              </a:buClr>
              <a:buSzPts val="1600"/>
              <a:buFont typeface="+mj-lt"/>
              <a:buAutoNum type="arabicPeriod"/>
            </a:pPr>
            <a:r>
              <a:rPr lang="en-US" sz="1750" dirty="0">
                <a:solidFill>
                  <a:srgbClr val="1D2E4D"/>
                </a:solidFill>
                <a:latin typeface="Alegreya Sans"/>
                <a:ea typeface="Alegreya Sans"/>
                <a:cs typeface="Alegreya Sans"/>
                <a:sym typeface="Alegreya Sans"/>
              </a:rPr>
              <a:t>The prohibitive policy (the ban) be revoked with immediate </a:t>
            </a:r>
            <a:r>
              <a:rPr lang="en-US" sz="1750" dirty="0" smtClean="0">
                <a:solidFill>
                  <a:srgbClr val="1D2E4D"/>
                </a:solidFill>
                <a:latin typeface="Alegreya Sans"/>
                <a:ea typeface="Alegreya Sans"/>
                <a:cs typeface="Alegreya Sans"/>
                <a:sym typeface="Alegreya Sans"/>
              </a:rPr>
              <a:t>effect.</a:t>
            </a:r>
          </a:p>
          <a:p>
            <a:pPr marL="469900" lvl="0" indent="-342900" algn="l">
              <a:lnSpc>
                <a:spcPct val="110000"/>
              </a:lnSpc>
              <a:spcBef>
                <a:spcPts val="1000"/>
              </a:spcBef>
              <a:buClr>
                <a:srgbClr val="1D2E4D"/>
              </a:buClr>
              <a:buSzPts val="1600"/>
              <a:buFont typeface="+mj-lt"/>
              <a:buAutoNum type="arabicPeriod"/>
            </a:pPr>
            <a:r>
              <a:rPr lang="en-US" sz="1750" dirty="0">
                <a:solidFill>
                  <a:srgbClr val="1D2E4D"/>
                </a:solidFill>
                <a:latin typeface="Alegreya Sans"/>
                <a:ea typeface="Alegreya Sans"/>
                <a:cs typeface="Alegreya Sans"/>
                <a:sym typeface="Alegreya Sans"/>
              </a:rPr>
              <a:t>The Respondent State abolish the separate school established for pregnant girls and absorb the already enrolled girls in the mainstream schools.</a:t>
            </a:r>
          </a:p>
          <a:p>
            <a:pPr marL="469900" lvl="0" indent="-342900" algn="l">
              <a:lnSpc>
                <a:spcPct val="110000"/>
              </a:lnSpc>
              <a:spcBef>
                <a:spcPts val="1000"/>
              </a:spcBef>
              <a:buClr>
                <a:srgbClr val="1D2E4D"/>
              </a:buClr>
              <a:buSzPts val="1600"/>
              <a:buFont typeface="+mj-lt"/>
              <a:buAutoNum type="arabicPeriod"/>
            </a:pPr>
            <a:r>
              <a:rPr lang="en-US" sz="1750" dirty="0">
                <a:solidFill>
                  <a:srgbClr val="1D2E4D"/>
                </a:solidFill>
                <a:latin typeface="Alegreya Sans"/>
                <a:ea typeface="Alegreya Sans"/>
                <a:cs typeface="Alegreya Sans"/>
                <a:sym typeface="Alegreya Sans"/>
              </a:rPr>
              <a:t>The Respondent State develops strategies, programmes and nation-wide campaigns that focus on reversing negative societal attitudes that support the discrimination and bias against pregnant girls attending school.</a:t>
            </a:r>
          </a:p>
          <a:p>
            <a:pPr marL="469900" lvl="0" indent="-342900" algn="l">
              <a:lnSpc>
                <a:spcPct val="110000"/>
              </a:lnSpc>
              <a:spcBef>
                <a:spcPts val="1000"/>
              </a:spcBef>
              <a:buClr>
                <a:srgbClr val="1D2E4D"/>
              </a:buClr>
              <a:buSzPts val="1600"/>
              <a:buFont typeface="+mj-lt"/>
              <a:buAutoNum type="arabicPeriod"/>
            </a:pPr>
            <a:r>
              <a:rPr lang="en-US" sz="1750" dirty="0">
                <a:solidFill>
                  <a:srgbClr val="1D2E4D"/>
                </a:solidFill>
                <a:latin typeface="Alegreya Sans"/>
                <a:ea typeface="Alegreya Sans"/>
                <a:cs typeface="Alegreya Sans"/>
                <a:sym typeface="Alegreya Sans"/>
              </a:rPr>
              <a:t>The strategies/programmes must enable teenage mothers attend school and/or develop income-generation driven programmes for pregnant girls.</a:t>
            </a:r>
          </a:p>
          <a:p>
            <a:pPr marL="469900" lvl="0" indent="-342900" algn="l">
              <a:lnSpc>
                <a:spcPct val="110000"/>
              </a:lnSpc>
              <a:spcBef>
                <a:spcPts val="1000"/>
              </a:spcBef>
              <a:buClr>
                <a:srgbClr val="1D2E4D"/>
              </a:buClr>
              <a:buSzPts val="1600"/>
              <a:buFont typeface="+mj-lt"/>
              <a:buAutoNum type="arabicPeriod"/>
            </a:pPr>
            <a:r>
              <a:rPr lang="en-US" sz="1750" dirty="0">
                <a:solidFill>
                  <a:srgbClr val="1D2E4D"/>
                </a:solidFill>
                <a:latin typeface="Alegreya Sans"/>
                <a:ea typeface="Alegreya Sans"/>
                <a:cs typeface="Alegreya Sans"/>
                <a:sym typeface="Alegreya Sans"/>
              </a:rPr>
              <a:t>The Respondent State integrates sexual and reproductive health into school curricula as increased knowledge on family planning and contraceptives will support efforts to address the high rate of teenage pregnancy. </a:t>
            </a:r>
          </a:p>
          <a:p>
            <a:pPr marL="412750" lvl="0" indent="-285750" algn="l">
              <a:lnSpc>
                <a:spcPct val="110000"/>
              </a:lnSpc>
              <a:spcBef>
                <a:spcPts val="1000"/>
              </a:spcBef>
              <a:buClr>
                <a:srgbClr val="1D2E4D"/>
              </a:buClr>
              <a:buSzPts val="1600"/>
              <a:buFont typeface="Arial" panose="020B0604020202020204" pitchFamily="34" charset="0"/>
              <a:buChar char="•"/>
            </a:pPr>
            <a:endParaRPr lang="en-US" sz="1750" dirty="0" smtClean="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endParaRPr lang="en-US" sz="175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WAVES &amp; Child Welfare Society v. the Republic of Sierra Leone</a:t>
            </a:r>
            <a:endParaRPr sz="3200" dirty="0">
              <a:solidFill>
                <a:srgbClr val="1D2E4D"/>
              </a:solidFill>
              <a:latin typeface="Oswald Light"/>
              <a:ea typeface="Oswald Light"/>
              <a:cs typeface="Oswald Light"/>
              <a:sym typeface="Oswald Ligh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75" y="1001575"/>
            <a:ext cx="3714750" cy="4953000"/>
          </a:xfrm>
          <a:prstGeom prst="rect">
            <a:avLst/>
          </a:prstGeom>
        </p:spPr>
      </p:pic>
    </p:spTree>
    <p:extLst>
      <p:ext uri="{BB962C8B-B14F-4D97-AF65-F5344CB8AC3E}">
        <p14:creationId xmlns:p14="http://schemas.microsoft.com/office/powerpoint/2010/main" val="2740388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4" y="900545"/>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750" b="1" u="sng" dirty="0" smtClean="0">
                <a:solidFill>
                  <a:srgbClr val="1D2E4D"/>
                </a:solidFill>
                <a:latin typeface="Alegreya Sans"/>
                <a:ea typeface="Alegreya Sans"/>
                <a:cs typeface="Alegreya Sans"/>
                <a:sym typeface="Alegreya Sans"/>
              </a:rPr>
              <a:t>Impact</a:t>
            </a:r>
            <a:endParaRPr lang="en-US" sz="1750" b="1" u="sng"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750" dirty="0">
                <a:solidFill>
                  <a:srgbClr val="1D2E4D"/>
                </a:solidFill>
                <a:latin typeface="Alegreya Sans"/>
                <a:ea typeface="Alegreya Sans"/>
                <a:cs typeface="Alegreya Sans"/>
                <a:sym typeface="Alegreya Sans"/>
              </a:rPr>
              <a:t>The Ministry of Basic and Senior Secondary Education (MBSSE) established a</a:t>
            </a:r>
            <a:r>
              <a:rPr lang="en-US" sz="1750" dirty="0" smtClean="0">
                <a:solidFill>
                  <a:srgbClr val="1D2E4D"/>
                </a:solidFill>
                <a:latin typeface="Alegreya Sans"/>
                <a:ea typeface="Alegreya Sans"/>
                <a:cs typeface="Alegreya Sans"/>
                <a:sym typeface="Alegreya Sans"/>
              </a:rPr>
              <a:t> </a:t>
            </a:r>
            <a:r>
              <a:rPr lang="en-US" sz="1750" dirty="0">
                <a:solidFill>
                  <a:srgbClr val="1D2E4D"/>
                </a:solidFill>
                <a:latin typeface="Alegreya Sans"/>
                <a:ea typeface="Alegreya Sans"/>
                <a:cs typeface="Alegreya Sans"/>
                <a:sym typeface="Alegreya Sans"/>
              </a:rPr>
              <a:t>taskforce on Sexual and Reproductive Health to advise the Minister and the government on issues relating to the radical inclusion of women and girls into Sierra Leone’s national development and the right to access education by all girls irrespective of ability, ethnicity, and </a:t>
            </a:r>
            <a:r>
              <a:rPr lang="en-US" sz="1750" dirty="0" smtClean="0">
                <a:solidFill>
                  <a:srgbClr val="1D2E4D"/>
                </a:solidFill>
                <a:latin typeface="Alegreya Sans"/>
                <a:ea typeface="Alegreya Sans"/>
                <a:cs typeface="Alegreya Sans"/>
                <a:sym typeface="Alegreya Sans"/>
              </a:rPr>
              <a:t>socio-economic circumstances.</a:t>
            </a:r>
          </a:p>
          <a:p>
            <a:pPr marL="412750" lvl="0" indent="-285750" algn="l">
              <a:lnSpc>
                <a:spcPct val="110000"/>
              </a:lnSpc>
              <a:spcBef>
                <a:spcPts val="1000"/>
              </a:spcBef>
              <a:buClr>
                <a:srgbClr val="1D2E4D"/>
              </a:buClr>
              <a:buSzPts val="1600"/>
              <a:buFont typeface="Arial" panose="020B0604020202020204" pitchFamily="34" charset="0"/>
              <a:buChar char="•"/>
            </a:pPr>
            <a:r>
              <a:rPr lang="en-US" sz="1750" dirty="0">
                <a:solidFill>
                  <a:srgbClr val="1D2E4D"/>
                </a:solidFill>
                <a:latin typeface="Alegreya Sans"/>
                <a:ea typeface="Alegreya Sans"/>
                <a:cs typeface="Alegreya Sans"/>
                <a:sym typeface="Alegreya Sans"/>
              </a:rPr>
              <a:t>3 Working </a:t>
            </a:r>
            <a:r>
              <a:rPr lang="en-US" sz="1750" dirty="0" smtClean="0">
                <a:solidFill>
                  <a:srgbClr val="1D2E4D"/>
                </a:solidFill>
                <a:latin typeface="Alegreya Sans"/>
                <a:ea typeface="Alegreya Sans"/>
                <a:cs typeface="Alegreya Sans"/>
                <a:sym typeface="Alegreya Sans"/>
              </a:rPr>
              <a:t>Groups were established to focus on:</a:t>
            </a:r>
          </a:p>
          <a:p>
            <a:pPr marL="527050" lvl="0" indent="-400050" algn="l">
              <a:lnSpc>
                <a:spcPct val="110000"/>
              </a:lnSpc>
              <a:spcBef>
                <a:spcPts val="1000"/>
              </a:spcBef>
              <a:buClr>
                <a:srgbClr val="1D2E4D"/>
              </a:buClr>
              <a:buSzPts val="1600"/>
              <a:buFont typeface="+mj-lt"/>
              <a:buAutoNum type="romanLcPeriod"/>
            </a:pPr>
            <a:r>
              <a:rPr lang="en-US" sz="1750" dirty="0">
                <a:solidFill>
                  <a:srgbClr val="1D2E4D"/>
                </a:solidFill>
                <a:latin typeface="Alegreya Sans"/>
                <a:ea typeface="Alegreya Sans"/>
                <a:cs typeface="Alegreya Sans"/>
                <a:sym typeface="Alegreya Sans"/>
              </a:rPr>
              <a:t>	</a:t>
            </a:r>
            <a:r>
              <a:rPr lang="en-US" sz="1750" dirty="0" smtClean="0">
                <a:solidFill>
                  <a:srgbClr val="1D2E4D"/>
                </a:solidFill>
                <a:latin typeface="Alegreya Sans"/>
                <a:ea typeface="Alegreya Sans"/>
                <a:cs typeface="Alegreya Sans"/>
                <a:sym typeface="Alegreya Sans"/>
              </a:rPr>
              <a:t> </a:t>
            </a:r>
            <a:r>
              <a:rPr lang="en-US" sz="1750" dirty="0">
                <a:solidFill>
                  <a:srgbClr val="1D2E4D"/>
                </a:solidFill>
                <a:latin typeface="Alegreya Sans"/>
                <a:ea typeface="Alegreya Sans"/>
                <a:cs typeface="Alegreya Sans"/>
                <a:sym typeface="Alegreya Sans"/>
              </a:rPr>
              <a:t>Pregnant girls’ access to education, </a:t>
            </a:r>
            <a:endParaRPr lang="en-US" sz="1750" dirty="0" smtClean="0">
              <a:solidFill>
                <a:srgbClr val="1D2E4D"/>
              </a:solidFill>
              <a:latin typeface="Alegreya Sans"/>
              <a:ea typeface="Alegreya Sans"/>
              <a:cs typeface="Alegreya Sans"/>
              <a:sym typeface="Alegreya Sans"/>
            </a:endParaRPr>
          </a:p>
          <a:p>
            <a:pPr marL="527050" lvl="0" indent="-400050" algn="l">
              <a:lnSpc>
                <a:spcPct val="110000"/>
              </a:lnSpc>
              <a:spcBef>
                <a:spcPts val="1000"/>
              </a:spcBef>
              <a:buClr>
                <a:srgbClr val="1D2E4D"/>
              </a:buClr>
              <a:buSzPts val="1600"/>
              <a:buFont typeface="+mj-lt"/>
              <a:buAutoNum type="romanLcPeriod"/>
            </a:pPr>
            <a:r>
              <a:rPr lang="en-US" sz="1750" dirty="0">
                <a:solidFill>
                  <a:srgbClr val="1D2E4D"/>
                </a:solidFill>
                <a:latin typeface="Alegreya Sans"/>
                <a:ea typeface="Alegreya Sans"/>
                <a:cs typeface="Alegreya Sans"/>
                <a:sym typeface="Alegreya Sans"/>
              </a:rPr>
              <a:t>	</a:t>
            </a:r>
            <a:r>
              <a:rPr lang="en-US" sz="1750" dirty="0" smtClean="0">
                <a:solidFill>
                  <a:srgbClr val="1D2E4D"/>
                </a:solidFill>
                <a:latin typeface="Alegreya Sans"/>
                <a:ea typeface="Alegreya Sans"/>
                <a:cs typeface="Alegreya Sans"/>
                <a:sym typeface="Alegreya Sans"/>
              </a:rPr>
              <a:t>Comprehensive </a:t>
            </a:r>
            <a:r>
              <a:rPr lang="en-US" sz="1750" dirty="0">
                <a:solidFill>
                  <a:srgbClr val="1D2E4D"/>
                </a:solidFill>
                <a:latin typeface="Alegreya Sans"/>
                <a:ea typeface="Alegreya Sans"/>
                <a:cs typeface="Alegreya Sans"/>
                <a:sym typeface="Alegreya Sans"/>
              </a:rPr>
              <a:t>Sexuality Education, </a:t>
            </a:r>
            <a:endParaRPr lang="en-US" sz="1750" dirty="0" smtClean="0">
              <a:solidFill>
                <a:srgbClr val="1D2E4D"/>
              </a:solidFill>
              <a:latin typeface="Alegreya Sans"/>
              <a:ea typeface="Alegreya Sans"/>
              <a:cs typeface="Alegreya Sans"/>
              <a:sym typeface="Alegreya Sans"/>
            </a:endParaRPr>
          </a:p>
          <a:p>
            <a:pPr marL="527050" lvl="0" indent="-400050" algn="l">
              <a:lnSpc>
                <a:spcPct val="110000"/>
              </a:lnSpc>
              <a:spcBef>
                <a:spcPts val="1000"/>
              </a:spcBef>
              <a:buClr>
                <a:srgbClr val="1D2E4D"/>
              </a:buClr>
              <a:buSzPts val="1600"/>
              <a:buFont typeface="+mj-lt"/>
              <a:buAutoNum type="romanLcPeriod"/>
            </a:pPr>
            <a:r>
              <a:rPr lang="en-US" sz="1750" dirty="0">
                <a:solidFill>
                  <a:srgbClr val="1D2E4D"/>
                </a:solidFill>
                <a:latin typeface="Alegreya Sans"/>
                <a:ea typeface="Alegreya Sans"/>
                <a:cs typeface="Alegreya Sans"/>
                <a:sym typeface="Alegreya Sans"/>
              </a:rPr>
              <a:t>	</a:t>
            </a:r>
            <a:r>
              <a:rPr lang="en-US" sz="1750" dirty="0" smtClean="0">
                <a:solidFill>
                  <a:srgbClr val="1D2E4D"/>
                </a:solidFill>
                <a:latin typeface="Alegreya Sans"/>
                <a:ea typeface="Alegreya Sans"/>
                <a:cs typeface="Alegreya Sans"/>
                <a:sym typeface="Alegreya Sans"/>
              </a:rPr>
              <a:t>Research </a:t>
            </a:r>
            <a:r>
              <a:rPr lang="en-US" sz="1750" dirty="0">
                <a:solidFill>
                  <a:srgbClr val="1D2E4D"/>
                </a:solidFill>
                <a:latin typeface="Alegreya Sans"/>
                <a:ea typeface="Alegreya Sans"/>
                <a:cs typeface="Alegreya Sans"/>
                <a:sym typeface="Alegreya Sans"/>
              </a:rPr>
              <a:t>and data.</a:t>
            </a:r>
          </a:p>
          <a:p>
            <a:pPr marL="127000" lvl="0" indent="0" algn="l">
              <a:lnSpc>
                <a:spcPct val="110000"/>
              </a:lnSpc>
              <a:spcBef>
                <a:spcPts val="1000"/>
              </a:spcBef>
              <a:buClr>
                <a:srgbClr val="1D2E4D"/>
              </a:buClr>
              <a:buSzPts val="1600"/>
            </a:pPr>
            <a:r>
              <a:rPr lang="en-US" sz="1750" dirty="0" smtClean="0">
                <a:solidFill>
                  <a:srgbClr val="1D2E4D"/>
                </a:solidFill>
                <a:latin typeface="Alegreya Sans"/>
                <a:ea typeface="Alegreya Sans"/>
                <a:cs typeface="Alegreya Sans"/>
                <a:sym typeface="Alegreya Sans"/>
              </a:rPr>
              <a:t>	“</a:t>
            </a:r>
            <a:r>
              <a:rPr lang="en-US" sz="1750" b="1" i="1" dirty="0">
                <a:solidFill>
                  <a:srgbClr val="1D2E4D"/>
                </a:solidFill>
                <a:latin typeface="Alegreya Sans"/>
                <a:ea typeface="Alegreya Sans"/>
                <a:cs typeface="Alegreya Sans"/>
                <a:sym typeface="Alegreya Sans"/>
              </a:rPr>
              <a:t>We have a moral and constitutional duty to protect the girl child and </a:t>
            </a:r>
            <a:r>
              <a:rPr lang="en-US" sz="1750" b="1" i="1" dirty="0" smtClean="0">
                <a:solidFill>
                  <a:srgbClr val="1D2E4D"/>
                </a:solidFill>
                <a:latin typeface="Alegreya Sans"/>
                <a:ea typeface="Alegreya Sans"/>
                <a:cs typeface="Alegreya Sans"/>
                <a:sym typeface="Alegreya Sans"/>
              </a:rPr>
              <a:t>	to </a:t>
            </a:r>
            <a:r>
              <a:rPr lang="en-US" sz="1750" b="1" i="1" dirty="0">
                <a:solidFill>
                  <a:srgbClr val="1D2E4D"/>
                </a:solidFill>
                <a:latin typeface="Alegreya Sans"/>
                <a:ea typeface="Alegreya Sans"/>
                <a:cs typeface="Alegreya Sans"/>
                <a:sym typeface="Alegreya Sans"/>
              </a:rPr>
              <a:t>change her outcomes. My government is focused on and committed </a:t>
            </a:r>
            <a:r>
              <a:rPr lang="en-US" sz="1750" b="1" i="1" dirty="0" smtClean="0">
                <a:solidFill>
                  <a:srgbClr val="1D2E4D"/>
                </a:solidFill>
                <a:latin typeface="Alegreya Sans"/>
                <a:ea typeface="Alegreya Sans"/>
                <a:cs typeface="Alegreya Sans"/>
                <a:sym typeface="Alegreya Sans"/>
              </a:rPr>
              <a:t>	to </a:t>
            </a:r>
            <a:r>
              <a:rPr lang="en-US" sz="1750" b="1" i="1" dirty="0">
                <a:solidFill>
                  <a:srgbClr val="1D2E4D"/>
                </a:solidFill>
                <a:latin typeface="Alegreya Sans"/>
                <a:ea typeface="Alegreya Sans"/>
                <a:cs typeface="Alegreya Sans"/>
                <a:sym typeface="Alegreya Sans"/>
              </a:rPr>
              <a:t>inclusive national development meaning the radical inclusion of </a:t>
            </a:r>
            <a:r>
              <a:rPr lang="en-US" sz="1750" b="1" i="1" dirty="0" smtClean="0">
                <a:solidFill>
                  <a:srgbClr val="1D2E4D"/>
                </a:solidFill>
                <a:latin typeface="Alegreya Sans"/>
                <a:ea typeface="Alegreya Sans"/>
                <a:cs typeface="Alegreya Sans"/>
                <a:sym typeface="Alegreya Sans"/>
              </a:rPr>
              <a:t>	every 	citizen </a:t>
            </a:r>
            <a:r>
              <a:rPr lang="en-US" sz="1750" b="1" i="1" dirty="0">
                <a:solidFill>
                  <a:srgbClr val="1D2E4D"/>
                </a:solidFill>
                <a:latin typeface="Alegreya Sans"/>
                <a:ea typeface="Alegreya Sans"/>
                <a:cs typeface="Alegreya Sans"/>
                <a:sym typeface="Alegreya Sans"/>
              </a:rPr>
              <a:t>regardless of their gender, ethnicity, ability and </a:t>
            </a:r>
            <a:r>
              <a:rPr lang="en-US" sz="1750" b="1" i="1" dirty="0" smtClean="0">
                <a:solidFill>
                  <a:srgbClr val="1D2E4D"/>
                </a:solidFill>
                <a:latin typeface="Alegreya Sans"/>
                <a:ea typeface="Alegreya Sans"/>
                <a:cs typeface="Alegreya Sans"/>
                <a:sym typeface="Alegreya Sans"/>
              </a:rPr>
              <a:t>	socioeconomic </a:t>
            </a:r>
            <a:r>
              <a:rPr lang="en-US" sz="1750" b="1" i="1" dirty="0">
                <a:solidFill>
                  <a:srgbClr val="1D2E4D"/>
                </a:solidFill>
                <a:latin typeface="Alegreya Sans"/>
                <a:ea typeface="Alegreya Sans"/>
                <a:cs typeface="Alegreya Sans"/>
                <a:sym typeface="Alegreya Sans"/>
              </a:rPr>
              <a:t>or </a:t>
            </a:r>
            <a:r>
              <a:rPr lang="en-US" sz="1750" b="1" i="1" dirty="0" smtClean="0">
                <a:solidFill>
                  <a:srgbClr val="1D2E4D"/>
                </a:solidFill>
                <a:latin typeface="Alegreya Sans"/>
                <a:ea typeface="Alegreya Sans"/>
                <a:cs typeface="Alegreya Sans"/>
                <a:sym typeface="Alegreya Sans"/>
              </a:rPr>
              <a:t>	other </a:t>
            </a:r>
            <a:r>
              <a:rPr lang="en-US" sz="1750" b="1" i="1" dirty="0">
                <a:solidFill>
                  <a:srgbClr val="1D2E4D"/>
                </a:solidFill>
                <a:latin typeface="Alegreya Sans"/>
                <a:ea typeface="Alegreya Sans"/>
                <a:cs typeface="Alegreya Sans"/>
                <a:sym typeface="Alegreya Sans"/>
              </a:rPr>
              <a:t>circumstances." President Bio, 13 December  </a:t>
            </a:r>
            <a:r>
              <a:rPr lang="en-US" sz="1750" b="1" i="1" dirty="0" smtClean="0">
                <a:solidFill>
                  <a:srgbClr val="1D2E4D"/>
                </a:solidFill>
                <a:latin typeface="Alegreya Sans"/>
                <a:ea typeface="Alegreya Sans"/>
                <a:cs typeface="Alegreya Sans"/>
                <a:sym typeface="Alegreya Sans"/>
              </a:rPr>
              <a:t>2019</a:t>
            </a:r>
            <a:endParaRPr lang="en-US" sz="1750" b="1" i="1"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endParaRPr lang="en-US" sz="175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WAVES &amp; Child Welfare Society v. the Republic of Sierra Leone</a:t>
            </a:r>
            <a:endParaRPr sz="3200" dirty="0">
              <a:solidFill>
                <a:srgbClr val="1D2E4D"/>
              </a:solidFill>
              <a:latin typeface="Oswald Light"/>
              <a:ea typeface="Oswald Light"/>
              <a:cs typeface="Oswald Light"/>
              <a:sym typeface="Oswald Ligh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75" y="1001575"/>
            <a:ext cx="3714750" cy="4953000"/>
          </a:xfrm>
          <a:prstGeom prst="rect">
            <a:avLst/>
          </a:prstGeom>
        </p:spPr>
      </p:pic>
    </p:spTree>
    <p:extLst>
      <p:ext uri="{BB962C8B-B14F-4D97-AF65-F5344CB8AC3E}">
        <p14:creationId xmlns:p14="http://schemas.microsoft.com/office/powerpoint/2010/main" val="3221445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9649" y="498763"/>
            <a:ext cx="6735041" cy="5915891"/>
          </a:xfrm>
          <a:prstGeom prst="rect">
            <a:avLst/>
          </a:prstGeom>
        </p:spPr>
      </p:pic>
      <p:sp>
        <p:nvSpPr>
          <p:cNvPr id="5" name="Text Placeholder 4"/>
          <p:cNvSpPr>
            <a:spLocks noGrp="1"/>
          </p:cNvSpPr>
          <p:nvPr>
            <p:ph type="body" idx="1"/>
          </p:nvPr>
        </p:nvSpPr>
        <p:spPr>
          <a:xfrm>
            <a:off x="415599" y="1852800"/>
            <a:ext cx="4017855" cy="4239300"/>
          </a:xfrm>
        </p:spPr>
        <p:txBody>
          <a:bodyPr/>
          <a:lstStyle/>
          <a:p>
            <a:pPr marL="127000" indent="0">
              <a:buNone/>
            </a:pPr>
            <a:r>
              <a:rPr lang="en-US" sz="4400" dirty="0" smtClean="0">
                <a:solidFill>
                  <a:schemeClr val="accent5">
                    <a:lumMod val="50000"/>
                  </a:schemeClr>
                </a:solidFill>
                <a:latin typeface="Oswald Light" panose="020B0604020202020204" charset="0"/>
              </a:rPr>
              <a:t>DOMESTIC JURISPRUDENCE :</a:t>
            </a:r>
          </a:p>
          <a:p>
            <a:pPr marL="127000" indent="0">
              <a:buNone/>
            </a:pPr>
            <a:r>
              <a:rPr lang="en-US" sz="4400" dirty="0" smtClean="0">
                <a:solidFill>
                  <a:schemeClr val="accent5">
                    <a:lumMod val="50000"/>
                  </a:schemeClr>
                </a:solidFill>
                <a:latin typeface="Oswald Light" panose="020B0604020202020204" charset="0"/>
              </a:rPr>
              <a:t>KENYA</a:t>
            </a:r>
            <a:endParaRPr lang="en-US" sz="4400" dirty="0">
              <a:solidFill>
                <a:schemeClr val="accent5">
                  <a:lumMod val="50000"/>
                </a:schemeClr>
              </a:solidFill>
              <a:latin typeface="Oswald Light" panose="020B0604020202020204" charset="0"/>
            </a:endParaRPr>
          </a:p>
        </p:txBody>
      </p:sp>
    </p:spTree>
    <p:extLst>
      <p:ext uri="{BB962C8B-B14F-4D97-AF65-F5344CB8AC3E}">
        <p14:creationId xmlns:p14="http://schemas.microsoft.com/office/powerpoint/2010/main" val="2530744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u="sng" dirty="0" smtClean="0">
                <a:solidFill>
                  <a:srgbClr val="1D2E4D"/>
                </a:solidFill>
                <a:latin typeface="Alegreya Sans"/>
                <a:ea typeface="Alegreya Sans"/>
                <a:cs typeface="Alegreya Sans"/>
                <a:sym typeface="Alegreya Sans"/>
              </a:rPr>
              <a:t>Full Citation</a:t>
            </a:r>
            <a:r>
              <a:rPr lang="en-US" sz="1800" b="1" i="0" u="sng" strike="noStrike" cap="none" dirty="0" smtClean="0">
                <a:solidFill>
                  <a:srgbClr val="1D2E4D"/>
                </a:solidFill>
                <a:latin typeface="Alegreya Sans"/>
                <a:ea typeface="Alegreya Sans"/>
                <a:cs typeface="Alegreya Sans"/>
                <a:sym typeface="Alegreya Sans"/>
              </a:rPr>
              <a:t> </a:t>
            </a:r>
            <a:endParaRPr sz="1800" b="1" u="sng" dirty="0">
              <a:solidFill>
                <a:srgbClr val="1D2E4D"/>
              </a:solidFill>
              <a:latin typeface="Alegreya Sans"/>
              <a:ea typeface="Alegreya Sans"/>
              <a:cs typeface="Alegreya Sans"/>
              <a:sym typeface="Alegreya Sans"/>
            </a:endParaRPr>
          </a:p>
          <a:p>
            <a:pPr marL="127000" lvl="0" indent="0" algn="l">
              <a:lnSpc>
                <a:spcPct val="110000"/>
              </a:lnSpc>
              <a:spcBef>
                <a:spcPts val="1000"/>
              </a:spcBef>
              <a:buClr>
                <a:srgbClr val="1D2E4D"/>
              </a:buClr>
              <a:buSzPts val="1600"/>
            </a:pPr>
            <a:r>
              <a:rPr lang="en-US" sz="1800" dirty="0" err="1">
                <a:solidFill>
                  <a:srgbClr val="1D2E4D"/>
                </a:solidFill>
                <a:latin typeface="Alegreya Sans"/>
                <a:ea typeface="Alegreya Sans"/>
                <a:cs typeface="Alegreya Sans"/>
                <a:sym typeface="Alegreya Sans"/>
              </a:rPr>
              <a:t>Kamau</a:t>
            </a:r>
            <a:r>
              <a:rPr lang="en-US" sz="1800" dirty="0">
                <a:solidFill>
                  <a:srgbClr val="1D2E4D"/>
                </a:solidFill>
                <a:latin typeface="Alegreya Sans"/>
                <a:ea typeface="Alegreya Sans"/>
                <a:cs typeface="Alegreya Sans"/>
                <a:sym typeface="Alegreya Sans"/>
              </a:rPr>
              <a:t> v Attorney General &amp; 2 others; Equality Now &amp; 9 others (Interested Party); </a:t>
            </a:r>
            <a:r>
              <a:rPr lang="en-US" sz="1800" dirty="0" err="1">
                <a:solidFill>
                  <a:srgbClr val="1D2E4D"/>
                </a:solidFill>
                <a:latin typeface="Alegreya Sans"/>
                <a:ea typeface="Alegreya Sans"/>
                <a:cs typeface="Alegreya Sans"/>
                <a:sym typeface="Alegreya Sans"/>
              </a:rPr>
              <a:t>Katiba</a:t>
            </a:r>
            <a:r>
              <a:rPr lang="en-US" sz="1800" dirty="0">
                <a:solidFill>
                  <a:srgbClr val="1D2E4D"/>
                </a:solidFill>
                <a:latin typeface="Alegreya Sans"/>
                <a:ea typeface="Alegreya Sans"/>
                <a:cs typeface="Alegreya Sans"/>
                <a:sym typeface="Alegreya Sans"/>
              </a:rPr>
              <a:t> Institute &amp; another (Amicus Curiae) (Constitutional Petition 244 of 2019) [2021] KEHC 450 (KLR) (Constitutional and Human Rights)  </a:t>
            </a:r>
          </a:p>
          <a:p>
            <a:pPr marL="127000" lvl="0" indent="0" algn="l">
              <a:lnSpc>
                <a:spcPct val="110000"/>
              </a:lnSpc>
              <a:spcBef>
                <a:spcPts val="1000"/>
              </a:spcBef>
              <a:buClr>
                <a:srgbClr val="1D2E4D"/>
              </a:buClr>
              <a:buSzPts val="1600"/>
            </a:pPr>
            <a:r>
              <a:rPr lang="en-US" sz="1800" dirty="0" smtClean="0">
                <a:solidFill>
                  <a:srgbClr val="1D2E4D"/>
                </a:solidFill>
                <a:latin typeface="Alegreya Sans"/>
                <a:ea typeface="Alegreya Sans"/>
                <a:cs typeface="Alegreya Sans"/>
                <a:sym typeface="Alegreya Sans"/>
              </a:rPr>
              <a:t>Constitutional and Human Rights Court, High Court of Kenya. Constitutional </a:t>
            </a:r>
            <a:r>
              <a:rPr lang="en-US" sz="1800" dirty="0">
                <a:solidFill>
                  <a:srgbClr val="1D2E4D"/>
                </a:solidFill>
                <a:latin typeface="Alegreya Sans"/>
                <a:ea typeface="Alegreya Sans"/>
                <a:cs typeface="Alegreya Sans"/>
                <a:sym typeface="Alegreya Sans"/>
              </a:rPr>
              <a:t>Petition No 244 of </a:t>
            </a:r>
            <a:r>
              <a:rPr lang="en-US" sz="1800" dirty="0" smtClean="0">
                <a:solidFill>
                  <a:srgbClr val="1D2E4D"/>
                </a:solidFill>
                <a:latin typeface="Alegreya Sans"/>
                <a:ea typeface="Alegreya Sans"/>
                <a:cs typeface="Alegreya Sans"/>
                <a:sym typeface="Alegreya Sans"/>
              </a:rPr>
              <a:t>2019	</a:t>
            </a:r>
            <a:endParaRPr sz="1800" i="1"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1D2E4D"/>
              </a:buClr>
              <a:buSzPts val="2400"/>
              <a:buFont typeface="Arial"/>
              <a:buNone/>
            </a:pPr>
            <a:r>
              <a:rPr lang="en-GB" sz="3200" dirty="0" err="1" smtClean="0">
                <a:solidFill>
                  <a:srgbClr val="1D2E4D"/>
                </a:solidFill>
                <a:latin typeface="Oswald Light"/>
                <a:ea typeface="Oswald Light"/>
                <a:cs typeface="Oswald Light"/>
                <a:sym typeface="Oswald Light"/>
              </a:rPr>
              <a:t>Kamau</a:t>
            </a:r>
            <a:r>
              <a:rPr lang="en-GB" sz="3200" dirty="0" smtClean="0">
                <a:solidFill>
                  <a:srgbClr val="1D2E4D"/>
                </a:solidFill>
                <a:latin typeface="Oswald Light"/>
                <a:ea typeface="Oswald Light"/>
                <a:cs typeface="Oswald Light"/>
                <a:sym typeface="Oswald Light"/>
              </a:rPr>
              <a:t> v. AG and Anti-FGM Board [2021]</a:t>
            </a:r>
            <a:endParaRPr sz="3200" dirty="0">
              <a:solidFill>
                <a:srgbClr val="1D2E4D"/>
              </a:solidFill>
              <a:latin typeface="Oswald Light"/>
              <a:ea typeface="Oswald Light"/>
              <a:cs typeface="Oswald Light"/>
              <a:sym typeface="Oswald Light"/>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336" y="1274617"/>
            <a:ext cx="2514600" cy="4529807"/>
          </a:xfrm>
          <a:prstGeom prst="rect">
            <a:avLst/>
          </a:prstGeom>
        </p:spPr>
      </p:pic>
    </p:spTree>
    <p:extLst>
      <p:ext uri="{BB962C8B-B14F-4D97-AF65-F5344CB8AC3E}">
        <p14:creationId xmlns:p14="http://schemas.microsoft.com/office/powerpoint/2010/main" val="1838016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u="sng" dirty="0" smtClean="0">
                <a:solidFill>
                  <a:srgbClr val="1D2E4D"/>
                </a:solidFill>
                <a:latin typeface="Alegreya Sans"/>
                <a:ea typeface="Alegreya Sans"/>
                <a:cs typeface="Alegreya Sans"/>
                <a:sym typeface="Alegreya Sans"/>
              </a:rPr>
              <a:t>Background</a:t>
            </a:r>
            <a:endParaRPr sz="1800" b="1" u="sng"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Dr. </a:t>
            </a:r>
            <a:r>
              <a:rPr lang="en-US" sz="1800" dirty="0" err="1">
                <a:solidFill>
                  <a:srgbClr val="1D2E4D"/>
                </a:solidFill>
                <a:latin typeface="Alegreya Sans"/>
                <a:ea typeface="Alegreya Sans"/>
                <a:cs typeface="Alegreya Sans"/>
                <a:sym typeface="Alegreya Sans"/>
              </a:rPr>
              <a:t>Tatu</a:t>
            </a:r>
            <a:r>
              <a:rPr lang="en-US" sz="1800" dirty="0">
                <a:solidFill>
                  <a:srgbClr val="1D2E4D"/>
                </a:solidFill>
                <a:latin typeface="Alegreya Sans"/>
                <a:ea typeface="Alegreya Sans"/>
                <a:cs typeface="Alegreya Sans"/>
                <a:sym typeface="Alegreya Sans"/>
              </a:rPr>
              <a:t> </a:t>
            </a:r>
            <a:r>
              <a:rPr lang="en-US" sz="1800" dirty="0" err="1">
                <a:solidFill>
                  <a:srgbClr val="1D2E4D"/>
                </a:solidFill>
                <a:latin typeface="Alegreya Sans"/>
                <a:ea typeface="Alegreya Sans"/>
                <a:cs typeface="Alegreya Sans"/>
                <a:sym typeface="Alegreya Sans"/>
              </a:rPr>
              <a:t>Kamau</a:t>
            </a:r>
            <a:r>
              <a:rPr lang="en-US" sz="1800" dirty="0">
                <a:solidFill>
                  <a:srgbClr val="1D2E4D"/>
                </a:solidFill>
                <a:latin typeface="Alegreya Sans"/>
                <a:ea typeface="Alegreya Sans"/>
                <a:cs typeface="Alegreya Sans"/>
                <a:sym typeface="Alegreya Sans"/>
              </a:rPr>
              <a:t> challenged the constitutionality of the Prohibition of Female Genital Mutilation Act (No 32 of 2011).  She claimed that the FGM Act infringes on the right of women to participate in a culture of their own choice, denies women autonomy over their bodies and denies women their right to the highest attainable standard of health provided for in the Constitution</a:t>
            </a:r>
            <a:r>
              <a:rPr lang="en-US" sz="1800" dirty="0" smtClean="0">
                <a:solidFill>
                  <a:srgbClr val="1D2E4D"/>
                </a:solidFill>
                <a:latin typeface="Alegreya Sans"/>
                <a:ea typeface="Alegreya Sans"/>
                <a:cs typeface="Alegreya Sans"/>
                <a:sym typeface="Alegreya Sans"/>
              </a:rPr>
              <a:t>.</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The petitioner also alleged that gender discrimination ensues as a result of allowing male circumcision and outlawing ‘female circumcision’.</a:t>
            </a:r>
          </a:p>
          <a:p>
            <a:pPr marL="127000" lvl="0" indent="0" algn="l">
              <a:lnSpc>
                <a:spcPct val="110000"/>
              </a:lnSpc>
              <a:spcBef>
                <a:spcPts val="1000"/>
              </a:spcBef>
              <a:buClr>
                <a:srgbClr val="1D2E4D"/>
              </a:buClr>
              <a:buSzPts val="1600"/>
            </a:pPr>
            <a:r>
              <a:rPr lang="en-US" sz="1800" dirty="0" smtClean="0">
                <a:solidFill>
                  <a:srgbClr val="1D2E4D"/>
                </a:solidFill>
                <a:latin typeface="Alegreya Sans"/>
                <a:ea typeface="Alegreya Sans"/>
                <a:cs typeface="Alegreya Sans"/>
                <a:sym typeface="Alegreya Sans"/>
              </a:rPr>
              <a:t>	</a:t>
            </a:r>
            <a:endParaRPr sz="1800" i="1"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1D2E4D"/>
              </a:buClr>
              <a:buSzPts val="2400"/>
              <a:buFont typeface="Arial"/>
              <a:buNone/>
            </a:pPr>
            <a:r>
              <a:rPr lang="en-GB" sz="3200" dirty="0" err="1" smtClean="0">
                <a:solidFill>
                  <a:srgbClr val="1D2E4D"/>
                </a:solidFill>
                <a:latin typeface="Oswald Light"/>
                <a:ea typeface="Oswald Light"/>
                <a:cs typeface="Oswald Light"/>
                <a:sym typeface="Oswald Light"/>
              </a:rPr>
              <a:t>Kamau</a:t>
            </a:r>
            <a:r>
              <a:rPr lang="en-GB" sz="3200" dirty="0" smtClean="0">
                <a:solidFill>
                  <a:srgbClr val="1D2E4D"/>
                </a:solidFill>
                <a:latin typeface="Oswald Light"/>
                <a:ea typeface="Oswald Light"/>
                <a:cs typeface="Oswald Light"/>
                <a:sym typeface="Oswald Light"/>
              </a:rPr>
              <a:t> v. AG and Anti-FGM Board [2021]</a:t>
            </a:r>
            <a:endParaRPr sz="3200" dirty="0">
              <a:solidFill>
                <a:srgbClr val="1D2E4D"/>
              </a:solidFill>
              <a:latin typeface="Oswald Light"/>
              <a:ea typeface="Oswald Light"/>
              <a:cs typeface="Oswald Light"/>
              <a:sym typeface="Oswald Ligh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336" y="1330037"/>
            <a:ext cx="2514600" cy="4474388"/>
          </a:xfrm>
          <a:prstGeom prst="rect">
            <a:avLst/>
          </a:prstGeom>
        </p:spPr>
      </p:pic>
    </p:spTree>
    <p:extLst>
      <p:ext uri="{BB962C8B-B14F-4D97-AF65-F5344CB8AC3E}">
        <p14:creationId xmlns:p14="http://schemas.microsoft.com/office/powerpoint/2010/main" val="3436907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u="sng" dirty="0" smtClean="0">
                <a:solidFill>
                  <a:srgbClr val="1D2E4D"/>
                </a:solidFill>
                <a:latin typeface="Alegreya Sans"/>
                <a:ea typeface="Alegreya Sans"/>
                <a:cs typeface="Alegreya Sans"/>
                <a:sym typeface="Alegreya Sans"/>
              </a:rPr>
              <a:t>Judgment</a:t>
            </a:r>
            <a:endParaRPr sz="1800" b="1" u="sng"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In the judgment, the judges made reference to the Maputo Protocol and CEDAW to validate the retrogressive nature of FGM and the need to protect women and girls right to health and to the enjoyment of the highest attainable standard of physical and mental health as entrenched in Article 16 of the (Maputo Protocol).</a:t>
            </a:r>
          </a:p>
          <a:p>
            <a:pPr marL="127000" lvl="0" indent="0" algn="l">
              <a:lnSpc>
                <a:spcPct val="110000"/>
              </a:lnSpc>
              <a:spcBef>
                <a:spcPts val="1000"/>
              </a:spcBef>
              <a:buClr>
                <a:srgbClr val="1D2E4D"/>
              </a:buClr>
              <a:buSzPts val="1600"/>
            </a:pPr>
            <a:r>
              <a:rPr lang="en-US" sz="1800" dirty="0" smtClean="0">
                <a:solidFill>
                  <a:srgbClr val="1D2E4D"/>
                </a:solidFill>
                <a:latin typeface="Alegreya Sans"/>
                <a:ea typeface="Alegreya Sans"/>
                <a:cs typeface="Alegreya Sans"/>
                <a:sym typeface="Alegreya Sans"/>
              </a:rPr>
              <a:t>	</a:t>
            </a:r>
            <a:endParaRPr sz="1800" i="1"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279397"/>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1D2E4D"/>
              </a:buClr>
              <a:buSzPts val="2400"/>
              <a:buFont typeface="Arial"/>
              <a:buNone/>
            </a:pPr>
            <a:r>
              <a:rPr lang="en-GB" sz="3200" dirty="0" err="1" smtClean="0">
                <a:solidFill>
                  <a:srgbClr val="1D2E4D"/>
                </a:solidFill>
                <a:latin typeface="Oswald Light"/>
                <a:ea typeface="Oswald Light"/>
                <a:cs typeface="Oswald Light"/>
                <a:sym typeface="Oswald Light"/>
              </a:rPr>
              <a:t>Kamau</a:t>
            </a:r>
            <a:r>
              <a:rPr lang="en-GB" sz="3200" dirty="0" smtClean="0">
                <a:solidFill>
                  <a:srgbClr val="1D2E4D"/>
                </a:solidFill>
                <a:latin typeface="Oswald Light"/>
                <a:ea typeface="Oswald Light"/>
                <a:cs typeface="Oswald Light"/>
                <a:sym typeface="Oswald Light"/>
              </a:rPr>
              <a:t> v. AG and Anti-FGM Board [2021]</a:t>
            </a:r>
            <a:endParaRPr sz="3200" dirty="0">
              <a:solidFill>
                <a:srgbClr val="1D2E4D"/>
              </a:solidFill>
              <a:latin typeface="Oswald Light"/>
              <a:ea typeface="Oswald Light"/>
              <a:cs typeface="Oswald Light"/>
              <a:sym typeface="Oswald Ligh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422" y="1151725"/>
            <a:ext cx="2514600" cy="4652700"/>
          </a:xfrm>
          <a:prstGeom prst="rect">
            <a:avLst/>
          </a:prstGeom>
        </p:spPr>
      </p:pic>
    </p:spTree>
    <p:extLst>
      <p:ext uri="{BB962C8B-B14F-4D97-AF65-F5344CB8AC3E}">
        <p14:creationId xmlns:p14="http://schemas.microsoft.com/office/powerpoint/2010/main" val="1844887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10B5D"/>
        </a:solidFill>
        <a:effectLst/>
      </p:bgPr>
    </p:bg>
    <p:spTree>
      <p:nvGrpSpPr>
        <p:cNvPr id="1" name="Shape 215"/>
        <p:cNvGrpSpPr/>
        <p:nvPr/>
      </p:nvGrpSpPr>
      <p:grpSpPr>
        <a:xfrm>
          <a:off x="0" y="0"/>
          <a:ext cx="0" cy="0"/>
          <a:chOff x="0" y="0"/>
          <a:chExt cx="0" cy="0"/>
        </a:xfrm>
      </p:grpSpPr>
      <p:pic>
        <p:nvPicPr>
          <p:cNvPr id="227" name="Google Shape;227;p28"/>
          <p:cNvPicPr preferRelativeResize="0"/>
          <p:nvPr/>
        </p:nvPicPr>
        <p:blipFill>
          <a:blip r:embed="rId3">
            <a:alphaModFix/>
          </a:blip>
          <a:stretch>
            <a:fillRect/>
          </a:stretch>
        </p:blipFill>
        <p:spPr>
          <a:xfrm>
            <a:off x="4476896" y="5607977"/>
            <a:ext cx="3335711" cy="700500"/>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241300"/>
            <a:ext cx="7620000" cy="6375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6026" y="2124075"/>
            <a:ext cx="7863840" cy="2028229"/>
          </a:xfrm>
          <a:prstGeom prst="rect">
            <a:avLst/>
          </a:prstGeom>
        </p:spPr>
      </p:pic>
    </p:spTree>
    <p:extLst>
      <p:ext uri="{BB962C8B-B14F-4D97-AF65-F5344CB8AC3E}">
        <p14:creationId xmlns:p14="http://schemas.microsoft.com/office/powerpoint/2010/main" val="2261700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5" name="Text Placeholder 4"/>
          <p:cNvSpPr>
            <a:spLocks noGrp="1"/>
          </p:cNvSpPr>
          <p:nvPr>
            <p:ph type="body" idx="1"/>
          </p:nvPr>
        </p:nvSpPr>
        <p:spPr>
          <a:xfrm>
            <a:off x="1066762" y="4807526"/>
            <a:ext cx="11125238" cy="1700209"/>
          </a:xfrm>
        </p:spPr>
        <p:txBody>
          <a:bodyPr/>
          <a:lstStyle/>
          <a:p>
            <a:pPr marL="127000" indent="0">
              <a:buNone/>
            </a:pPr>
            <a:r>
              <a:rPr lang="en-US" sz="4400" dirty="0" smtClean="0">
                <a:solidFill>
                  <a:schemeClr val="accent5">
                    <a:lumMod val="50000"/>
                  </a:schemeClr>
                </a:solidFill>
                <a:latin typeface="Oswald Light" panose="020B0604020202020204" charset="0"/>
              </a:rPr>
              <a:t>The Use of the African Court Jurisprudence to Influence Policy Change at the National Level</a:t>
            </a:r>
            <a:endParaRPr lang="en-US" sz="4400" dirty="0">
              <a:solidFill>
                <a:schemeClr val="accent5">
                  <a:lumMod val="50000"/>
                </a:schemeClr>
              </a:solidFill>
              <a:latin typeface="Oswald Light" panose="020B060402020202020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178" y="297439"/>
            <a:ext cx="7143750" cy="4295775"/>
          </a:xfrm>
          <a:prstGeom prst="rect">
            <a:avLst/>
          </a:prstGeom>
        </p:spPr>
      </p:pic>
    </p:spTree>
    <p:extLst>
      <p:ext uri="{BB962C8B-B14F-4D97-AF65-F5344CB8AC3E}">
        <p14:creationId xmlns:p14="http://schemas.microsoft.com/office/powerpoint/2010/main" val="215230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8"/>
          <p:cNvSpPr txBox="1">
            <a:spLocks noGrp="1"/>
          </p:cNvSpPr>
          <p:nvPr>
            <p:ph type="subTitle" idx="1"/>
          </p:nvPr>
        </p:nvSpPr>
        <p:spPr>
          <a:xfrm>
            <a:off x="1457325" y="1524000"/>
            <a:ext cx="44196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1000"/>
              </a:spcBef>
              <a:spcAft>
                <a:spcPts val="0"/>
              </a:spcAft>
              <a:buClr>
                <a:srgbClr val="1D2E4D"/>
              </a:buClr>
              <a:buSzPts val="1400"/>
              <a:buFont typeface="Arial"/>
              <a:buNone/>
            </a:pPr>
            <a:r>
              <a:rPr lang="en-GB" sz="2000" b="1" i="0" u="none" strike="noStrike" cap="none" dirty="0" smtClean="0">
                <a:solidFill>
                  <a:srgbClr val="1D2E4D"/>
                </a:solidFill>
                <a:latin typeface="Alegreya Sans"/>
                <a:ea typeface="Alegreya Sans"/>
                <a:cs typeface="Alegreya Sans"/>
                <a:sym typeface="Alegreya Sans"/>
              </a:rPr>
              <a:t>Strategic engagements with the government</a:t>
            </a:r>
            <a:endParaRPr sz="2000" b="1" dirty="0"/>
          </a:p>
        </p:txBody>
      </p:sp>
      <p:sp>
        <p:nvSpPr>
          <p:cNvPr id="90" name="Google Shape;90;p18"/>
          <p:cNvSpPr/>
          <p:nvPr/>
        </p:nvSpPr>
        <p:spPr>
          <a:xfrm>
            <a:off x="457200" y="1524000"/>
            <a:ext cx="800100" cy="800100"/>
          </a:xfrm>
          <a:prstGeom prst="ellipse">
            <a:avLst/>
          </a:prstGeom>
          <a:solidFill>
            <a:srgbClr val="D10B5D"/>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i="0" u="none" strike="noStrike" cap="none">
                <a:solidFill>
                  <a:srgbClr val="FFFFFF"/>
                </a:solidFill>
                <a:latin typeface="Oswald Light"/>
                <a:ea typeface="Oswald Light"/>
                <a:cs typeface="Oswald Light"/>
                <a:sym typeface="Oswald Light"/>
              </a:rPr>
              <a:t>1</a:t>
            </a:r>
            <a:endParaRPr>
              <a:solidFill>
                <a:srgbClr val="FFFFFF"/>
              </a:solidFill>
              <a:latin typeface="Oswald Light"/>
              <a:ea typeface="Oswald Light"/>
              <a:cs typeface="Oswald Light"/>
              <a:sym typeface="Oswald Light"/>
            </a:endParaRPr>
          </a:p>
        </p:txBody>
      </p:sp>
      <p:sp>
        <p:nvSpPr>
          <p:cNvPr id="91" name="Google Shape;91;p18"/>
          <p:cNvSpPr/>
          <p:nvPr/>
        </p:nvSpPr>
        <p:spPr>
          <a:xfrm>
            <a:off x="457200" y="3054344"/>
            <a:ext cx="800100" cy="800100"/>
          </a:xfrm>
          <a:prstGeom prst="ellipse">
            <a:avLst/>
          </a:prstGeom>
          <a:solidFill>
            <a:srgbClr val="D10B5D"/>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GB" sz="3600">
                <a:solidFill>
                  <a:schemeClr val="lt1"/>
                </a:solidFill>
                <a:latin typeface="Oswald Light"/>
                <a:ea typeface="Oswald Light"/>
                <a:cs typeface="Oswald Light"/>
                <a:sym typeface="Oswald Light"/>
              </a:rPr>
              <a:t>2</a:t>
            </a:r>
            <a:endParaRPr/>
          </a:p>
        </p:txBody>
      </p:sp>
      <p:sp>
        <p:nvSpPr>
          <p:cNvPr id="92" name="Google Shape;92;p18"/>
          <p:cNvSpPr/>
          <p:nvPr/>
        </p:nvSpPr>
        <p:spPr>
          <a:xfrm>
            <a:off x="457200" y="4590013"/>
            <a:ext cx="800100" cy="800100"/>
          </a:xfrm>
          <a:prstGeom prst="ellipse">
            <a:avLst/>
          </a:prstGeom>
          <a:solidFill>
            <a:srgbClr val="D10B5D"/>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GB" sz="3600">
                <a:solidFill>
                  <a:schemeClr val="lt1"/>
                </a:solidFill>
                <a:latin typeface="Oswald Light"/>
                <a:ea typeface="Oswald Light"/>
                <a:cs typeface="Oswald Light"/>
                <a:sym typeface="Oswald Light"/>
              </a:rPr>
              <a:t>3</a:t>
            </a:r>
            <a:endParaRPr/>
          </a:p>
        </p:txBody>
      </p:sp>
      <p:sp>
        <p:nvSpPr>
          <p:cNvPr id="93" name="Google Shape;93;p18"/>
          <p:cNvSpPr/>
          <p:nvPr/>
        </p:nvSpPr>
        <p:spPr>
          <a:xfrm>
            <a:off x="6096000" y="1524000"/>
            <a:ext cx="800100" cy="800100"/>
          </a:xfrm>
          <a:prstGeom prst="ellipse">
            <a:avLst/>
          </a:prstGeom>
          <a:solidFill>
            <a:srgbClr val="D10B5D"/>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GB" sz="3600">
                <a:solidFill>
                  <a:schemeClr val="lt1"/>
                </a:solidFill>
                <a:latin typeface="Oswald Light"/>
                <a:ea typeface="Oswald Light"/>
                <a:cs typeface="Oswald Light"/>
                <a:sym typeface="Oswald Light"/>
              </a:rPr>
              <a:t>4</a:t>
            </a:r>
            <a:endParaRPr/>
          </a:p>
        </p:txBody>
      </p:sp>
      <p:sp>
        <p:nvSpPr>
          <p:cNvPr id="94" name="Google Shape;94;p18"/>
          <p:cNvSpPr/>
          <p:nvPr/>
        </p:nvSpPr>
        <p:spPr>
          <a:xfrm>
            <a:off x="6096000" y="3054344"/>
            <a:ext cx="800100" cy="800100"/>
          </a:xfrm>
          <a:prstGeom prst="ellipse">
            <a:avLst/>
          </a:prstGeom>
          <a:solidFill>
            <a:srgbClr val="D10B5D"/>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GB" sz="3600">
                <a:solidFill>
                  <a:schemeClr val="lt1"/>
                </a:solidFill>
                <a:latin typeface="Oswald Light"/>
                <a:ea typeface="Oswald Light"/>
                <a:cs typeface="Oswald Light"/>
                <a:sym typeface="Oswald Light"/>
              </a:rPr>
              <a:t>5</a:t>
            </a:r>
            <a:endParaRPr/>
          </a:p>
        </p:txBody>
      </p:sp>
      <p:sp>
        <p:nvSpPr>
          <p:cNvPr id="96" name="Google Shape;96;p18"/>
          <p:cNvSpPr txBox="1"/>
          <p:nvPr/>
        </p:nvSpPr>
        <p:spPr>
          <a:xfrm>
            <a:off x="1466850" y="3054344"/>
            <a:ext cx="4419600" cy="80010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1000"/>
              </a:spcBef>
              <a:spcAft>
                <a:spcPts val="0"/>
              </a:spcAft>
              <a:buClr>
                <a:srgbClr val="1D2E4D"/>
              </a:buClr>
              <a:buSzPts val="1400"/>
              <a:buFont typeface="Arial"/>
              <a:buNone/>
            </a:pPr>
            <a:r>
              <a:rPr lang="en-GB" sz="2000" b="1" dirty="0" smtClean="0">
                <a:solidFill>
                  <a:srgbClr val="1D2E4D"/>
                </a:solidFill>
                <a:latin typeface="Alegreya Sans"/>
                <a:ea typeface="Alegreya Sans"/>
                <a:cs typeface="Alegreya Sans"/>
                <a:sym typeface="Alegreya Sans"/>
              </a:rPr>
              <a:t>Training and Capacity-building</a:t>
            </a:r>
            <a:endParaRPr sz="2000" b="1" dirty="0">
              <a:solidFill>
                <a:srgbClr val="1D2E4D"/>
              </a:solidFill>
              <a:latin typeface="Alegreya Sans SC ExtraBold"/>
              <a:ea typeface="Alegreya Sans SC ExtraBold"/>
              <a:cs typeface="Alegreya Sans SC ExtraBold"/>
              <a:sym typeface="Alegreya Sans SC ExtraBold"/>
            </a:endParaRPr>
          </a:p>
        </p:txBody>
      </p:sp>
      <p:sp>
        <p:nvSpPr>
          <p:cNvPr id="97" name="Google Shape;97;p18"/>
          <p:cNvSpPr txBox="1"/>
          <p:nvPr/>
        </p:nvSpPr>
        <p:spPr>
          <a:xfrm>
            <a:off x="1457325" y="4587631"/>
            <a:ext cx="4419600" cy="80010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1000"/>
              </a:spcBef>
              <a:spcAft>
                <a:spcPts val="0"/>
              </a:spcAft>
              <a:buClr>
                <a:srgbClr val="1D2E4D"/>
              </a:buClr>
              <a:buSzPts val="1400"/>
              <a:buFont typeface="Arial"/>
              <a:buNone/>
            </a:pPr>
            <a:r>
              <a:rPr lang="en-GB" sz="2000" b="1" dirty="0" smtClean="0">
                <a:solidFill>
                  <a:srgbClr val="1D2E4D"/>
                </a:solidFill>
                <a:latin typeface="Alegreya Sans"/>
                <a:ea typeface="Alegreya Sans"/>
                <a:cs typeface="Alegreya Sans"/>
                <a:sym typeface="Alegreya Sans"/>
              </a:rPr>
              <a:t>Development of Laws and Policies</a:t>
            </a:r>
            <a:endParaRPr sz="2000" b="1" dirty="0">
              <a:solidFill>
                <a:srgbClr val="1D2E4D"/>
              </a:solidFill>
              <a:latin typeface="Alegreya Sans SC ExtraBold"/>
              <a:ea typeface="Alegreya Sans SC ExtraBold"/>
              <a:cs typeface="Alegreya Sans SC ExtraBold"/>
              <a:sym typeface="Alegreya Sans SC ExtraBold"/>
            </a:endParaRPr>
          </a:p>
        </p:txBody>
      </p:sp>
      <p:sp>
        <p:nvSpPr>
          <p:cNvPr id="98" name="Google Shape;98;p18"/>
          <p:cNvSpPr txBox="1"/>
          <p:nvPr/>
        </p:nvSpPr>
        <p:spPr>
          <a:xfrm>
            <a:off x="7096125" y="1524000"/>
            <a:ext cx="4419600" cy="80010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1000"/>
              </a:spcBef>
              <a:spcAft>
                <a:spcPts val="0"/>
              </a:spcAft>
              <a:buClr>
                <a:srgbClr val="1D2E4D"/>
              </a:buClr>
              <a:buSzPts val="1400"/>
              <a:buFont typeface="Arial"/>
              <a:buNone/>
            </a:pPr>
            <a:r>
              <a:rPr lang="en-GB" sz="2000" b="1" dirty="0" smtClean="0">
                <a:solidFill>
                  <a:srgbClr val="1D2E4D"/>
                </a:solidFill>
                <a:latin typeface="Alegreya Sans"/>
                <a:ea typeface="Alegreya Sans"/>
                <a:cs typeface="Alegreya Sans"/>
                <a:sym typeface="Alegreya Sans"/>
              </a:rPr>
              <a:t>Robust Awareness-raising</a:t>
            </a:r>
            <a:endParaRPr sz="2000" b="1" dirty="0">
              <a:solidFill>
                <a:srgbClr val="1D2E4D"/>
              </a:solidFill>
              <a:latin typeface="Alegreya Sans SC ExtraBold"/>
              <a:ea typeface="Alegreya Sans SC ExtraBold"/>
              <a:cs typeface="Alegreya Sans SC ExtraBold"/>
              <a:sym typeface="Alegreya Sans SC ExtraBold"/>
            </a:endParaRPr>
          </a:p>
        </p:txBody>
      </p:sp>
      <p:sp>
        <p:nvSpPr>
          <p:cNvPr id="99" name="Google Shape;99;p18"/>
          <p:cNvSpPr txBox="1"/>
          <p:nvPr/>
        </p:nvSpPr>
        <p:spPr>
          <a:xfrm>
            <a:off x="7105650" y="3054344"/>
            <a:ext cx="4419600" cy="80010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1000"/>
              </a:spcBef>
              <a:spcAft>
                <a:spcPts val="0"/>
              </a:spcAft>
              <a:buClr>
                <a:srgbClr val="1D2E4D"/>
              </a:buClr>
              <a:buSzPts val="1400"/>
              <a:buFont typeface="Arial"/>
              <a:buNone/>
            </a:pPr>
            <a:r>
              <a:rPr lang="en-GB" sz="2000" b="1" dirty="0" smtClean="0">
                <a:solidFill>
                  <a:srgbClr val="1D2E4D"/>
                </a:solidFill>
                <a:latin typeface="Alegreya Sans"/>
                <a:ea typeface="Alegreya Sans SC ExtraBold"/>
                <a:cs typeface="Alegreya Sans SC ExtraBold"/>
                <a:sym typeface="Alegreya Sans"/>
              </a:rPr>
              <a:t>Engagement at the ACHPR</a:t>
            </a:r>
            <a:endParaRPr sz="2000" b="1" dirty="0">
              <a:solidFill>
                <a:srgbClr val="1D2E4D"/>
              </a:solidFill>
              <a:latin typeface="Alegreya Sans SC ExtraBold"/>
              <a:ea typeface="Alegreya Sans SC ExtraBold"/>
              <a:cs typeface="Alegreya Sans SC ExtraBold"/>
              <a:sym typeface="Alegreya Sans SC ExtraBold"/>
            </a:endParaRPr>
          </a:p>
        </p:txBody>
      </p:sp>
      <p:sp>
        <p:nvSpPr>
          <p:cNvPr id="101" name="Google Shape;101;p18"/>
          <p:cNvSpPr txBox="1"/>
          <p:nvPr/>
        </p:nvSpPr>
        <p:spPr>
          <a:xfrm>
            <a:off x="989733" y="273501"/>
            <a:ext cx="9793433"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2800" dirty="0" smtClean="0">
                <a:solidFill>
                  <a:srgbClr val="1D2E4D"/>
                </a:solidFill>
                <a:latin typeface="Oswald Light"/>
                <a:ea typeface="Oswald Light"/>
                <a:cs typeface="Oswald Light"/>
                <a:sym typeface="Oswald Light"/>
              </a:rPr>
              <a:t>How to Use Jurisprudence to Influence Policy Change at the National Level</a:t>
            </a:r>
            <a:endParaRPr sz="2800" dirty="0">
              <a:solidFill>
                <a:srgbClr val="1D2E4D"/>
              </a:solidFill>
              <a:latin typeface="Oswald Light"/>
              <a:ea typeface="Oswald Light"/>
              <a:cs typeface="Oswald Light"/>
              <a:sym typeface="Oswald Light"/>
            </a:endParaRPr>
          </a:p>
        </p:txBody>
      </p:sp>
      <p:pic>
        <p:nvPicPr>
          <p:cNvPr id="103" name="Google Shape;103;p18"/>
          <p:cNvPicPr preferRelativeResize="0"/>
          <p:nvPr/>
        </p:nvPicPr>
        <p:blipFill>
          <a:blip r:embed="rId3">
            <a:alphaModFix/>
          </a:blip>
          <a:stretch>
            <a:fillRect/>
          </a:stretch>
        </p:blipFill>
        <p:spPr>
          <a:xfrm>
            <a:off x="9305925" y="6156584"/>
            <a:ext cx="2854450" cy="599425"/>
          </a:xfrm>
          <a:prstGeom prst="rect">
            <a:avLst/>
          </a:prstGeom>
          <a:noFill/>
          <a:ln>
            <a:noFill/>
          </a:ln>
        </p:spPr>
      </p:pic>
    </p:spTree>
    <p:extLst>
      <p:ext uri="{BB962C8B-B14F-4D97-AF65-F5344CB8AC3E}">
        <p14:creationId xmlns:p14="http://schemas.microsoft.com/office/powerpoint/2010/main" val="1250888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p:nvPr/>
        </p:nvSpPr>
        <p:spPr>
          <a:xfrm>
            <a:off x="457200" y="401625"/>
            <a:ext cx="11028218" cy="1084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D10B5D"/>
              </a:buClr>
              <a:buSzPts val="3600"/>
              <a:buFont typeface="Arial"/>
              <a:buNone/>
            </a:pPr>
            <a:r>
              <a:rPr lang="en-GB" sz="3600" dirty="0" smtClean="0">
                <a:solidFill>
                  <a:srgbClr val="D10B5D"/>
                </a:solidFill>
                <a:latin typeface="Oswald ExtraLight"/>
                <a:ea typeface="Oswald ExtraLight"/>
                <a:cs typeface="Oswald ExtraLight"/>
                <a:sym typeface="Oswald ExtraLight"/>
              </a:rPr>
              <a:t>GROUP ASSIGNMENT</a:t>
            </a:r>
            <a:r>
              <a:rPr lang="en-GB" sz="3600" dirty="0" smtClean="0">
                <a:solidFill>
                  <a:srgbClr val="D10B5D"/>
                </a:solidFill>
                <a:latin typeface="Oswald ExtraLight"/>
                <a:ea typeface="Oswald ExtraLight"/>
                <a:cs typeface="Oswald ExtraLight"/>
                <a:sym typeface="Oswald ExtraLight"/>
              </a:rPr>
              <a:t> </a:t>
            </a:r>
            <a:endParaRPr sz="3600" dirty="0">
              <a:solidFill>
                <a:srgbClr val="D10B5D"/>
              </a:solidFill>
              <a:latin typeface="Oswald ExtraLight"/>
              <a:ea typeface="Oswald ExtraLight"/>
              <a:cs typeface="Oswald ExtraLight"/>
              <a:sym typeface="Oswald ExtraLight"/>
            </a:endParaRPr>
          </a:p>
        </p:txBody>
      </p:sp>
      <p:sp>
        <p:nvSpPr>
          <p:cNvPr id="127" name="Google Shape;127;p21"/>
          <p:cNvSpPr txBox="1"/>
          <p:nvPr/>
        </p:nvSpPr>
        <p:spPr>
          <a:xfrm>
            <a:off x="457200" y="1724025"/>
            <a:ext cx="11028218" cy="205826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0000"/>
              </a:lnSpc>
              <a:spcBef>
                <a:spcPts val="0"/>
              </a:spcBef>
              <a:spcAft>
                <a:spcPts val="0"/>
              </a:spcAft>
              <a:buClr>
                <a:srgbClr val="1D2E4D"/>
              </a:buClr>
              <a:buSzPts val="1400"/>
              <a:buFont typeface="+mj-lt"/>
              <a:buAutoNum type="arabicPeriod"/>
            </a:pPr>
            <a:r>
              <a:rPr lang="en-US" sz="2000" i="0" u="none" strike="noStrike" cap="none" dirty="0" smtClean="0">
                <a:solidFill>
                  <a:srgbClr val="1D2E4D"/>
                </a:solidFill>
                <a:latin typeface="Alegreya Sans"/>
                <a:ea typeface="Alegreya Sans"/>
                <a:cs typeface="Alegreya Sans"/>
                <a:sym typeface="Alegreya Sans"/>
              </a:rPr>
              <a:t>The African Court on Human and People’s Rights has delivered its judgment in favor of the Applicant in the case of </a:t>
            </a:r>
            <a:r>
              <a:rPr lang="en-US" sz="2000" b="1" i="0" u="none" strike="noStrike" cap="none" dirty="0" smtClean="0">
                <a:solidFill>
                  <a:srgbClr val="1D2E4D"/>
                </a:solidFill>
                <a:latin typeface="Alegreya Sans"/>
                <a:ea typeface="Alegreya Sans"/>
                <a:cs typeface="Alegreya Sans"/>
                <a:sym typeface="Alegreya Sans"/>
              </a:rPr>
              <a:t>Tike Mwambipile &amp; Equality Now v. the United Republic of Tanzania. </a:t>
            </a:r>
          </a:p>
          <a:p>
            <a:pPr marR="0" lvl="0" algn="l" rtl="0">
              <a:lnSpc>
                <a:spcPct val="110000"/>
              </a:lnSpc>
              <a:spcBef>
                <a:spcPts val="0"/>
              </a:spcBef>
              <a:spcAft>
                <a:spcPts val="0"/>
              </a:spcAft>
              <a:buClr>
                <a:srgbClr val="1D2E4D"/>
              </a:buClr>
              <a:buSzPts val="1400"/>
            </a:pPr>
            <a:endParaRPr lang="en-US" sz="2000" b="1" i="0" u="none" strike="noStrike" cap="none" dirty="0" smtClean="0">
              <a:solidFill>
                <a:srgbClr val="1D2E4D"/>
              </a:solidFill>
              <a:latin typeface="Alegreya Sans"/>
              <a:ea typeface="Alegreya Sans"/>
              <a:cs typeface="Alegreya Sans"/>
              <a:sym typeface="Alegreya Sans"/>
            </a:endParaRPr>
          </a:p>
          <a:p>
            <a:pPr marL="342900" lvl="2" indent="-342900">
              <a:lnSpc>
                <a:spcPct val="110000"/>
              </a:lnSpc>
              <a:buClr>
                <a:srgbClr val="1D2E4D"/>
              </a:buClr>
              <a:buSzPts val="1400"/>
              <a:buFont typeface="+mj-lt"/>
              <a:buAutoNum type="alphaLcPeriod"/>
            </a:pPr>
            <a:r>
              <a:rPr lang="en-US" sz="2000" dirty="0" smtClean="0">
                <a:solidFill>
                  <a:srgbClr val="1D2E4D"/>
                </a:solidFill>
                <a:latin typeface="Alegreya Sans"/>
                <a:ea typeface="Alegreya Sans"/>
                <a:cs typeface="Alegreya Sans"/>
                <a:sym typeface="Alegreya Sans"/>
              </a:rPr>
              <a:t>Develop a short, medium and long term plan of action, anchored in this decision, to repeal/amend the </a:t>
            </a:r>
            <a:r>
              <a:rPr lang="en-US" sz="2000" dirty="0">
                <a:solidFill>
                  <a:srgbClr val="1D2E4D"/>
                </a:solidFill>
                <a:latin typeface="Alegreya Sans"/>
                <a:ea typeface="Alegreya Sans"/>
                <a:cs typeface="Alegreya Sans"/>
                <a:sym typeface="Alegreya Sans"/>
              </a:rPr>
              <a:t>2002 amendment to the Education Act, Government Notice No. 295, </a:t>
            </a:r>
            <a:r>
              <a:rPr lang="en-US" sz="2000" dirty="0" smtClean="0">
                <a:solidFill>
                  <a:srgbClr val="1D2E4D"/>
                </a:solidFill>
                <a:latin typeface="Alegreya Sans"/>
                <a:ea typeface="Alegreya Sans"/>
                <a:cs typeface="Alegreya Sans"/>
                <a:sym typeface="Alegreya Sans"/>
              </a:rPr>
              <a:t>that led </a:t>
            </a:r>
            <a:r>
              <a:rPr lang="en-US" sz="2000" dirty="0">
                <a:solidFill>
                  <a:srgbClr val="1D2E4D"/>
                </a:solidFill>
                <a:latin typeface="Alegreya Sans"/>
                <a:ea typeface="Alegreya Sans"/>
                <a:cs typeface="Alegreya Sans"/>
                <a:sym typeface="Alegreya Sans"/>
              </a:rPr>
              <a:t>to the adoption of Regulation 4 of the Education Act (Expulsion and Exclusion of Pupils from Schools) </a:t>
            </a:r>
            <a:r>
              <a:rPr lang="en-US" sz="2000" dirty="0" smtClean="0">
                <a:solidFill>
                  <a:srgbClr val="1D2E4D"/>
                </a:solidFill>
                <a:latin typeface="Alegreya Sans"/>
                <a:ea typeface="Alegreya Sans"/>
                <a:cs typeface="Alegreya Sans"/>
                <a:sym typeface="Alegreya Sans"/>
              </a:rPr>
              <a:t>Regulations that </a:t>
            </a:r>
            <a:r>
              <a:rPr lang="en-US" sz="2000" dirty="0">
                <a:solidFill>
                  <a:srgbClr val="1D2E4D"/>
                </a:solidFill>
                <a:latin typeface="Alegreya Sans"/>
                <a:ea typeface="Alegreya Sans"/>
                <a:cs typeface="Alegreya Sans"/>
                <a:sym typeface="Alegreya Sans"/>
              </a:rPr>
              <a:t>allow expulsion based on ‘’an offence against morality’’ or where a pupil has entered into wedlock.</a:t>
            </a:r>
          </a:p>
          <a:p>
            <a:pPr marL="342900" lvl="2" indent="-342900">
              <a:lnSpc>
                <a:spcPct val="110000"/>
              </a:lnSpc>
              <a:buClr>
                <a:srgbClr val="1D2E4D"/>
              </a:buClr>
              <a:buSzPts val="1400"/>
              <a:buFont typeface="+mj-lt"/>
              <a:buAutoNum type="alphaLcPeriod"/>
            </a:pPr>
            <a:endParaRPr sz="2000" dirty="0">
              <a:solidFill>
                <a:schemeClr val="dk1"/>
              </a:solidFill>
              <a:latin typeface="Alegreya Sans"/>
              <a:ea typeface="Alegreya Sans"/>
              <a:cs typeface="Alegreya Sans"/>
              <a:sym typeface="Alegreya Sans"/>
            </a:endParaRPr>
          </a:p>
        </p:txBody>
      </p:sp>
      <p:sp>
        <p:nvSpPr>
          <p:cNvPr id="129" name="Google Shape;129;p21"/>
          <p:cNvSpPr txBox="1"/>
          <p:nvPr/>
        </p:nvSpPr>
        <p:spPr>
          <a:xfrm>
            <a:off x="5776775" y="4757325"/>
            <a:ext cx="4695600" cy="10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31" name="Google Shape;131;p21"/>
          <p:cNvPicPr preferRelativeResize="0"/>
          <p:nvPr/>
        </p:nvPicPr>
        <p:blipFill>
          <a:blip r:embed="rId3">
            <a:alphaModFix/>
          </a:blip>
          <a:stretch>
            <a:fillRect/>
          </a:stretch>
        </p:blipFill>
        <p:spPr>
          <a:xfrm>
            <a:off x="9768932" y="6378944"/>
            <a:ext cx="2293475" cy="481621"/>
          </a:xfrm>
          <a:prstGeom prst="rect">
            <a:avLst/>
          </a:prstGeom>
          <a:noFill/>
          <a:ln>
            <a:noFill/>
          </a:ln>
        </p:spPr>
      </p:pic>
    </p:spTree>
    <p:extLst>
      <p:ext uri="{BB962C8B-B14F-4D97-AF65-F5344CB8AC3E}">
        <p14:creationId xmlns:p14="http://schemas.microsoft.com/office/powerpoint/2010/main" val="13883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10B5D"/>
        </a:solidFill>
        <a:effectLst/>
      </p:bgPr>
    </p:bg>
    <p:spTree>
      <p:nvGrpSpPr>
        <p:cNvPr id="1" name="Shape 21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569"/>
            <a:ext cx="3600450" cy="1266825"/>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7802" r="-331" b="25310"/>
          <a:stretch/>
        </p:blipFill>
        <p:spPr>
          <a:xfrm>
            <a:off x="4037713" y="2120950"/>
            <a:ext cx="4214076" cy="2036618"/>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16955" b="32095"/>
          <a:stretch/>
        </p:blipFill>
        <p:spPr>
          <a:xfrm>
            <a:off x="8515003" y="4185276"/>
            <a:ext cx="3676997" cy="1163503"/>
          </a:xfrm>
          <a:prstGeom prst="rect">
            <a:avLst/>
          </a:prstGeom>
        </p:spPr>
      </p:pic>
    </p:spTree>
    <p:extLst>
      <p:ext uri="{BB962C8B-B14F-4D97-AF65-F5344CB8AC3E}">
        <p14:creationId xmlns:p14="http://schemas.microsoft.com/office/powerpoint/2010/main" val="3617039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412750" marR="0" lvl="0" indent="-285750" algn="l" rtl="0">
              <a:lnSpc>
                <a:spcPct val="110000"/>
              </a:lnSpc>
              <a:spcBef>
                <a:spcPts val="1000"/>
              </a:spcBef>
              <a:spcAft>
                <a:spcPts val="0"/>
              </a:spcAft>
              <a:buClr>
                <a:srgbClr val="1D2E4D"/>
              </a:buClr>
              <a:buSzPts val="1600"/>
              <a:buFont typeface="Arial" panose="020B0604020202020204" pitchFamily="34" charset="0"/>
              <a:buChar char="•"/>
            </a:pPr>
            <a:r>
              <a:rPr lang="en-US" sz="1800" b="0" i="0" u="none" strike="noStrike" cap="none" dirty="0" smtClean="0">
                <a:solidFill>
                  <a:srgbClr val="1D2E4D"/>
                </a:solidFill>
                <a:latin typeface="Alegreya Sans"/>
                <a:ea typeface="Alegreya Sans"/>
                <a:cs typeface="Alegreya Sans"/>
                <a:sym typeface="Alegreya Sans"/>
              </a:rPr>
              <a:t>The practice of excluding pregnant girls and young mothers from school is not new to Tanzania. </a:t>
            </a:r>
            <a:endParaRPr sz="1800"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A 2002 amendment to the Education Act, Government Notice No. 295, led to the adoption of Regulation 4 of the Education Act (Expulsion and Exclusion of Pupils from Schools) Regulations allow expulsion based on ‘’an offence against morality’’ or where a pupil has entered into wedlock.</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The </a:t>
            </a:r>
            <a:r>
              <a:rPr lang="en-US" sz="1800" dirty="0">
                <a:solidFill>
                  <a:srgbClr val="1D2E4D"/>
                </a:solidFill>
                <a:latin typeface="Alegreya Sans"/>
                <a:ea typeface="Alegreya Sans"/>
                <a:cs typeface="Alegreya Sans"/>
                <a:sym typeface="Alegreya Sans"/>
              </a:rPr>
              <a:t>practice was exacerbated in June 2017 by top-level government officials, including the late President of the United Republic of Tanzania John </a:t>
            </a:r>
            <a:r>
              <a:rPr lang="en-US" sz="1800" dirty="0" err="1">
                <a:solidFill>
                  <a:srgbClr val="1D2E4D"/>
                </a:solidFill>
                <a:latin typeface="Alegreya Sans"/>
                <a:ea typeface="Alegreya Sans"/>
                <a:cs typeface="Alegreya Sans"/>
                <a:sym typeface="Alegreya Sans"/>
              </a:rPr>
              <a:t>Pombe</a:t>
            </a:r>
            <a:r>
              <a:rPr lang="en-US" sz="1800" dirty="0">
                <a:solidFill>
                  <a:srgbClr val="1D2E4D"/>
                </a:solidFill>
                <a:latin typeface="Alegreya Sans"/>
                <a:ea typeface="Alegreya Sans"/>
                <a:cs typeface="Alegreya Sans"/>
                <a:sym typeface="Alegreya Sans"/>
              </a:rPr>
              <a:t> </a:t>
            </a:r>
            <a:r>
              <a:rPr lang="en-US" sz="1800" dirty="0" err="1">
                <a:solidFill>
                  <a:srgbClr val="1D2E4D"/>
                </a:solidFill>
                <a:latin typeface="Alegreya Sans"/>
                <a:ea typeface="Alegreya Sans"/>
                <a:cs typeface="Alegreya Sans"/>
                <a:sym typeface="Alegreya Sans"/>
              </a:rPr>
              <a:t>Magufuli</a:t>
            </a:r>
            <a:r>
              <a:rPr lang="en-US" sz="1800" dirty="0">
                <a:solidFill>
                  <a:srgbClr val="1D2E4D"/>
                </a:solidFill>
                <a:latin typeface="Alegreya Sans"/>
                <a:ea typeface="Alegreya Sans"/>
                <a:cs typeface="Alegreya Sans"/>
                <a:sym typeface="Alegreya Sans"/>
              </a:rPr>
              <a:t>, made public statements vowing to intensify efforts to expel pregnant students and ensure that they cannot re-enter school after giving birth.</a:t>
            </a:r>
          </a:p>
          <a:p>
            <a:pPr marL="127000" lvl="0" indent="0" algn="l">
              <a:lnSpc>
                <a:spcPct val="110000"/>
              </a:lnSpc>
              <a:spcBef>
                <a:spcPts val="1000"/>
              </a:spcBef>
              <a:buClr>
                <a:srgbClr val="1D2E4D"/>
              </a:buClr>
              <a:buSzPts val="1600"/>
            </a:pPr>
            <a:r>
              <a:rPr lang="en-US" sz="1800" dirty="0" smtClean="0">
                <a:solidFill>
                  <a:srgbClr val="1D2E4D"/>
                </a:solidFill>
                <a:latin typeface="Alegreya Sans"/>
                <a:ea typeface="Alegreya Sans"/>
                <a:cs typeface="Alegreya Sans"/>
                <a:sym typeface="Alegreya Sans"/>
              </a:rPr>
              <a:t>	</a:t>
            </a:r>
            <a:r>
              <a:rPr lang="en-US" sz="1800" b="1" dirty="0" smtClean="0">
                <a:solidFill>
                  <a:srgbClr val="1D2E4D"/>
                </a:solidFill>
                <a:latin typeface="Alegreya Sans"/>
                <a:ea typeface="Alegreya Sans"/>
                <a:cs typeface="Alegreya Sans"/>
                <a:sym typeface="Alegreya Sans"/>
              </a:rPr>
              <a:t>‘</a:t>
            </a:r>
            <a:r>
              <a:rPr lang="en-US" sz="1800" b="1" i="1" dirty="0">
                <a:solidFill>
                  <a:srgbClr val="1D2E4D"/>
                </a:solidFill>
                <a:latin typeface="Alegreya Sans"/>
                <a:ea typeface="Alegreya Sans"/>
                <a:cs typeface="Alegreya Sans"/>
                <a:sym typeface="Alegreya Sans"/>
              </a:rPr>
              <a:t>’In my administration, as long as I am president ... no pregnant </a:t>
            </a:r>
            <a:r>
              <a:rPr lang="en-US" sz="1800" b="1" i="1" dirty="0" smtClean="0">
                <a:solidFill>
                  <a:srgbClr val="1D2E4D"/>
                </a:solidFill>
                <a:latin typeface="Alegreya Sans"/>
                <a:ea typeface="Alegreya Sans"/>
                <a:cs typeface="Alegreya Sans"/>
                <a:sym typeface="Alegreya Sans"/>
              </a:rPr>
              <a:t>	student </a:t>
            </a:r>
            <a:r>
              <a:rPr lang="en-US" sz="1800" b="1" i="1" dirty="0">
                <a:solidFill>
                  <a:srgbClr val="1D2E4D"/>
                </a:solidFill>
                <a:latin typeface="Alegreya Sans"/>
                <a:ea typeface="Alegreya Sans"/>
                <a:cs typeface="Alegreya Sans"/>
                <a:sym typeface="Alegreya Sans"/>
              </a:rPr>
              <a:t>will be  </a:t>
            </a:r>
            <a:r>
              <a:rPr lang="en-US" sz="1800" b="1" i="1" dirty="0" smtClean="0">
                <a:solidFill>
                  <a:srgbClr val="1D2E4D"/>
                </a:solidFill>
                <a:latin typeface="Alegreya Sans"/>
                <a:ea typeface="Alegreya Sans"/>
                <a:cs typeface="Alegreya Sans"/>
                <a:sym typeface="Alegreya Sans"/>
              </a:rPr>
              <a:t>allowed </a:t>
            </a:r>
            <a:r>
              <a:rPr lang="en-US" sz="1800" b="1" i="1" dirty="0">
                <a:solidFill>
                  <a:srgbClr val="1D2E4D"/>
                </a:solidFill>
                <a:latin typeface="Alegreya Sans"/>
                <a:ea typeface="Alegreya Sans"/>
                <a:cs typeface="Alegreya Sans"/>
                <a:sym typeface="Alegreya Sans"/>
              </a:rPr>
              <a:t>to return to school. We cannot allow this </a:t>
            </a:r>
            <a:r>
              <a:rPr lang="en-US" sz="1800" b="1" i="1" dirty="0" smtClean="0">
                <a:solidFill>
                  <a:srgbClr val="1D2E4D"/>
                </a:solidFill>
                <a:latin typeface="Alegreya Sans"/>
                <a:ea typeface="Alegreya Sans"/>
                <a:cs typeface="Alegreya Sans"/>
                <a:sym typeface="Alegreya Sans"/>
              </a:rPr>
              <a:t>	immoral </a:t>
            </a:r>
            <a:r>
              <a:rPr lang="en-US" sz="1800" b="1" i="1" dirty="0">
                <a:solidFill>
                  <a:srgbClr val="1D2E4D"/>
                </a:solidFill>
                <a:latin typeface="Alegreya Sans"/>
                <a:ea typeface="Alegreya Sans"/>
                <a:cs typeface="Alegreya Sans"/>
                <a:sym typeface="Alegreya Sans"/>
              </a:rPr>
              <a:t>behavior to  </a:t>
            </a:r>
            <a:r>
              <a:rPr lang="en-US" sz="1800" b="1" i="1" dirty="0" smtClean="0">
                <a:solidFill>
                  <a:srgbClr val="1D2E4D"/>
                </a:solidFill>
                <a:latin typeface="Alegreya Sans"/>
                <a:ea typeface="Alegreya Sans"/>
                <a:cs typeface="Alegreya Sans"/>
                <a:sym typeface="Alegreya Sans"/>
              </a:rPr>
              <a:t>permeate </a:t>
            </a:r>
            <a:r>
              <a:rPr lang="en-US" sz="1800" b="1" i="1" dirty="0">
                <a:solidFill>
                  <a:srgbClr val="1D2E4D"/>
                </a:solidFill>
                <a:latin typeface="Alegreya Sans"/>
                <a:ea typeface="Alegreya Sans"/>
                <a:cs typeface="Alegreya Sans"/>
                <a:sym typeface="Alegreya Sans"/>
              </a:rPr>
              <a:t>our primary and secondary schools </a:t>
            </a:r>
            <a:r>
              <a:rPr lang="en-US" sz="1800" b="1" i="1" dirty="0" smtClean="0">
                <a:solidFill>
                  <a:srgbClr val="1D2E4D"/>
                </a:solidFill>
                <a:latin typeface="Alegreya Sans"/>
                <a:ea typeface="Alegreya Sans"/>
                <a:cs typeface="Alegreya Sans"/>
                <a:sym typeface="Alegreya Sans"/>
              </a:rPr>
              <a:t>	... </a:t>
            </a:r>
            <a:r>
              <a:rPr lang="en-US" sz="1800" b="1" i="1" dirty="0">
                <a:solidFill>
                  <a:srgbClr val="1D2E4D"/>
                </a:solidFill>
                <a:latin typeface="Alegreya Sans"/>
                <a:ea typeface="Alegreya Sans"/>
                <a:cs typeface="Alegreya Sans"/>
                <a:sym typeface="Alegreya Sans"/>
              </a:rPr>
              <a:t>never.” 	         </a:t>
            </a:r>
            <a:endParaRPr lang="en-US" sz="1800" b="1" i="1" dirty="0" smtClean="0">
              <a:solidFill>
                <a:srgbClr val="1D2E4D"/>
              </a:solidFill>
              <a:latin typeface="Alegreya Sans"/>
              <a:ea typeface="Alegreya Sans"/>
              <a:cs typeface="Alegreya Sans"/>
              <a:sym typeface="Alegreya Sans"/>
            </a:endParaRPr>
          </a:p>
          <a:p>
            <a:pPr marL="127000" lvl="0" indent="0" algn="r">
              <a:lnSpc>
                <a:spcPct val="110000"/>
              </a:lnSpc>
              <a:spcBef>
                <a:spcPts val="1000"/>
              </a:spcBef>
              <a:buClr>
                <a:srgbClr val="1D2E4D"/>
              </a:buClr>
              <a:buSzPts val="1600"/>
            </a:pPr>
            <a:r>
              <a:rPr lang="en-US" sz="1800" b="1" i="1" dirty="0" smtClean="0">
                <a:solidFill>
                  <a:srgbClr val="1D2E4D"/>
                </a:solidFill>
                <a:latin typeface="Alegreya Sans"/>
                <a:ea typeface="Alegreya Sans"/>
                <a:cs typeface="Alegreya Sans"/>
                <a:sym typeface="Alegreya Sans"/>
              </a:rPr>
              <a:t> </a:t>
            </a:r>
            <a:r>
              <a:rPr lang="en-US" sz="1800" b="1" i="1" dirty="0">
                <a:solidFill>
                  <a:srgbClr val="1D2E4D"/>
                </a:solidFill>
                <a:latin typeface="Alegreya Sans"/>
                <a:ea typeface="Alegreya Sans"/>
                <a:cs typeface="Alegreya Sans"/>
                <a:sym typeface="Alegreya Sans"/>
              </a:rPr>
              <a:t>22nd June 2017, the </a:t>
            </a:r>
            <a:r>
              <a:rPr lang="en-US" sz="1800" b="1" i="1" dirty="0" smtClean="0">
                <a:solidFill>
                  <a:srgbClr val="1D2E4D"/>
                </a:solidFill>
                <a:latin typeface="Alegreya Sans"/>
                <a:ea typeface="Alegreya Sans"/>
                <a:cs typeface="Alegreya Sans"/>
                <a:sym typeface="Alegreya Sans"/>
              </a:rPr>
              <a:t>late President </a:t>
            </a:r>
            <a:r>
              <a:rPr lang="en-US" sz="1800" b="1" i="1" dirty="0" err="1">
                <a:solidFill>
                  <a:srgbClr val="1D2E4D"/>
                </a:solidFill>
                <a:latin typeface="Alegreya Sans"/>
                <a:ea typeface="Alegreya Sans"/>
                <a:cs typeface="Alegreya Sans"/>
                <a:sym typeface="Alegreya Sans"/>
              </a:rPr>
              <a:t>Magufuli</a:t>
            </a:r>
            <a:r>
              <a:rPr lang="en-US" sz="1800" b="1" i="1" dirty="0">
                <a:solidFill>
                  <a:srgbClr val="1D2E4D"/>
                </a:solidFill>
                <a:latin typeface="Alegreya Sans"/>
                <a:ea typeface="Alegreya Sans"/>
                <a:cs typeface="Alegreya Sans"/>
                <a:sym typeface="Alegreya Sans"/>
              </a:rPr>
              <a:t> </a:t>
            </a:r>
          </a:p>
          <a:p>
            <a:pPr marL="457200" lvl="0" indent="0" algn="l" rtl="0">
              <a:lnSpc>
                <a:spcPct val="110000"/>
              </a:lnSpc>
              <a:spcBef>
                <a:spcPts val="1000"/>
              </a:spcBef>
              <a:spcAft>
                <a:spcPts val="0"/>
              </a:spcAft>
              <a:buNone/>
            </a:pPr>
            <a:endParaRPr sz="1800" i="1"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0" y="6372016"/>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Tike Mwambipile and Equality Now Vs the United Republic of Tanzania</a:t>
            </a:r>
            <a:endParaRPr sz="3200" dirty="0">
              <a:solidFill>
                <a:srgbClr val="1D2E4D"/>
              </a:solidFill>
              <a:latin typeface="Oswald Light"/>
              <a:ea typeface="Oswald Light"/>
              <a:cs typeface="Oswald Light"/>
              <a:sym typeface="Oswald Light"/>
            </a:endParaRPr>
          </a:p>
        </p:txBody>
      </p:sp>
      <p:pic>
        <p:nvPicPr>
          <p:cNvPr id="12" name="Picture 11"/>
          <p:cNvPicPr>
            <a:picLocks noChangeAspect="1"/>
          </p:cNvPicPr>
          <p:nvPr/>
        </p:nvPicPr>
        <p:blipFill>
          <a:blip r:embed="rId5"/>
          <a:stretch>
            <a:fillRect/>
          </a:stretch>
        </p:blipFill>
        <p:spPr>
          <a:xfrm>
            <a:off x="15578" y="1151725"/>
            <a:ext cx="3886747" cy="589809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4" y="1052742"/>
            <a:ext cx="7191300" cy="4652700"/>
          </a:xfrm>
          <a:prstGeom prst="rect">
            <a:avLst/>
          </a:prstGeom>
          <a:noFill/>
          <a:ln>
            <a:noFill/>
          </a:ln>
        </p:spPr>
        <p:txBody>
          <a:bodyPr spcFirstLastPara="1" wrap="square" lIns="91425" tIns="45700" rIns="91425" bIns="45700" anchor="t" anchorCtr="0">
            <a:noAutofit/>
          </a:bodyPr>
          <a:lstStyle/>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Then–Home Affairs Minister </a:t>
            </a:r>
            <a:r>
              <a:rPr lang="en-US" sz="1800" dirty="0" err="1">
                <a:solidFill>
                  <a:srgbClr val="1D2E4D"/>
                </a:solidFill>
                <a:latin typeface="Alegreya Sans"/>
                <a:ea typeface="Alegreya Sans"/>
                <a:cs typeface="Alegreya Sans"/>
                <a:sym typeface="Alegreya Sans"/>
              </a:rPr>
              <a:t>Mwigulu</a:t>
            </a:r>
            <a:r>
              <a:rPr lang="en-US" sz="1800" dirty="0">
                <a:solidFill>
                  <a:srgbClr val="1D2E4D"/>
                </a:solidFill>
                <a:latin typeface="Alegreya Sans"/>
                <a:ea typeface="Alegreya Sans"/>
                <a:cs typeface="Alegreya Sans"/>
                <a:sym typeface="Alegreya Sans"/>
              </a:rPr>
              <a:t> </a:t>
            </a:r>
            <a:r>
              <a:rPr lang="en-US" sz="1800" dirty="0" err="1">
                <a:solidFill>
                  <a:srgbClr val="1D2E4D"/>
                </a:solidFill>
                <a:latin typeface="Alegreya Sans"/>
                <a:ea typeface="Alegreya Sans"/>
                <a:cs typeface="Alegreya Sans"/>
                <a:sym typeface="Alegreya Sans"/>
              </a:rPr>
              <a:t>Nchemba</a:t>
            </a:r>
            <a:r>
              <a:rPr lang="en-US" sz="1800" dirty="0">
                <a:solidFill>
                  <a:srgbClr val="1D2E4D"/>
                </a:solidFill>
                <a:latin typeface="Alegreya Sans"/>
                <a:ea typeface="Alegreya Sans"/>
                <a:cs typeface="Alegreya Sans"/>
                <a:sym typeface="Alegreya Sans"/>
              </a:rPr>
              <a:t> threatened to deregister non-governmental organizations (NGOs) that campaign for teenage mothers to be allowed back to school</a:t>
            </a:r>
            <a:r>
              <a:rPr lang="en-US" sz="1800" dirty="0" smtClean="0">
                <a:solidFill>
                  <a:srgbClr val="1D2E4D"/>
                </a:solidFill>
                <a:latin typeface="Alegreya Sans"/>
                <a:ea typeface="Alegreya Sans"/>
                <a:cs typeface="Alegreya Sans"/>
                <a:sym typeface="Alegreya Sans"/>
              </a:rPr>
              <a:t>.</a:t>
            </a:r>
            <a:endParaRPr sz="1800" dirty="0" smtClean="0">
              <a:solidFill>
                <a:srgbClr val="1D2E4D"/>
              </a:solidFill>
              <a:latin typeface="Alegreya Sans"/>
              <a:ea typeface="Alegreya Sans"/>
              <a:cs typeface="Alegreya Sans"/>
              <a:sym typeface="Alegreya Sans"/>
            </a:endParaRP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National, regional and international advocacy bore little fruit including the World Bank’s withholding of a $500million education loan from November 2018 – March 2020 re. alternative education pathways.</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Tanzania ratified Protocol to the African Charter on Human and Peoples’ Rights on the Establishment of an African Court on Human and Peoples’ Rights and made a declaration under Article 34(6) of the Protocol on 29th March 2010; withdrawn 21 Nov </a:t>
            </a:r>
            <a:r>
              <a:rPr lang="en-US" sz="1800" dirty="0" smtClean="0">
                <a:solidFill>
                  <a:srgbClr val="1D2E4D"/>
                </a:solidFill>
                <a:latin typeface="Alegreya Sans"/>
                <a:ea typeface="Alegreya Sans"/>
                <a:cs typeface="Alegreya Sans"/>
                <a:sym typeface="Alegreya Sans"/>
              </a:rPr>
              <a:t>2019.</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Right to education is not </a:t>
            </a:r>
            <a:r>
              <a:rPr lang="en-US" sz="1800" dirty="0" smtClean="0">
                <a:solidFill>
                  <a:srgbClr val="1D2E4D"/>
                </a:solidFill>
                <a:latin typeface="Alegreya Sans"/>
                <a:ea typeface="Alegreya Sans"/>
                <a:cs typeface="Alegreya Sans"/>
                <a:sym typeface="Alegreya Sans"/>
              </a:rPr>
              <a:t>a right that can be decided by a court </a:t>
            </a:r>
            <a:r>
              <a:rPr lang="en-US" sz="1800" dirty="0">
                <a:solidFill>
                  <a:srgbClr val="1D2E4D"/>
                </a:solidFill>
                <a:latin typeface="Alegreya Sans"/>
                <a:ea typeface="Alegreya Sans"/>
                <a:cs typeface="Alegreya Sans"/>
                <a:sym typeface="Alegreya Sans"/>
              </a:rPr>
              <a:t>in Tanzania</a:t>
            </a:r>
            <a:r>
              <a:rPr lang="en-US" sz="1800" dirty="0" smtClean="0">
                <a:solidFill>
                  <a:srgbClr val="1D2E4D"/>
                </a:solidFill>
                <a:latin typeface="Alegreya Sans"/>
                <a:ea typeface="Alegreya Sans"/>
                <a:cs typeface="Alegreya Sans"/>
                <a:sym typeface="Alegreya Sans"/>
              </a:rPr>
              <a:t>.</a:t>
            </a:r>
            <a:endParaRPr lang="en-US" sz="1800" dirty="0">
              <a:solidFill>
                <a:srgbClr val="1D2E4D"/>
              </a:solidFill>
              <a:latin typeface="Alegreya Sans"/>
              <a:ea typeface="Alegreya Sans"/>
              <a:cs typeface="Alegreya Sans"/>
              <a:sym typeface="Alegreya Sans"/>
            </a:endParaRPr>
          </a:p>
          <a:p>
            <a:pPr marL="127000" lvl="0" indent="0" algn="r">
              <a:lnSpc>
                <a:spcPct val="110000"/>
              </a:lnSpc>
              <a:spcBef>
                <a:spcPts val="1000"/>
              </a:spcBef>
              <a:buClr>
                <a:srgbClr val="1D2E4D"/>
              </a:buClr>
              <a:buSzPts val="1600"/>
            </a:pPr>
            <a:r>
              <a:rPr lang="en-US" sz="1800" dirty="0" smtClean="0">
                <a:solidFill>
                  <a:srgbClr val="1D2E4D"/>
                </a:solidFill>
                <a:latin typeface="Alegreya Sans"/>
                <a:ea typeface="Alegreya Sans"/>
                <a:cs typeface="Alegreya Sans"/>
                <a:sym typeface="Alegreya Sans"/>
              </a:rPr>
              <a:t>	“</a:t>
            </a:r>
            <a:r>
              <a:rPr lang="en-US" sz="1800" b="1" i="1" dirty="0">
                <a:solidFill>
                  <a:srgbClr val="1D2E4D"/>
                </a:solidFill>
                <a:latin typeface="Alegreya Sans"/>
                <a:ea typeface="Alegreya Sans"/>
                <a:cs typeface="Alegreya Sans"/>
                <a:sym typeface="Alegreya Sans"/>
              </a:rPr>
              <a:t>These NGOs should go out and open schools for parents. But they </a:t>
            </a:r>
            <a:r>
              <a:rPr lang="en-US" sz="1800" b="1" i="1" dirty="0" smtClean="0">
                <a:solidFill>
                  <a:srgbClr val="1D2E4D"/>
                </a:solidFill>
                <a:latin typeface="Alegreya Sans"/>
                <a:ea typeface="Alegreya Sans"/>
                <a:cs typeface="Alegreya Sans"/>
                <a:sym typeface="Alegreya Sans"/>
              </a:rPr>
              <a:t>	should </a:t>
            </a:r>
            <a:r>
              <a:rPr lang="en-US" sz="1800" b="1" i="1" dirty="0">
                <a:solidFill>
                  <a:srgbClr val="1D2E4D"/>
                </a:solidFill>
                <a:latin typeface="Alegreya Sans"/>
                <a:ea typeface="Alegreya Sans"/>
                <a:cs typeface="Alegreya Sans"/>
                <a:sym typeface="Alegreya Sans"/>
              </a:rPr>
              <a:t>not force the government to take back the pupils…. Giving out </a:t>
            </a:r>
            <a:r>
              <a:rPr lang="en-US" sz="1800" b="1" i="1" dirty="0" smtClean="0">
                <a:solidFill>
                  <a:srgbClr val="1D2E4D"/>
                </a:solidFill>
                <a:latin typeface="Alegreya Sans"/>
                <a:ea typeface="Alegreya Sans"/>
                <a:cs typeface="Alegreya Sans"/>
                <a:sym typeface="Alegreya Sans"/>
              </a:rPr>
              <a:t>	free </a:t>
            </a:r>
            <a:r>
              <a:rPr lang="en-US" sz="1800" b="1" i="1" dirty="0">
                <a:solidFill>
                  <a:srgbClr val="1D2E4D"/>
                </a:solidFill>
                <a:latin typeface="Alegreya Sans"/>
                <a:ea typeface="Alegreya Sans"/>
                <a:cs typeface="Alegreya Sans"/>
                <a:sym typeface="Alegreya Sans"/>
              </a:rPr>
              <a:t>education for students who have really decided to go and study, </a:t>
            </a:r>
            <a:r>
              <a:rPr lang="en-US" sz="1800" b="1" i="1" dirty="0" smtClean="0">
                <a:solidFill>
                  <a:srgbClr val="1D2E4D"/>
                </a:solidFill>
                <a:latin typeface="Alegreya Sans"/>
                <a:ea typeface="Alegreya Sans"/>
                <a:cs typeface="Alegreya Sans"/>
                <a:sym typeface="Alegreya Sans"/>
              </a:rPr>
              <a:t>	and </a:t>
            </a:r>
            <a:r>
              <a:rPr lang="en-US" sz="1800" b="1" i="1" dirty="0">
                <a:solidFill>
                  <a:srgbClr val="1D2E4D"/>
                </a:solidFill>
                <a:latin typeface="Alegreya Sans"/>
                <a:ea typeface="Alegreya Sans"/>
                <a:cs typeface="Alegreya Sans"/>
                <a:sym typeface="Alegreya Sans"/>
              </a:rPr>
              <a:t>now you want me to educate the parents?”         </a:t>
            </a:r>
            <a:r>
              <a:rPr lang="en-US" sz="1800" b="1" i="1" dirty="0" smtClean="0">
                <a:solidFill>
                  <a:srgbClr val="1D2E4D"/>
                </a:solidFill>
                <a:latin typeface="Alegreya Sans"/>
                <a:ea typeface="Alegreya Sans"/>
                <a:cs typeface="Alegreya Sans"/>
                <a:sym typeface="Alegreya Sans"/>
              </a:rPr>
              <a:t> </a:t>
            </a:r>
            <a:r>
              <a:rPr lang="en-US" sz="1800" b="1" i="1" dirty="0">
                <a:solidFill>
                  <a:srgbClr val="1D2E4D"/>
                </a:solidFill>
                <a:latin typeface="Alegreya Sans"/>
                <a:ea typeface="Alegreya Sans"/>
                <a:cs typeface="Alegreya Sans"/>
                <a:sym typeface="Alegreya Sans"/>
              </a:rPr>
              <a:t>22nd June 2017, </a:t>
            </a:r>
            <a:r>
              <a:rPr lang="en-US" sz="1800" b="1" i="1" dirty="0" smtClean="0">
                <a:solidFill>
                  <a:srgbClr val="1D2E4D"/>
                </a:solidFill>
                <a:latin typeface="Alegreya Sans"/>
                <a:ea typeface="Alegreya Sans"/>
                <a:cs typeface="Alegreya Sans"/>
                <a:sym typeface="Alegreya Sans"/>
              </a:rPr>
              <a:t>	late </a:t>
            </a:r>
            <a:r>
              <a:rPr lang="en-US" sz="1800" b="1" i="1" dirty="0">
                <a:solidFill>
                  <a:srgbClr val="1D2E4D"/>
                </a:solidFill>
                <a:latin typeface="Alegreya Sans"/>
                <a:ea typeface="Alegreya Sans"/>
                <a:cs typeface="Alegreya Sans"/>
                <a:sym typeface="Alegreya Sans"/>
              </a:rPr>
              <a:t>President </a:t>
            </a:r>
            <a:r>
              <a:rPr lang="en-US" sz="1800" b="1" i="1" dirty="0" err="1">
                <a:solidFill>
                  <a:srgbClr val="1D2E4D"/>
                </a:solidFill>
                <a:latin typeface="Alegreya Sans"/>
                <a:ea typeface="Alegreya Sans"/>
                <a:cs typeface="Alegreya Sans"/>
                <a:sym typeface="Alegreya Sans"/>
              </a:rPr>
              <a:t>Magufuli</a:t>
            </a:r>
            <a:r>
              <a:rPr lang="en-US" sz="1800" b="1" i="1" dirty="0">
                <a:solidFill>
                  <a:srgbClr val="1D2E4D"/>
                </a:solidFill>
                <a:latin typeface="Alegreya Sans"/>
                <a:ea typeface="Alegreya Sans"/>
                <a:cs typeface="Alegreya Sans"/>
                <a:sym typeface="Alegreya Sans"/>
              </a:rPr>
              <a:t> </a:t>
            </a:r>
          </a:p>
          <a:p>
            <a:pPr lvl="0" indent="-330200" algn="l">
              <a:lnSpc>
                <a:spcPct val="110000"/>
              </a:lnSpc>
              <a:spcBef>
                <a:spcPts val="1000"/>
              </a:spcBef>
              <a:buClr>
                <a:srgbClr val="1D2E4D"/>
              </a:buClr>
              <a:buSzPts val="1600"/>
              <a:buFont typeface="Arial" panose="020B0604020202020204" pitchFamily="34" charset="0"/>
              <a:buChar char="•"/>
            </a:pPr>
            <a:endParaRPr lang="en-US" sz="1800" dirty="0" smtClean="0">
              <a:solidFill>
                <a:srgbClr val="1D2E4D"/>
              </a:solidFill>
              <a:latin typeface="Alegreya Sans"/>
              <a:ea typeface="Alegreya Sans"/>
              <a:cs typeface="Alegreya Sans"/>
              <a:sym typeface="Alegreya Sans"/>
            </a:endParaRPr>
          </a:p>
          <a:p>
            <a:pPr lvl="0" indent="-330200" algn="l">
              <a:lnSpc>
                <a:spcPct val="110000"/>
              </a:lnSpc>
              <a:spcBef>
                <a:spcPts val="1000"/>
              </a:spcBef>
              <a:buClr>
                <a:srgbClr val="1D2E4D"/>
              </a:buClr>
              <a:buSzPts val="1600"/>
              <a:buFont typeface="Arial" panose="020B0604020202020204" pitchFamily="34" charset="0"/>
              <a:buChar char="•"/>
            </a:pP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0" y="6366531"/>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Tike Mwambipile and Equality Now Vs the United Republic of Tanzania</a:t>
            </a:r>
            <a:endParaRPr sz="3200" dirty="0">
              <a:solidFill>
                <a:srgbClr val="1D2E4D"/>
              </a:solidFill>
              <a:latin typeface="Oswald Light"/>
              <a:ea typeface="Oswald Light"/>
              <a:cs typeface="Oswald Light"/>
              <a:sym typeface="Oswald Light"/>
            </a:endParaRPr>
          </a:p>
        </p:txBody>
      </p:sp>
      <p:pic>
        <p:nvPicPr>
          <p:cNvPr id="12" name="Picture 11"/>
          <p:cNvPicPr>
            <a:picLocks noChangeAspect="1"/>
          </p:cNvPicPr>
          <p:nvPr/>
        </p:nvPicPr>
        <p:blipFill>
          <a:blip r:embed="rId5"/>
          <a:stretch>
            <a:fillRect/>
          </a:stretch>
        </p:blipFill>
        <p:spPr>
          <a:xfrm>
            <a:off x="15577" y="1052742"/>
            <a:ext cx="3886747" cy="5898094"/>
          </a:xfrm>
          <a:prstGeom prst="rect">
            <a:avLst/>
          </a:prstGeom>
        </p:spPr>
      </p:pic>
    </p:spTree>
    <p:extLst>
      <p:ext uri="{BB962C8B-B14F-4D97-AF65-F5344CB8AC3E}">
        <p14:creationId xmlns:p14="http://schemas.microsoft.com/office/powerpoint/2010/main" val="1677291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4" y="1052742"/>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800" b="1" u="sng" dirty="0" smtClean="0">
                <a:solidFill>
                  <a:srgbClr val="1D2E4D"/>
                </a:solidFill>
                <a:latin typeface="Alegreya Sans"/>
                <a:ea typeface="Alegreya Sans"/>
                <a:cs typeface="Alegreya Sans"/>
                <a:sym typeface="Alegreya Sans"/>
              </a:rPr>
              <a:t>Prayers Sought</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Declaration that the exclusion and expulsion of pregnant girls and adolescent mothers from accessing public education violates the right to education.</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Declaration that the Policy is grossly unlawful, discriminatory and not in the best interest of the child.</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Order that the prohibitive policy be immediately revoked and that the Respondent State amend its legislation to protect the right to education.</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An order to repeal Regulation No. 4 of the Education Regulations (Expulsion and Exclusion of Pupils from Schools) of 2002 to remove ‘’immorality’’ and “wedlock” as a ground for expulsion and amend the Marriage Act of 1971 to harmonize the age of marriage to 18 for both boys and girls;</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An order that the Respondent State addresses the issue of teenage pregnancies and child marriages through public education, or awareness on sexual and reproductive health and rights.</a:t>
            </a:r>
          </a:p>
          <a:p>
            <a:pPr marL="127000" lvl="0" indent="0" algn="l">
              <a:lnSpc>
                <a:spcPct val="110000"/>
              </a:lnSpc>
              <a:spcBef>
                <a:spcPts val="1000"/>
              </a:spcBef>
              <a:buClr>
                <a:srgbClr val="1D2E4D"/>
              </a:buClr>
              <a:buSzPts val="1600"/>
            </a:pPr>
            <a:endParaRPr lang="en-US" sz="1800" dirty="0" smtClean="0">
              <a:solidFill>
                <a:srgbClr val="1D2E4D"/>
              </a:solidFill>
              <a:latin typeface="Alegreya Sans"/>
              <a:ea typeface="Alegreya Sans"/>
              <a:cs typeface="Alegreya Sans"/>
              <a:sym typeface="Alegreya Sans"/>
            </a:endParaRPr>
          </a:p>
          <a:p>
            <a:pPr lvl="0" indent="-330200" algn="l">
              <a:lnSpc>
                <a:spcPct val="110000"/>
              </a:lnSpc>
              <a:spcBef>
                <a:spcPts val="1000"/>
              </a:spcBef>
              <a:buClr>
                <a:srgbClr val="1D2E4D"/>
              </a:buClr>
              <a:buSzPts val="1600"/>
              <a:buFont typeface="Arial" panose="020B0604020202020204" pitchFamily="34" charset="0"/>
              <a:buChar char="•"/>
            </a:pP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Tike Mwambipile and Equality Now Vs the United Republic of Tanzania</a:t>
            </a:r>
            <a:endParaRPr sz="3200" dirty="0">
              <a:solidFill>
                <a:srgbClr val="1D2E4D"/>
              </a:solidFill>
              <a:latin typeface="Oswald Light"/>
              <a:ea typeface="Oswald Light"/>
              <a:cs typeface="Oswald Light"/>
              <a:sym typeface="Oswald Light"/>
            </a:endParaRPr>
          </a:p>
        </p:txBody>
      </p:sp>
      <p:pic>
        <p:nvPicPr>
          <p:cNvPr id="12" name="Picture 11"/>
          <p:cNvPicPr>
            <a:picLocks noChangeAspect="1"/>
          </p:cNvPicPr>
          <p:nvPr/>
        </p:nvPicPr>
        <p:blipFill>
          <a:blip r:embed="rId5"/>
          <a:stretch>
            <a:fillRect/>
          </a:stretch>
        </p:blipFill>
        <p:spPr>
          <a:xfrm>
            <a:off x="15577" y="1066597"/>
            <a:ext cx="3886747" cy="5898094"/>
          </a:xfrm>
          <a:prstGeom prst="rect">
            <a:avLst/>
          </a:prstGeom>
        </p:spPr>
      </p:pic>
    </p:spTree>
    <p:extLst>
      <p:ext uri="{BB962C8B-B14F-4D97-AF65-F5344CB8AC3E}">
        <p14:creationId xmlns:p14="http://schemas.microsoft.com/office/powerpoint/2010/main" val="3767388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4" y="1052742"/>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800" b="1" u="sng" dirty="0" smtClean="0">
                <a:solidFill>
                  <a:srgbClr val="1D2E4D"/>
                </a:solidFill>
                <a:latin typeface="Alegreya Sans"/>
                <a:ea typeface="Alegreya Sans"/>
                <a:cs typeface="Alegreya Sans"/>
                <a:sym typeface="Alegreya Sans"/>
              </a:rPr>
              <a:t>Prayers Sought</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An order that the Respondent State develops strategies to enable teenage mothers to attend school.</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Respondent puts in place constitutional and legislative and administrative measures to guarantee the right to education including its enforceability domestically as well as a right to remedies including reparations ability and eradicate discriminatory laws and policies that impede the right to education within six (6) months.</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An order that the Respondent reports to the </a:t>
            </a:r>
            <a:r>
              <a:rPr lang="en-US" sz="1800" dirty="0" err="1">
                <a:solidFill>
                  <a:srgbClr val="1D2E4D"/>
                </a:solidFill>
                <a:latin typeface="Alegreya Sans"/>
                <a:ea typeface="Alegreya Sans"/>
                <a:cs typeface="Alegreya Sans"/>
                <a:sym typeface="Alegreya Sans"/>
              </a:rPr>
              <a:t>Honourable</a:t>
            </a:r>
            <a:r>
              <a:rPr lang="en-US" sz="1800" dirty="0">
                <a:solidFill>
                  <a:srgbClr val="1D2E4D"/>
                </a:solidFill>
                <a:latin typeface="Alegreya Sans"/>
                <a:ea typeface="Alegreya Sans"/>
                <a:cs typeface="Alegreya Sans"/>
                <a:sym typeface="Alegreya Sans"/>
              </a:rPr>
              <a:t> Court, within a period of six (6) months from the date of the judgment issued by the </a:t>
            </a:r>
            <a:r>
              <a:rPr lang="en-US" sz="1800" dirty="0" err="1">
                <a:solidFill>
                  <a:srgbClr val="1D2E4D"/>
                </a:solidFill>
                <a:latin typeface="Alegreya Sans"/>
                <a:ea typeface="Alegreya Sans"/>
                <a:cs typeface="Alegreya Sans"/>
                <a:sym typeface="Alegreya Sans"/>
              </a:rPr>
              <a:t>Honourable</a:t>
            </a:r>
            <a:r>
              <a:rPr lang="en-US" sz="1800" dirty="0">
                <a:solidFill>
                  <a:srgbClr val="1D2E4D"/>
                </a:solidFill>
                <a:latin typeface="Alegreya Sans"/>
                <a:ea typeface="Alegreya Sans"/>
                <a:cs typeface="Alegreya Sans"/>
                <a:sym typeface="Alegreya Sans"/>
              </a:rPr>
              <a:t> Court, on the implementation of this judgment and consequential orders;</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An Order that the Respondent state to publish this </a:t>
            </a:r>
            <a:r>
              <a:rPr lang="en-US" sz="1800" dirty="0" err="1">
                <a:solidFill>
                  <a:srgbClr val="1D2E4D"/>
                </a:solidFill>
                <a:latin typeface="Alegreya Sans"/>
                <a:ea typeface="Alegreya Sans"/>
                <a:cs typeface="Alegreya Sans"/>
                <a:sym typeface="Alegreya Sans"/>
              </a:rPr>
              <a:t>judgement</a:t>
            </a:r>
            <a:r>
              <a:rPr lang="en-US" sz="1800" dirty="0">
                <a:solidFill>
                  <a:srgbClr val="1D2E4D"/>
                </a:solidFill>
                <a:latin typeface="Alegreya Sans"/>
                <a:ea typeface="Alegreya Sans"/>
                <a:cs typeface="Alegreya Sans"/>
                <a:sym typeface="Alegreya Sans"/>
              </a:rPr>
              <a:t> in the official website of Respondent Judiciary, and Minister Responsible for legal affairs, within 2 Months from date of notification of decision.</a:t>
            </a:r>
          </a:p>
          <a:p>
            <a:pPr marL="127000" lvl="0" indent="0" algn="l">
              <a:lnSpc>
                <a:spcPct val="110000"/>
              </a:lnSpc>
              <a:spcBef>
                <a:spcPts val="1000"/>
              </a:spcBef>
              <a:buClr>
                <a:srgbClr val="1D2E4D"/>
              </a:buClr>
              <a:buSzPts val="1600"/>
            </a:pPr>
            <a:endParaRPr lang="en-US" sz="1800" dirty="0" smtClean="0">
              <a:solidFill>
                <a:srgbClr val="1D2E4D"/>
              </a:solidFill>
              <a:latin typeface="Alegreya Sans"/>
              <a:ea typeface="Alegreya Sans"/>
              <a:cs typeface="Alegreya Sans"/>
              <a:sym typeface="Alegreya Sans"/>
            </a:endParaRPr>
          </a:p>
          <a:p>
            <a:pPr lvl="0" indent="-330200" algn="l">
              <a:lnSpc>
                <a:spcPct val="110000"/>
              </a:lnSpc>
              <a:spcBef>
                <a:spcPts val="1000"/>
              </a:spcBef>
              <a:buClr>
                <a:srgbClr val="1D2E4D"/>
              </a:buClr>
              <a:buSzPts val="1600"/>
              <a:buFont typeface="Arial" panose="020B0604020202020204" pitchFamily="34" charset="0"/>
              <a:buChar char="•"/>
            </a:pP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19475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Tike Mwambipile and Equality Now Vs the United Republic of Tanzania</a:t>
            </a:r>
            <a:endParaRPr sz="3200" dirty="0">
              <a:solidFill>
                <a:srgbClr val="1D2E4D"/>
              </a:solidFill>
              <a:latin typeface="Oswald Light"/>
              <a:ea typeface="Oswald Light"/>
              <a:cs typeface="Oswald Light"/>
              <a:sym typeface="Oswald Light"/>
            </a:endParaRPr>
          </a:p>
        </p:txBody>
      </p:sp>
      <p:pic>
        <p:nvPicPr>
          <p:cNvPr id="12" name="Picture 11"/>
          <p:cNvPicPr>
            <a:picLocks noChangeAspect="1"/>
          </p:cNvPicPr>
          <p:nvPr/>
        </p:nvPicPr>
        <p:blipFill>
          <a:blip r:embed="rId5"/>
          <a:stretch>
            <a:fillRect/>
          </a:stretch>
        </p:blipFill>
        <p:spPr>
          <a:xfrm>
            <a:off x="15577" y="1052742"/>
            <a:ext cx="3886747" cy="5898094"/>
          </a:xfrm>
          <a:prstGeom prst="rect">
            <a:avLst/>
          </a:prstGeom>
        </p:spPr>
      </p:pic>
    </p:spTree>
    <p:extLst>
      <p:ext uri="{BB962C8B-B14F-4D97-AF65-F5344CB8AC3E}">
        <p14:creationId xmlns:p14="http://schemas.microsoft.com/office/powerpoint/2010/main" val="2512846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4" y="1052742"/>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800" b="1" u="sng" dirty="0" smtClean="0">
                <a:solidFill>
                  <a:srgbClr val="1D2E4D"/>
                </a:solidFill>
                <a:latin typeface="Alegreya Sans"/>
                <a:ea typeface="Alegreya Sans"/>
                <a:cs typeface="Alegreya Sans"/>
                <a:sym typeface="Alegreya Sans"/>
              </a:rPr>
              <a:t>Legal Basis</a:t>
            </a:r>
          </a:p>
          <a:p>
            <a:pPr lvl="0" indent="-33020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Art 12 in its entirety but more so Art 12 (2)(c).</a:t>
            </a:r>
          </a:p>
          <a:p>
            <a:pPr lvl="1" indent="-33020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a:t>
            </a:r>
            <a:r>
              <a:rPr lang="en-US" sz="1800" i="1" dirty="0" smtClean="0">
                <a:solidFill>
                  <a:srgbClr val="1D2E4D"/>
                </a:solidFill>
                <a:latin typeface="Alegreya Sans"/>
                <a:ea typeface="Alegreya Sans"/>
                <a:cs typeface="Alegreya Sans"/>
                <a:sym typeface="Alegreya Sans"/>
              </a:rPr>
              <a:t>promote the enrolment and retention of girls in schools and other training institutions and the organization of programs for women who leave school prematurely.”</a:t>
            </a:r>
            <a:endParaRPr lang="en-US" sz="1800" dirty="0" smtClean="0">
              <a:solidFill>
                <a:srgbClr val="1D2E4D"/>
              </a:solidFill>
              <a:latin typeface="Alegreya Sans"/>
              <a:ea typeface="Alegreya Sans"/>
              <a:cs typeface="Alegreya Sans"/>
              <a:sym typeface="Alegreya Sans"/>
            </a:endParaRPr>
          </a:p>
          <a:p>
            <a:pPr lvl="0" indent="-330200" algn="l">
              <a:lnSpc>
                <a:spcPct val="110000"/>
              </a:lnSpc>
              <a:spcBef>
                <a:spcPts val="1000"/>
              </a:spcBef>
              <a:buClr>
                <a:srgbClr val="1D2E4D"/>
              </a:buClr>
              <a:buSzPts val="1600"/>
              <a:buFont typeface="Arial" panose="020B0604020202020204" pitchFamily="34" charset="0"/>
              <a:buChar char="•"/>
            </a:pP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791043"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Tike Mwambipile and Equality Now Vs the United Republic of Tanzania</a:t>
            </a:r>
            <a:endParaRPr sz="3200" dirty="0">
              <a:solidFill>
                <a:srgbClr val="1D2E4D"/>
              </a:solidFill>
              <a:latin typeface="Oswald Light"/>
              <a:ea typeface="Oswald Light"/>
              <a:cs typeface="Oswald Light"/>
              <a:sym typeface="Oswald Light"/>
            </a:endParaRPr>
          </a:p>
        </p:txBody>
      </p:sp>
      <p:pic>
        <p:nvPicPr>
          <p:cNvPr id="12" name="Picture 11"/>
          <p:cNvPicPr>
            <a:picLocks noChangeAspect="1"/>
          </p:cNvPicPr>
          <p:nvPr/>
        </p:nvPicPr>
        <p:blipFill>
          <a:blip r:embed="rId5"/>
          <a:stretch>
            <a:fillRect/>
          </a:stretch>
        </p:blipFill>
        <p:spPr>
          <a:xfrm>
            <a:off x="15577" y="1052742"/>
            <a:ext cx="3886747" cy="5898094"/>
          </a:xfrm>
          <a:prstGeom prst="rect">
            <a:avLst/>
          </a:prstGeom>
        </p:spPr>
      </p:pic>
    </p:spTree>
    <p:extLst>
      <p:ext uri="{BB962C8B-B14F-4D97-AF65-F5344CB8AC3E}">
        <p14:creationId xmlns:p14="http://schemas.microsoft.com/office/powerpoint/2010/main" val="1108334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4" y="1052742"/>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800" b="1" u="sng" dirty="0" smtClean="0">
                <a:solidFill>
                  <a:srgbClr val="1D2E4D"/>
                </a:solidFill>
                <a:latin typeface="Alegreya Sans"/>
                <a:ea typeface="Alegreya Sans"/>
                <a:cs typeface="Alegreya Sans"/>
                <a:sym typeface="Alegreya Sans"/>
              </a:rPr>
              <a:t>Status</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Amici Curiae: Amnesty International. Centre for Human Rights and Good Governance, Tanzania Women Lawyers Association, </a:t>
            </a:r>
            <a:r>
              <a:rPr lang="en-US" sz="1800" dirty="0" err="1">
                <a:solidFill>
                  <a:srgbClr val="1D2E4D"/>
                </a:solidFill>
                <a:latin typeface="Alegreya Sans"/>
                <a:ea typeface="Alegreya Sans"/>
                <a:cs typeface="Alegreya Sans"/>
                <a:sym typeface="Alegreya Sans"/>
              </a:rPr>
              <a:t>Msichana</a:t>
            </a:r>
            <a:r>
              <a:rPr lang="en-US" sz="1800" dirty="0">
                <a:solidFill>
                  <a:srgbClr val="1D2E4D"/>
                </a:solidFill>
                <a:latin typeface="Alegreya Sans"/>
                <a:ea typeface="Alegreya Sans"/>
                <a:cs typeface="Alegreya Sans"/>
                <a:sym typeface="Alegreya Sans"/>
              </a:rPr>
              <a:t> Initiative, United Nations Educational, Scientific and Cultural Organization, Clooney Foundation for Justice, Women’s Link Worldwide.</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10 September 2021: Reply to the application filed </a:t>
            </a:r>
          </a:p>
          <a:p>
            <a:pPr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21 February 2022: Court wrote a proposal for amicable </a:t>
            </a:r>
            <a:r>
              <a:rPr lang="en-US" sz="1800" dirty="0" smtClean="0">
                <a:solidFill>
                  <a:srgbClr val="1D2E4D"/>
                </a:solidFill>
                <a:latin typeface="Alegreya Sans"/>
                <a:ea typeface="Alegreya Sans"/>
                <a:cs typeface="Alegreya Sans"/>
                <a:sym typeface="Alegreya Sans"/>
              </a:rPr>
              <a:t>settlement to Equality Now </a:t>
            </a:r>
          </a:p>
          <a:p>
            <a:pPr lvl="0" indent="-33020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April </a:t>
            </a:r>
            <a:r>
              <a:rPr lang="en-US" sz="1800" dirty="0">
                <a:solidFill>
                  <a:srgbClr val="1D2E4D"/>
                </a:solidFill>
                <a:latin typeface="Alegreya Sans"/>
                <a:ea typeface="Alegreya Sans"/>
                <a:cs typeface="Alegreya Sans"/>
                <a:sym typeface="Alegreya Sans"/>
              </a:rPr>
              <a:t>2022: Response filed to State’s reply and to proposal</a:t>
            </a:r>
          </a:p>
          <a:p>
            <a:pPr marL="127000" lvl="0" indent="0" algn="l">
              <a:lnSpc>
                <a:spcPct val="110000"/>
              </a:lnSpc>
              <a:spcBef>
                <a:spcPts val="1000"/>
              </a:spcBef>
              <a:buClr>
                <a:srgbClr val="1D2E4D"/>
              </a:buClr>
              <a:buSzPts val="1600"/>
            </a:pPr>
            <a:endParaRPr lang="en-US" sz="1800" dirty="0" smtClean="0">
              <a:solidFill>
                <a:srgbClr val="1D2E4D"/>
              </a:solidFill>
              <a:latin typeface="Alegreya Sans"/>
              <a:ea typeface="Alegreya Sans"/>
              <a:cs typeface="Alegreya Sans"/>
              <a:sym typeface="Alegreya Sans"/>
            </a:endParaRPr>
          </a:p>
          <a:p>
            <a:pPr lvl="0" indent="-330200" algn="l">
              <a:lnSpc>
                <a:spcPct val="110000"/>
              </a:lnSpc>
              <a:spcBef>
                <a:spcPts val="1000"/>
              </a:spcBef>
              <a:buClr>
                <a:srgbClr val="1D2E4D"/>
              </a:buClr>
              <a:buSzPts val="1600"/>
              <a:buFont typeface="Arial" panose="020B0604020202020204" pitchFamily="34" charset="0"/>
              <a:buChar char="•"/>
            </a:pP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6350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Tike Mwambipile and Equality Now Vs the United Republic of Tanzania</a:t>
            </a:r>
            <a:endParaRPr sz="3200" dirty="0">
              <a:solidFill>
                <a:srgbClr val="1D2E4D"/>
              </a:solidFill>
              <a:latin typeface="Oswald Light"/>
              <a:ea typeface="Oswald Light"/>
              <a:cs typeface="Oswald Light"/>
              <a:sym typeface="Oswald Light"/>
            </a:endParaRPr>
          </a:p>
        </p:txBody>
      </p:sp>
      <p:pic>
        <p:nvPicPr>
          <p:cNvPr id="12" name="Picture 11"/>
          <p:cNvPicPr>
            <a:picLocks noChangeAspect="1"/>
          </p:cNvPicPr>
          <p:nvPr/>
        </p:nvPicPr>
        <p:blipFill>
          <a:blip r:embed="rId5"/>
          <a:stretch>
            <a:fillRect/>
          </a:stretch>
        </p:blipFill>
        <p:spPr>
          <a:xfrm>
            <a:off x="15577" y="1052742"/>
            <a:ext cx="3886747" cy="5898094"/>
          </a:xfrm>
          <a:prstGeom prst="rect">
            <a:avLst/>
          </a:prstGeom>
        </p:spPr>
      </p:pic>
    </p:spTree>
    <p:extLst>
      <p:ext uri="{BB962C8B-B14F-4D97-AF65-F5344CB8AC3E}">
        <p14:creationId xmlns:p14="http://schemas.microsoft.com/office/powerpoint/2010/main" val="3441100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TotalTime>
  <Words>2525</Words>
  <Application>Microsoft Office PowerPoint</Application>
  <PresentationFormat>Widescreen</PresentationFormat>
  <Paragraphs>150</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Oswald</vt:lpstr>
      <vt:lpstr>Alegreya Sans</vt:lpstr>
      <vt:lpstr>Arial</vt:lpstr>
      <vt:lpstr>Alegreya Sans SC ExtraBold</vt:lpstr>
      <vt:lpstr>Oswald ExtraLight</vt:lpstr>
      <vt:lpstr>Oswald Light</vt:lpstr>
      <vt:lpstr>Calibri</vt:lpstr>
      <vt:lpstr>Simple Light</vt:lpstr>
      <vt:lpstr>Mary Kimemia ~ Legal Equality, Africa</vt:lpstr>
      <vt:lpstr>Cases from the African Human Rights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Kimemia ~ Legal Equality, Africa</dc:title>
  <dc:creator>Mary Kimemia</dc:creator>
  <cp:lastModifiedBy>Microsoft account</cp:lastModifiedBy>
  <cp:revision>35</cp:revision>
  <dcterms:modified xsi:type="dcterms:W3CDTF">2022-11-30T07:35:18Z</dcterms:modified>
</cp:coreProperties>
</file>