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66" r:id="rId4"/>
    <p:sldId id="260" r:id="rId5"/>
    <p:sldId id="263" r:id="rId6"/>
    <p:sldId id="261" r:id="rId7"/>
    <p:sldId id="264" r:id="rId8"/>
    <p:sldId id="271" r:id="rId9"/>
    <p:sldId id="272" r:id="rId10"/>
    <p:sldId id="269" r:id="rId11"/>
  </p:sldIdLst>
  <p:sldSz cx="12192000" cy="6858000"/>
  <p:notesSz cx="6858000" cy="9144000"/>
  <p:embeddedFontLst>
    <p:embeddedFont>
      <p:font typeface="Oswald"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Alegreya Sans SC ExtraBold" panose="020B0604020202020204" charset="0"/>
      <p:bold r:id="rId19"/>
      <p:boldItalic r:id="rId20"/>
    </p:embeddedFont>
    <p:embeddedFont>
      <p:font typeface="Alegreya Sans" panose="020B0604020202020204" charset="0"/>
      <p:regular r:id="rId21"/>
      <p:bold r:id="rId22"/>
      <p:italic r:id="rId23"/>
      <p:boldItalic r:id="rId24"/>
    </p:embeddedFont>
    <p:embeddedFont>
      <p:font typeface="Oswald ExtraLight" panose="020B0604020202020204" charset="0"/>
      <p:regular r:id="rId25"/>
      <p:bold r:id="rId26"/>
    </p:embeddedFont>
    <p:embeddedFont>
      <p:font typeface="Oswald Light" panose="020B0604020202020204" charset="0"/>
      <p:regular r:id="rId27"/>
      <p:bold r:id="rId28"/>
    </p:embeddedFont>
    <p:embeddedFont>
      <p:font typeface="Playfair Display Black" panose="020B060402020202020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1A608-2D0B-40E8-9EA9-0A5E849232E7}"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en-US"/>
        </a:p>
      </dgm:t>
    </dgm:pt>
    <dgm:pt modelId="{D9A46BA5-45FB-46D7-8A89-66428F86C31B}">
      <dgm:prSet phldrT="[Text]"/>
      <dgm:spPr/>
      <dgm:t>
        <a:bodyPr/>
        <a:lstStyle/>
        <a:p>
          <a:r>
            <a:rPr lang="en-US" b="1" dirty="0" smtClean="0">
              <a:solidFill>
                <a:srgbClr val="002060"/>
              </a:solidFill>
            </a:rPr>
            <a:t>State Party’s Obligations</a:t>
          </a:r>
          <a:endParaRPr lang="en-US" b="1" dirty="0">
            <a:solidFill>
              <a:srgbClr val="002060"/>
            </a:solidFill>
          </a:endParaRPr>
        </a:p>
      </dgm:t>
    </dgm:pt>
    <dgm:pt modelId="{8B0AE369-140B-4D27-BDEC-7DE27273BE77}" type="parTrans" cxnId="{2705DB66-8596-4894-BC94-9914E42AB45D}">
      <dgm:prSet/>
      <dgm:spPr/>
      <dgm:t>
        <a:bodyPr/>
        <a:lstStyle/>
        <a:p>
          <a:endParaRPr lang="en-US"/>
        </a:p>
      </dgm:t>
    </dgm:pt>
    <dgm:pt modelId="{D437069E-A5BD-435A-AECB-ABFD9BBEEDE6}" type="sibTrans" cxnId="{2705DB66-8596-4894-BC94-9914E42AB45D}">
      <dgm:prSet/>
      <dgm:spPr/>
      <dgm:t>
        <a:bodyPr/>
        <a:lstStyle/>
        <a:p>
          <a:endParaRPr lang="en-US"/>
        </a:p>
      </dgm:t>
    </dgm:pt>
    <dgm:pt modelId="{68841221-8EC4-4DC7-BD28-C9AA456606E4}">
      <dgm:prSet phldrT="[Text]"/>
      <dgm:spPr/>
      <dgm:t>
        <a:bodyPr/>
        <a:lstStyle/>
        <a:p>
          <a:r>
            <a:rPr lang="en-US" b="1" dirty="0" smtClean="0">
              <a:solidFill>
                <a:srgbClr val="FF0000"/>
              </a:solidFill>
            </a:rPr>
            <a:t>Violations</a:t>
          </a:r>
          <a:endParaRPr lang="en-US" b="1" dirty="0">
            <a:solidFill>
              <a:srgbClr val="FF0000"/>
            </a:solidFill>
          </a:endParaRPr>
        </a:p>
      </dgm:t>
    </dgm:pt>
    <dgm:pt modelId="{3D4F8299-277B-40A2-999F-52670EFEB6DC}" type="parTrans" cxnId="{057642BC-F98E-4D89-9CA0-2CA6241E911D}">
      <dgm:prSet/>
      <dgm:spPr/>
      <dgm:t>
        <a:bodyPr/>
        <a:lstStyle/>
        <a:p>
          <a:endParaRPr lang="en-US"/>
        </a:p>
      </dgm:t>
    </dgm:pt>
    <dgm:pt modelId="{AB8DD771-8252-48DC-9B57-B2E87CD51431}" type="sibTrans" cxnId="{057642BC-F98E-4D89-9CA0-2CA6241E911D}">
      <dgm:prSet/>
      <dgm:spPr/>
      <dgm:t>
        <a:bodyPr/>
        <a:lstStyle/>
        <a:p>
          <a:endParaRPr lang="en-US"/>
        </a:p>
      </dgm:t>
    </dgm:pt>
    <dgm:pt modelId="{D7670343-2F60-4E4F-8264-1AB5140E0117}">
      <dgm:prSet phldrT="[Text]" custT="1"/>
      <dgm:spPr/>
      <dgm:t>
        <a:bodyPr/>
        <a:lstStyle/>
        <a:p>
          <a:r>
            <a:rPr lang="en-US" sz="2000" b="1" dirty="0" smtClean="0">
              <a:solidFill>
                <a:schemeClr val="accent5">
                  <a:lumMod val="75000"/>
                </a:schemeClr>
              </a:solidFill>
              <a:effectLst/>
            </a:rPr>
            <a:t>Remedies</a:t>
          </a:r>
          <a:endParaRPr lang="en-US" sz="2000" b="1" dirty="0">
            <a:solidFill>
              <a:schemeClr val="accent5">
                <a:lumMod val="75000"/>
              </a:schemeClr>
            </a:solidFill>
            <a:effectLst/>
          </a:endParaRPr>
        </a:p>
      </dgm:t>
    </dgm:pt>
    <dgm:pt modelId="{087E6280-0C32-435A-A02D-FEFE4887DC73}" type="parTrans" cxnId="{C8D3DD52-443F-4E8A-BDED-06D3DE4D0E28}">
      <dgm:prSet/>
      <dgm:spPr/>
      <dgm:t>
        <a:bodyPr/>
        <a:lstStyle/>
        <a:p>
          <a:endParaRPr lang="en-US"/>
        </a:p>
      </dgm:t>
    </dgm:pt>
    <dgm:pt modelId="{60083E08-016F-4E5D-905F-FC6BE55B952A}" type="sibTrans" cxnId="{C8D3DD52-443F-4E8A-BDED-06D3DE4D0E28}">
      <dgm:prSet/>
      <dgm:spPr/>
      <dgm:t>
        <a:bodyPr/>
        <a:lstStyle/>
        <a:p>
          <a:endParaRPr lang="en-US"/>
        </a:p>
      </dgm:t>
    </dgm:pt>
    <dgm:pt modelId="{3496C06F-D8CF-41CC-B3BB-8D463759E362}" type="pres">
      <dgm:prSet presAssocID="{6601A608-2D0B-40E8-9EA9-0A5E849232E7}" presName="Name0" presStyleCnt="0">
        <dgm:presLayoutVars>
          <dgm:chMax val="7"/>
          <dgm:chPref val="7"/>
          <dgm:dir/>
          <dgm:animLvl val="lvl"/>
        </dgm:presLayoutVars>
      </dgm:prSet>
      <dgm:spPr/>
    </dgm:pt>
    <dgm:pt modelId="{779EB894-7F34-483E-86D1-377E53B1912A}" type="pres">
      <dgm:prSet presAssocID="{D9A46BA5-45FB-46D7-8A89-66428F86C31B}" presName="Accent1" presStyleCnt="0"/>
      <dgm:spPr/>
    </dgm:pt>
    <dgm:pt modelId="{A534793F-DDC5-4D42-B0CD-616DD5EDE438}" type="pres">
      <dgm:prSet presAssocID="{D9A46BA5-45FB-46D7-8A89-66428F86C31B}" presName="Accent" presStyleLbl="node1" presStyleIdx="0" presStyleCnt="3"/>
      <dgm:spPr/>
    </dgm:pt>
    <dgm:pt modelId="{5FE60182-CA87-418E-838D-F23808E849C9}" type="pres">
      <dgm:prSet presAssocID="{D9A46BA5-45FB-46D7-8A89-66428F86C31B}" presName="Parent1" presStyleLbl="revTx" presStyleIdx="0" presStyleCnt="3">
        <dgm:presLayoutVars>
          <dgm:chMax val="1"/>
          <dgm:chPref val="1"/>
          <dgm:bulletEnabled val="1"/>
        </dgm:presLayoutVars>
      </dgm:prSet>
      <dgm:spPr/>
      <dgm:t>
        <a:bodyPr/>
        <a:lstStyle/>
        <a:p>
          <a:endParaRPr lang="en-US"/>
        </a:p>
      </dgm:t>
    </dgm:pt>
    <dgm:pt modelId="{F39AA342-B788-46A6-84EA-003E88DB3715}" type="pres">
      <dgm:prSet presAssocID="{68841221-8EC4-4DC7-BD28-C9AA456606E4}" presName="Accent2" presStyleCnt="0"/>
      <dgm:spPr/>
    </dgm:pt>
    <dgm:pt modelId="{87CAA4E6-52C4-46F0-AAFC-09886DF2372C}" type="pres">
      <dgm:prSet presAssocID="{68841221-8EC4-4DC7-BD28-C9AA456606E4}" presName="Accent" presStyleLbl="node1" presStyleIdx="1" presStyleCnt="3"/>
      <dgm:spPr/>
    </dgm:pt>
    <dgm:pt modelId="{AAF6459F-AB11-4341-A4C9-D900FB14EB02}" type="pres">
      <dgm:prSet presAssocID="{68841221-8EC4-4DC7-BD28-C9AA456606E4}" presName="Parent2" presStyleLbl="revTx" presStyleIdx="1" presStyleCnt="3">
        <dgm:presLayoutVars>
          <dgm:chMax val="1"/>
          <dgm:chPref val="1"/>
          <dgm:bulletEnabled val="1"/>
        </dgm:presLayoutVars>
      </dgm:prSet>
      <dgm:spPr/>
    </dgm:pt>
    <dgm:pt modelId="{0D406916-7FA0-45BE-AC53-27C263DBBAC4}" type="pres">
      <dgm:prSet presAssocID="{D7670343-2F60-4E4F-8264-1AB5140E0117}" presName="Accent3" presStyleCnt="0"/>
      <dgm:spPr/>
    </dgm:pt>
    <dgm:pt modelId="{DF0F9408-87EB-499C-BC39-EAC4CB5AC539}" type="pres">
      <dgm:prSet presAssocID="{D7670343-2F60-4E4F-8264-1AB5140E0117}" presName="Accent" presStyleLbl="node1" presStyleIdx="2" presStyleCnt="3"/>
      <dgm:spPr/>
    </dgm:pt>
    <dgm:pt modelId="{216C3973-269B-49AB-98AD-DA9AEDD2EC4D}" type="pres">
      <dgm:prSet presAssocID="{D7670343-2F60-4E4F-8264-1AB5140E0117}" presName="Parent3" presStyleLbl="revTx" presStyleIdx="2" presStyleCnt="3">
        <dgm:presLayoutVars>
          <dgm:chMax val="1"/>
          <dgm:chPref val="1"/>
          <dgm:bulletEnabled val="1"/>
        </dgm:presLayoutVars>
      </dgm:prSet>
      <dgm:spPr/>
    </dgm:pt>
  </dgm:ptLst>
  <dgm:cxnLst>
    <dgm:cxn modelId="{C8D3DD52-443F-4E8A-BDED-06D3DE4D0E28}" srcId="{6601A608-2D0B-40E8-9EA9-0A5E849232E7}" destId="{D7670343-2F60-4E4F-8264-1AB5140E0117}" srcOrd="2" destOrd="0" parTransId="{087E6280-0C32-435A-A02D-FEFE4887DC73}" sibTransId="{60083E08-016F-4E5D-905F-FC6BE55B952A}"/>
    <dgm:cxn modelId="{72879CD5-7D14-4033-923B-90BF5ECFB840}" type="presOf" srcId="{D7670343-2F60-4E4F-8264-1AB5140E0117}" destId="{216C3973-269B-49AB-98AD-DA9AEDD2EC4D}" srcOrd="0" destOrd="0" presId="urn:microsoft.com/office/officeart/2009/layout/CircleArrowProcess"/>
    <dgm:cxn modelId="{057642BC-F98E-4D89-9CA0-2CA6241E911D}" srcId="{6601A608-2D0B-40E8-9EA9-0A5E849232E7}" destId="{68841221-8EC4-4DC7-BD28-C9AA456606E4}" srcOrd="1" destOrd="0" parTransId="{3D4F8299-277B-40A2-999F-52670EFEB6DC}" sibTransId="{AB8DD771-8252-48DC-9B57-B2E87CD51431}"/>
    <dgm:cxn modelId="{04F29BCE-8D53-4FA4-A2BC-22696EAD6EFF}" type="presOf" srcId="{6601A608-2D0B-40E8-9EA9-0A5E849232E7}" destId="{3496C06F-D8CF-41CC-B3BB-8D463759E362}" srcOrd="0" destOrd="0" presId="urn:microsoft.com/office/officeart/2009/layout/CircleArrowProcess"/>
    <dgm:cxn modelId="{30626A06-C7E5-4EF5-A270-8DD774E2D4ED}" type="presOf" srcId="{D9A46BA5-45FB-46D7-8A89-66428F86C31B}" destId="{5FE60182-CA87-418E-838D-F23808E849C9}" srcOrd="0" destOrd="0" presId="urn:microsoft.com/office/officeart/2009/layout/CircleArrowProcess"/>
    <dgm:cxn modelId="{2705DB66-8596-4894-BC94-9914E42AB45D}" srcId="{6601A608-2D0B-40E8-9EA9-0A5E849232E7}" destId="{D9A46BA5-45FB-46D7-8A89-66428F86C31B}" srcOrd="0" destOrd="0" parTransId="{8B0AE369-140B-4D27-BDEC-7DE27273BE77}" sibTransId="{D437069E-A5BD-435A-AECB-ABFD9BBEEDE6}"/>
    <dgm:cxn modelId="{2B18F6F6-8967-4F7D-8305-7DC2ADC141C6}" type="presOf" srcId="{68841221-8EC4-4DC7-BD28-C9AA456606E4}" destId="{AAF6459F-AB11-4341-A4C9-D900FB14EB02}" srcOrd="0" destOrd="0" presId="urn:microsoft.com/office/officeart/2009/layout/CircleArrowProcess"/>
    <dgm:cxn modelId="{C090A86F-064F-48D2-9F3C-94354EC8DCCB}" type="presParOf" srcId="{3496C06F-D8CF-41CC-B3BB-8D463759E362}" destId="{779EB894-7F34-483E-86D1-377E53B1912A}" srcOrd="0" destOrd="0" presId="urn:microsoft.com/office/officeart/2009/layout/CircleArrowProcess"/>
    <dgm:cxn modelId="{2B5F7547-3C12-4026-B0B0-973F3961B8B7}" type="presParOf" srcId="{779EB894-7F34-483E-86D1-377E53B1912A}" destId="{A534793F-DDC5-4D42-B0CD-616DD5EDE438}" srcOrd="0" destOrd="0" presId="urn:microsoft.com/office/officeart/2009/layout/CircleArrowProcess"/>
    <dgm:cxn modelId="{E2E926F7-95DF-422C-81C2-973CF00D109C}" type="presParOf" srcId="{3496C06F-D8CF-41CC-B3BB-8D463759E362}" destId="{5FE60182-CA87-418E-838D-F23808E849C9}" srcOrd="1" destOrd="0" presId="urn:microsoft.com/office/officeart/2009/layout/CircleArrowProcess"/>
    <dgm:cxn modelId="{901500AF-D4F8-4974-9017-B09ED083F0F1}" type="presParOf" srcId="{3496C06F-D8CF-41CC-B3BB-8D463759E362}" destId="{F39AA342-B788-46A6-84EA-003E88DB3715}" srcOrd="2" destOrd="0" presId="urn:microsoft.com/office/officeart/2009/layout/CircleArrowProcess"/>
    <dgm:cxn modelId="{86D2A374-07F9-4F57-B605-9F0BD882BC90}" type="presParOf" srcId="{F39AA342-B788-46A6-84EA-003E88DB3715}" destId="{87CAA4E6-52C4-46F0-AAFC-09886DF2372C}" srcOrd="0" destOrd="0" presId="urn:microsoft.com/office/officeart/2009/layout/CircleArrowProcess"/>
    <dgm:cxn modelId="{CD7EC013-B11C-43C8-A747-71725254A605}" type="presParOf" srcId="{3496C06F-D8CF-41CC-B3BB-8D463759E362}" destId="{AAF6459F-AB11-4341-A4C9-D900FB14EB02}" srcOrd="3" destOrd="0" presId="urn:microsoft.com/office/officeart/2009/layout/CircleArrowProcess"/>
    <dgm:cxn modelId="{D916E5C5-B627-4135-B0CF-3E035B9D5DFE}" type="presParOf" srcId="{3496C06F-D8CF-41CC-B3BB-8D463759E362}" destId="{0D406916-7FA0-45BE-AC53-27C263DBBAC4}" srcOrd="4" destOrd="0" presId="urn:microsoft.com/office/officeart/2009/layout/CircleArrowProcess"/>
    <dgm:cxn modelId="{78474487-7A20-43FA-AF6C-876B5C60CD1A}" type="presParOf" srcId="{0D406916-7FA0-45BE-AC53-27C263DBBAC4}" destId="{DF0F9408-87EB-499C-BC39-EAC4CB5AC539}" srcOrd="0" destOrd="0" presId="urn:microsoft.com/office/officeart/2009/layout/CircleArrowProcess"/>
    <dgm:cxn modelId="{090D7D58-7525-4C6D-BEC6-861813329CC3}" type="presParOf" srcId="{3496C06F-D8CF-41CC-B3BB-8D463759E362}" destId="{216C3973-269B-49AB-98AD-DA9AEDD2EC4D}"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4793F-DDC5-4D42-B0CD-616DD5EDE438}">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E60182-CA87-418E-838D-F23808E849C9}">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rPr>
            <a:t>State Party’s Obligations</a:t>
          </a:r>
          <a:endParaRPr lang="en-US" sz="1800" b="1" kern="1200" dirty="0">
            <a:solidFill>
              <a:srgbClr val="002060"/>
            </a:solidFill>
          </a:endParaRPr>
        </a:p>
      </dsp:txBody>
      <dsp:txXfrm>
        <a:off x="3698614" y="941764"/>
        <a:ext cx="1449298" cy="724475"/>
      </dsp:txXfrm>
    </dsp:sp>
    <dsp:sp modelId="{87CAA4E6-52C4-46F0-AAFC-09886DF2372C}">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F6459F-AB11-4341-A4C9-D900FB14EB02}">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Violations</a:t>
          </a:r>
          <a:endParaRPr lang="en-US" sz="1800" b="1" kern="1200" dirty="0">
            <a:solidFill>
              <a:srgbClr val="FF0000"/>
            </a:solidFill>
          </a:endParaRPr>
        </a:p>
      </dsp:txBody>
      <dsp:txXfrm>
        <a:off x="2977148" y="2449237"/>
        <a:ext cx="1449298" cy="724475"/>
      </dsp:txXfrm>
    </dsp:sp>
    <dsp:sp modelId="{DF0F9408-87EB-499C-BC39-EAC4CB5AC539}">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6C3973-269B-49AB-98AD-DA9AEDD2EC4D}">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5">
                  <a:lumMod val="75000"/>
                </a:schemeClr>
              </a:solidFill>
              <a:effectLst/>
            </a:rPr>
            <a:t>Remedies</a:t>
          </a:r>
          <a:endParaRPr lang="en-US" sz="2000" b="1" kern="1200" dirty="0">
            <a:solidFill>
              <a:schemeClr val="accent5">
                <a:lumMod val="75000"/>
              </a:schemeClr>
            </a:solidFill>
            <a:effectLst/>
          </a:endParaRPr>
        </a:p>
      </dsp:txBody>
      <dsp:txXfrm>
        <a:off x="3702042"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297331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6ebb2d5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6ebb2d5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8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6ebb2d5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6ebb2d5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72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92dde04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92dde04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Adopted</a:t>
            </a:r>
            <a:r>
              <a:rPr lang="en-US" baseline="0" dirty="0" smtClean="0"/>
              <a:t> in 2003 and came into force in November 2005.</a:t>
            </a:r>
          </a:p>
          <a:p>
            <a:pPr marL="171450" lvl="0" indent="-171450" algn="l" rtl="0">
              <a:spcBef>
                <a:spcPts val="0"/>
              </a:spcBef>
              <a:spcAft>
                <a:spcPts val="0"/>
              </a:spcAft>
              <a:buFontTx/>
              <a:buChar char="-"/>
            </a:pPr>
            <a:r>
              <a:rPr lang="en-US" baseline="0" dirty="0" smtClean="0"/>
              <a:t>Discuss the need for Maputo when there is CEDAW.</a:t>
            </a:r>
            <a:endParaRPr dirty="0"/>
          </a:p>
        </p:txBody>
      </p:sp>
    </p:spTree>
    <p:extLst>
      <p:ext uri="{BB962C8B-B14F-4D97-AF65-F5344CB8AC3E}">
        <p14:creationId xmlns:p14="http://schemas.microsoft.com/office/powerpoint/2010/main" val="206815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f113007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171450" algn="l" rtl="0">
              <a:spcBef>
                <a:spcPts val="0"/>
              </a:spcBef>
              <a:spcAft>
                <a:spcPts val="0"/>
              </a:spcAft>
              <a:buFontTx/>
              <a:buChar char="-"/>
            </a:pPr>
            <a:r>
              <a:rPr lang="en-US" dirty="0" smtClean="0"/>
              <a:t>Mention some of the reasons why it</a:t>
            </a:r>
            <a:r>
              <a:rPr lang="en-US" baseline="0" dirty="0" smtClean="0"/>
              <a:t> is the most comprehensive; widow’s rights (Art 20), protection of elderly women (Art 22)</a:t>
            </a:r>
          </a:p>
        </p:txBody>
      </p:sp>
      <p:sp>
        <p:nvSpPr>
          <p:cNvPr id="154" name="Google Shape;154;g32f11300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96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79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48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f113007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32f113007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58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3192d9b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383192d9b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96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3192d9b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383192d9b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68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3192d9b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383192d9b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5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noAutofit/>
          </a:bodyPr>
          <a:lstStyle>
            <a:lvl1pPr marR="0" lvl="0" algn="l" rtl="0">
              <a:lnSpc>
                <a:spcPct val="90000"/>
              </a:lnSpc>
              <a:spcBef>
                <a:spcPts val="0"/>
              </a:spcBef>
              <a:spcAft>
                <a:spcPts val="0"/>
              </a:spcAft>
              <a:buClr>
                <a:schemeClr val="dk1"/>
              </a:buClr>
              <a:buSzPts val="4400"/>
              <a:buFont typeface="Calibri"/>
              <a:buNone/>
              <a:defRPr sz="5000">
                <a:solidFill>
                  <a:schemeClr val="lt1"/>
                </a:solidFill>
                <a:latin typeface="Oswald"/>
                <a:ea typeface="Oswald"/>
                <a:cs typeface="Oswald"/>
                <a:sym typeface="Oswald"/>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121900" tIns="121900" rIns="121900" bIns="1219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quality Now Theme"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9.jp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idx="4294967295"/>
          </p:nvPr>
        </p:nvSpPr>
        <p:spPr>
          <a:xfrm>
            <a:off x="853070" y="4929596"/>
            <a:ext cx="9413148" cy="1219279"/>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E63B11"/>
              </a:buClr>
              <a:buSzPts val="5000"/>
              <a:buFont typeface="Arial"/>
              <a:buNone/>
            </a:pPr>
            <a:r>
              <a:rPr lang="en-GB" sz="5000" dirty="0" smtClean="0">
                <a:solidFill>
                  <a:schemeClr val="lt1"/>
                </a:solidFill>
                <a:latin typeface="Oswald"/>
                <a:ea typeface="Oswald"/>
                <a:cs typeface="Oswald"/>
                <a:sym typeface="Oswald"/>
              </a:rPr>
              <a:t/>
            </a:r>
            <a:br>
              <a:rPr lang="en-GB" sz="5000" dirty="0" smtClean="0">
                <a:solidFill>
                  <a:schemeClr val="lt1"/>
                </a:solidFill>
                <a:latin typeface="Oswald"/>
                <a:ea typeface="Oswald"/>
                <a:cs typeface="Oswald"/>
                <a:sym typeface="Oswald"/>
              </a:rPr>
            </a:br>
            <a:r>
              <a:rPr lang="en-GB" sz="5000" dirty="0" smtClean="0">
                <a:solidFill>
                  <a:schemeClr val="lt1"/>
                </a:solidFill>
                <a:latin typeface="Oswald"/>
                <a:ea typeface="Oswald"/>
                <a:cs typeface="Oswald"/>
                <a:sym typeface="Oswald"/>
              </a:rPr>
              <a:t>Mary Kimemia ~ Legal Equality, Africa</a:t>
            </a:r>
            <a:br>
              <a:rPr lang="en-GB" sz="5000" dirty="0" smtClean="0">
                <a:solidFill>
                  <a:schemeClr val="lt1"/>
                </a:solidFill>
                <a:latin typeface="Oswald"/>
                <a:ea typeface="Oswald"/>
                <a:cs typeface="Oswald"/>
                <a:sym typeface="Oswald"/>
              </a:rPr>
            </a:br>
            <a:endParaRPr dirty="0">
              <a:solidFill>
                <a:schemeClr val="lt1"/>
              </a:solidFill>
              <a:latin typeface="Oswald"/>
              <a:ea typeface="Oswald"/>
              <a:cs typeface="Oswald"/>
              <a:sym typeface="Oswald"/>
            </a:endParaRPr>
          </a:p>
        </p:txBody>
      </p:sp>
      <p:pic>
        <p:nvPicPr>
          <p:cNvPr id="62" name="Google Shape;62;p14"/>
          <p:cNvPicPr preferRelativeResize="0"/>
          <p:nvPr/>
        </p:nvPicPr>
        <p:blipFill>
          <a:blip r:embed="rId4">
            <a:alphaModFix/>
          </a:blip>
          <a:stretch>
            <a:fillRect/>
          </a:stretch>
        </p:blipFill>
        <p:spPr>
          <a:xfrm>
            <a:off x="8648918" y="6148875"/>
            <a:ext cx="3376850" cy="7091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673" y="319612"/>
            <a:ext cx="9966960" cy="4983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05" y="235526"/>
            <a:ext cx="9569302"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548254" y="729075"/>
            <a:ext cx="3334305" cy="5226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63B11"/>
              </a:buClr>
              <a:buSzPts val="5000"/>
              <a:buFont typeface="Arial"/>
              <a:buNone/>
            </a:pPr>
            <a:r>
              <a:rPr lang="en-GB" sz="3600" dirty="0" smtClean="0"/>
              <a:t>Protocol to the African Charter on Human and People’s Rights on the Rights of Women in Africa</a:t>
            </a:r>
            <a:br>
              <a:rPr lang="en-GB" sz="3600" dirty="0" smtClean="0"/>
            </a:br>
            <a:r>
              <a:rPr lang="en-GB" sz="3600" dirty="0"/>
              <a:t/>
            </a:r>
            <a:br>
              <a:rPr lang="en-GB" sz="3600" dirty="0"/>
            </a:br>
            <a:r>
              <a:rPr lang="en-GB" sz="3600" dirty="0" smtClean="0"/>
              <a:t>(</a:t>
            </a:r>
            <a:r>
              <a:rPr lang="en-GB" sz="5400" dirty="0" smtClean="0"/>
              <a:t>The Maputo Protocol</a:t>
            </a:r>
            <a:r>
              <a:rPr lang="en-GB" sz="3600" dirty="0" smtClean="0"/>
              <a:t>)</a:t>
            </a:r>
            <a:endParaRPr sz="3600" dirty="0">
              <a:solidFill>
                <a:schemeClr val="lt1"/>
              </a:solidFill>
              <a:sym typeface="Oswa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27" y="1056525"/>
            <a:ext cx="8164295"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7" name="Google Shape;157;p24"/>
          <p:cNvSpPr txBox="1"/>
          <p:nvPr/>
        </p:nvSpPr>
        <p:spPr>
          <a:xfrm>
            <a:off x="2598197" y="374625"/>
            <a:ext cx="7024255" cy="571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10B5D"/>
              </a:buClr>
              <a:buSzPts val="3600"/>
              <a:buFont typeface="Arial"/>
              <a:buNone/>
            </a:pPr>
            <a:r>
              <a:rPr lang="en-GB" sz="3600" dirty="0" smtClean="0">
                <a:solidFill>
                  <a:srgbClr val="16A4C5"/>
                </a:solidFill>
                <a:latin typeface="Oswald ExtraLight"/>
                <a:ea typeface="Oswald ExtraLight"/>
                <a:cs typeface="Oswald ExtraLight"/>
                <a:sym typeface="Oswald ExtraLight"/>
              </a:rPr>
              <a:t>Fun Facts about the Maputo Protocol</a:t>
            </a:r>
            <a:endParaRPr dirty="0">
              <a:solidFill>
                <a:srgbClr val="16A4C5"/>
              </a:solidFill>
              <a:latin typeface="Oswald ExtraLight"/>
              <a:ea typeface="Oswald ExtraLight"/>
              <a:cs typeface="Oswald ExtraLight"/>
              <a:sym typeface="Oswald ExtraLight"/>
            </a:endParaRPr>
          </a:p>
        </p:txBody>
      </p:sp>
      <p:cxnSp>
        <p:nvCxnSpPr>
          <p:cNvPr id="158" name="Google Shape;158;p24"/>
          <p:cNvCxnSpPr/>
          <p:nvPr/>
        </p:nvCxnSpPr>
        <p:spPr>
          <a:xfrm>
            <a:off x="561975" y="1066298"/>
            <a:ext cx="11096700" cy="0"/>
          </a:xfrm>
          <a:prstGeom prst="straightConnector1">
            <a:avLst/>
          </a:prstGeom>
          <a:noFill/>
          <a:ln w="44450" cap="flat" cmpd="sng">
            <a:solidFill>
              <a:srgbClr val="16A4C5"/>
            </a:solidFill>
            <a:prstDash val="solid"/>
            <a:miter lim="800000"/>
            <a:headEnd type="none" w="sm" len="sm"/>
            <a:tailEnd type="none" w="sm" len="sm"/>
          </a:ln>
        </p:spPr>
      </p:cxnSp>
      <p:sp>
        <p:nvSpPr>
          <p:cNvPr id="159" name="Google Shape;159;p24"/>
          <p:cNvSpPr/>
          <p:nvPr/>
        </p:nvSpPr>
        <p:spPr>
          <a:xfrm>
            <a:off x="4281577" y="3985825"/>
            <a:ext cx="2255400" cy="2255400"/>
          </a:xfrm>
          <a:prstGeom prst="ellipse">
            <a:avLst/>
          </a:prstGeom>
          <a:solidFill>
            <a:srgbClr val="FF461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None/>
            </a:pPr>
            <a:r>
              <a:rPr lang="en-US" sz="1600" dirty="0" smtClean="0">
                <a:solidFill>
                  <a:schemeClr val="lt1"/>
                </a:solidFill>
                <a:latin typeface="Playfair Display Black"/>
                <a:ea typeface="Playfair Display Black"/>
                <a:cs typeface="Playfair Display Black"/>
                <a:sym typeface="Playfair Display Black"/>
              </a:rPr>
              <a:t>Specifically mandates the African Court as the court of …</a:t>
            </a:r>
            <a:endParaRPr sz="1600" dirty="0">
              <a:solidFill>
                <a:schemeClr val="lt1"/>
              </a:solidFill>
              <a:latin typeface="Oswald Light"/>
              <a:ea typeface="Oswald Light"/>
              <a:cs typeface="Oswald Light"/>
              <a:sym typeface="Oswald Light"/>
            </a:endParaRPr>
          </a:p>
        </p:txBody>
      </p:sp>
      <p:sp>
        <p:nvSpPr>
          <p:cNvPr id="160" name="Google Shape;160;p24"/>
          <p:cNvSpPr/>
          <p:nvPr/>
        </p:nvSpPr>
        <p:spPr>
          <a:xfrm>
            <a:off x="4281577" y="1398362"/>
            <a:ext cx="2255400" cy="2255400"/>
          </a:xfrm>
          <a:prstGeom prst="ellipse">
            <a:avLst/>
          </a:prstGeom>
          <a:solidFill>
            <a:srgbClr val="FF4612"/>
          </a:solidFill>
          <a:ln>
            <a:noFill/>
          </a:ln>
        </p:spPr>
        <p:txBody>
          <a:bodyPr spcFirstLastPara="1" wrap="square" lIns="91425" tIns="45700" rIns="91425" bIns="45700" anchor="ctr" anchorCtr="0">
            <a:noAutofit/>
          </a:bodyPr>
          <a:lstStyle/>
          <a:p>
            <a:pPr lvl="0" algn="ctr">
              <a:buSzPts val="1100"/>
              <a:defRPr/>
            </a:pPr>
            <a:r>
              <a:rPr lang="en-US" sz="2000" dirty="0">
                <a:solidFill>
                  <a:schemeClr val="lt1"/>
                </a:solidFill>
                <a:latin typeface="Playfair Display Black"/>
                <a:ea typeface="Playfair Display Black"/>
                <a:cs typeface="Playfair Display Black"/>
                <a:sym typeface="Playfair Display Black"/>
              </a:rPr>
              <a:t>Fastest ratified treaty in Africa</a:t>
            </a:r>
            <a:endParaRPr lang="en-US" sz="2000" dirty="0">
              <a:solidFill>
                <a:schemeClr val="lt1"/>
              </a:solidFill>
              <a:latin typeface="Oswald Light"/>
              <a:ea typeface="Oswald Light"/>
              <a:cs typeface="Oswald Light"/>
              <a:sym typeface="Oswald Light"/>
            </a:endParaRPr>
          </a:p>
        </p:txBody>
      </p:sp>
      <p:sp>
        <p:nvSpPr>
          <p:cNvPr id="161" name="Google Shape;161;p24"/>
          <p:cNvSpPr/>
          <p:nvPr/>
        </p:nvSpPr>
        <p:spPr>
          <a:xfrm>
            <a:off x="7480842" y="3985825"/>
            <a:ext cx="2383594" cy="2255400"/>
          </a:xfrm>
          <a:prstGeom prst="ellipse">
            <a:avLst/>
          </a:prstGeom>
          <a:solidFill>
            <a:srgbClr val="FF4612"/>
          </a:solidFill>
          <a:ln>
            <a:noFill/>
          </a:ln>
        </p:spPr>
        <p:txBody>
          <a:bodyPr spcFirstLastPara="1" wrap="square" lIns="91425" tIns="45700" rIns="91425" bIns="45700" anchor="ctr" anchorCtr="0">
            <a:noAutofit/>
          </a:bodyPr>
          <a:lstStyle/>
          <a:p>
            <a:pPr lvl="0" algn="ctr">
              <a:lnSpc>
                <a:spcPct val="90000"/>
              </a:lnSpc>
              <a:buSzPts val="3600"/>
            </a:pPr>
            <a:r>
              <a:rPr lang="en-US" sz="1600" dirty="0">
                <a:solidFill>
                  <a:schemeClr val="lt1"/>
                </a:solidFill>
                <a:latin typeface="Playfair Display Black"/>
                <a:ea typeface="Oswald Light"/>
                <a:cs typeface="Oswald Light"/>
                <a:sym typeface="Playfair Display Black"/>
              </a:rPr>
              <a:t>Most comprehensive women’s rights instrument globally</a:t>
            </a:r>
            <a:endParaRPr lang="en-US" sz="1600" dirty="0">
              <a:solidFill>
                <a:schemeClr val="lt1"/>
              </a:solidFill>
              <a:latin typeface="Oswald Light"/>
              <a:ea typeface="Oswald Light"/>
              <a:cs typeface="Oswald Light"/>
              <a:sym typeface="Oswald Light"/>
            </a:endParaRPr>
          </a:p>
        </p:txBody>
      </p:sp>
      <p:pic>
        <p:nvPicPr>
          <p:cNvPr id="162" name="Google Shape;162;p24"/>
          <p:cNvPicPr preferRelativeResize="0"/>
          <p:nvPr/>
        </p:nvPicPr>
        <p:blipFill>
          <a:blip r:embed="rId4">
            <a:alphaModFix/>
          </a:blip>
          <a:stretch>
            <a:fillRect/>
          </a:stretch>
        </p:blipFill>
        <p:spPr>
          <a:xfrm>
            <a:off x="457200" y="5956900"/>
            <a:ext cx="2293475" cy="481621"/>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082465"/>
            <a:ext cx="3474720" cy="3474720"/>
          </a:xfrm>
          <a:prstGeom prst="rect">
            <a:avLst/>
          </a:prstGeom>
          <a:ln>
            <a:solidFill>
              <a:schemeClr val="accent4">
                <a:lumMod val="60000"/>
                <a:lumOff val="40000"/>
              </a:schemeClr>
            </a:solidFill>
          </a:ln>
        </p:spPr>
      </p:pic>
      <p:sp>
        <p:nvSpPr>
          <p:cNvPr id="10" name="Google Shape;161;p24"/>
          <p:cNvSpPr/>
          <p:nvPr/>
        </p:nvSpPr>
        <p:spPr>
          <a:xfrm>
            <a:off x="7238858" y="1398362"/>
            <a:ext cx="2383594" cy="2255400"/>
          </a:xfrm>
          <a:prstGeom prst="ellipse">
            <a:avLst/>
          </a:prstGeom>
          <a:solidFill>
            <a:srgbClr val="FF4612"/>
          </a:solidFill>
          <a:ln>
            <a:noFill/>
          </a:ln>
        </p:spPr>
        <p:txBody>
          <a:bodyPr spcFirstLastPara="1" wrap="square" lIns="91425" tIns="45700" rIns="91425" bIns="45700" anchor="ctr" anchorCtr="0">
            <a:noAutofit/>
          </a:bodyPr>
          <a:lstStyle/>
          <a:p>
            <a:pPr lvl="0" algn="ctr">
              <a:lnSpc>
                <a:spcPct val="90000"/>
              </a:lnSpc>
              <a:buSzPts val="3600"/>
            </a:pPr>
            <a:endParaRPr lang="en-US" sz="1600" dirty="0" smtClean="0">
              <a:solidFill>
                <a:schemeClr val="lt1"/>
              </a:solidFill>
              <a:latin typeface="Playfair Display Black"/>
              <a:ea typeface="Oswald Light"/>
              <a:cs typeface="Oswald Light"/>
              <a:sym typeface="Playfair Display Black"/>
            </a:endParaRPr>
          </a:p>
          <a:p>
            <a:pPr lvl="0" algn="ctr">
              <a:lnSpc>
                <a:spcPct val="90000"/>
              </a:lnSpc>
              <a:buSzPts val="3600"/>
            </a:pPr>
            <a:r>
              <a:rPr lang="en-US" sz="1600" dirty="0" smtClean="0">
                <a:solidFill>
                  <a:schemeClr val="lt1"/>
                </a:solidFill>
                <a:latin typeface="Playfair Display Black"/>
                <a:ea typeface="Oswald Light"/>
                <a:cs typeface="Oswald Light"/>
                <a:sym typeface="Playfair Display Black"/>
              </a:rPr>
              <a:t>Only treaty that explicitly provides for abortion, right to peace for women and prohibits harmful practices</a:t>
            </a:r>
            <a:endParaRPr lang="en-US" sz="1600" dirty="0">
              <a:solidFill>
                <a:schemeClr val="lt1"/>
              </a:solidFill>
              <a:latin typeface="Oswald Light"/>
              <a:ea typeface="Oswald Light"/>
              <a:cs typeface="Oswald Light"/>
              <a:sym typeface="Oswald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9" name="Google Shape;89;p18"/>
          <p:cNvSpPr txBox="1">
            <a:spLocks noGrp="1"/>
          </p:cNvSpPr>
          <p:nvPr>
            <p:ph type="subTitle" idx="1"/>
          </p:nvPr>
        </p:nvSpPr>
        <p:spPr>
          <a:xfrm>
            <a:off x="1457325" y="1524000"/>
            <a:ext cx="4419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1D2E4D"/>
              </a:buClr>
              <a:buSzPts val="1400"/>
              <a:buFont typeface="Arial"/>
              <a:buNone/>
            </a:pPr>
            <a:r>
              <a:rPr lang="en-US" sz="1400" b="1" dirty="0" smtClean="0">
                <a:solidFill>
                  <a:srgbClr val="1D2E4D"/>
                </a:solidFill>
                <a:latin typeface="Oswald ExtraLight" panose="020B0604020202020204" charset="0"/>
                <a:ea typeface="Alegreya Sans SC ExtraBold"/>
                <a:cs typeface="Alegreya Sans SC ExtraBold"/>
                <a:sym typeface="Alegreya Sans SC ExtraBold"/>
              </a:rPr>
              <a:t>INHERITANCE AND PROPERTY RIGHTS</a:t>
            </a:r>
          </a:p>
          <a:p>
            <a:pPr marL="285750" marR="0" lvl="0" indent="-285750" algn="l" rtl="0">
              <a:spcBef>
                <a:spcPts val="1000"/>
              </a:spcBef>
              <a:spcAft>
                <a:spcPts val="0"/>
              </a:spcAft>
              <a:buClr>
                <a:srgbClr val="1D2E4D"/>
              </a:buClr>
              <a:buSzPts val="1400"/>
              <a:buFont typeface="Arial" panose="020B0604020202020204" pitchFamily="34" charset="0"/>
              <a:buChar char="•"/>
            </a:pPr>
            <a:r>
              <a:rPr lang="en-GB" sz="1600" b="0" i="0" u="none" strike="noStrike" cap="none" dirty="0" smtClean="0">
                <a:solidFill>
                  <a:srgbClr val="1D2E4D"/>
                </a:solidFill>
                <a:latin typeface="Oswald ExtraLight" panose="020B0604020202020204" charset="0"/>
                <a:ea typeface="Alegreya Sans"/>
                <a:cs typeface="Alegreya Sans"/>
                <a:sym typeface="Alegreya Sans"/>
              </a:rPr>
              <a:t>Art 20 on </a:t>
            </a:r>
            <a:r>
              <a:rPr lang="en-GB" sz="1600" b="1" i="0" u="none" strike="noStrike" cap="none" dirty="0" smtClean="0">
                <a:solidFill>
                  <a:srgbClr val="1D2E4D"/>
                </a:solidFill>
                <a:latin typeface="Oswald ExtraLight" panose="020B0604020202020204" charset="0"/>
                <a:ea typeface="Alegreya Sans"/>
                <a:cs typeface="Alegreya Sans"/>
                <a:sym typeface="Alegreya Sans"/>
              </a:rPr>
              <a:t>widow’s rights </a:t>
            </a:r>
            <a:r>
              <a:rPr lang="en-GB" sz="1600" b="0" i="0" u="none" strike="noStrike" cap="none" dirty="0" smtClean="0">
                <a:solidFill>
                  <a:srgbClr val="1D2E4D"/>
                </a:solidFill>
                <a:latin typeface="Oswald ExtraLight" panose="020B0604020202020204" charset="0"/>
                <a:ea typeface="Alegreya Sans"/>
                <a:cs typeface="Alegreya Sans"/>
                <a:sym typeface="Alegreya Sans"/>
              </a:rPr>
              <a:t>is unique to the Maputo Protocol.</a:t>
            </a:r>
          </a:p>
          <a:p>
            <a:pPr marL="285750" marR="0" lvl="0" indent="-285750" algn="l" rtl="0">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sym typeface="Alegreya Sans"/>
              </a:rPr>
              <a:t>Art 21(1) on </a:t>
            </a:r>
            <a:r>
              <a:rPr lang="en-GB" sz="1600" b="1" dirty="0" smtClean="0">
                <a:solidFill>
                  <a:srgbClr val="1D2E4D"/>
                </a:solidFill>
                <a:latin typeface="Oswald ExtraLight" panose="020B0604020202020204" charset="0"/>
                <a:sym typeface="Alegreya Sans"/>
              </a:rPr>
              <a:t>right to inheritance </a:t>
            </a:r>
            <a:r>
              <a:rPr lang="en-GB" sz="1600" dirty="0" smtClean="0">
                <a:solidFill>
                  <a:srgbClr val="1D2E4D"/>
                </a:solidFill>
                <a:latin typeface="Oswald ExtraLight" panose="020B0604020202020204" charset="0"/>
                <a:sym typeface="Alegreya Sans"/>
              </a:rPr>
              <a:t>further reiterates the protection of widows.</a:t>
            </a:r>
            <a:endParaRPr dirty="0">
              <a:latin typeface="Oswald ExtraLight" panose="020B0604020202020204" charset="0"/>
            </a:endParaRPr>
          </a:p>
        </p:txBody>
      </p:sp>
      <p:sp>
        <p:nvSpPr>
          <p:cNvPr id="90" name="Google Shape;90;p18"/>
          <p:cNvSpPr/>
          <p:nvPr/>
        </p:nvSpPr>
        <p:spPr>
          <a:xfrm>
            <a:off x="457200" y="1524000"/>
            <a:ext cx="800100" cy="800100"/>
          </a:xfrm>
          <a:prstGeom prst="ellipse">
            <a:avLst/>
          </a:prstGeom>
          <a:solidFill>
            <a:srgbClr val="D10B5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i="0" u="none" strike="noStrike" cap="none">
                <a:solidFill>
                  <a:srgbClr val="FFFFFF"/>
                </a:solidFill>
                <a:latin typeface="Oswald ExtraLight" panose="020B0604020202020204" charset="0"/>
                <a:ea typeface="Oswald Light"/>
                <a:cs typeface="Oswald Light"/>
                <a:sym typeface="Oswald Light"/>
              </a:rPr>
              <a:t>1</a:t>
            </a:r>
            <a:endParaRPr>
              <a:solidFill>
                <a:srgbClr val="FFFFFF"/>
              </a:solidFill>
              <a:latin typeface="Oswald ExtraLight" panose="020B0604020202020204" charset="0"/>
              <a:ea typeface="Oswald Light"/>
              <a:cs typeface="Oswald Light"/>
              <a:sym typeface="Oswald Light"/>
            </a:endParaRPr>
          </a:p>
        </p:txBody>
      </p:sp>
      <p:sp>
        <p:nvSpPr>
          <p:cNvPr id="91" name="Google Shape;91;p18"/>
          <p:cNvSpPr/>
          <p:nvPr/>
        </p:nvSpPr>
        <p:spPr>
          <a:xfrm>
            <a:off x="457200" y="3054344"/>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ExtraLight" panose="020B0604020202020204" charset="0"/>
                <a:ea typeface="Oswald Light"/>
                <a:cs typeface="Oswald Light"/>
                <a:sym typeface="Oswald Light"/>
              </a:rPr>
              <a:t>2</a:t>
            </a:r>
            <a:endParaRPr>
              <a:latin typeface="Oswald ExtraLight" panose="020B0604020202020204" charset="0"/>
            </a:endParaRPr>
          </a:p>
        </p:txBody>
      </p:sp>
      <p:sp>
        <p:nvSpPr>
          <p:cNvPr id="92" name="Google Shape;92;p18"/>
          <p:cNvSpPr/>
          <p:nvPr/>
        </p:nvSpPr>
        <p:spPr>
          <a:xfrm>
            <a:off x="457200" y="4590013"/>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ExtraLight" panose="020B0604020202020204" charset="0"/>
                <a:ea typeface="Oswald Light"/>
                <a:cs typeface="Oswald Light"/>
                <a:sym typeface="Oswald Light"/>
              </a:rPr>
              <a:t>3</a:t>
            </a:r>
            <a:endParaRPr>
              <a:latin typeface="Oswald ExtraLight" panose="020B0604020202020204" charset="0"/>
            </a:endParaRPr>
          </a:p>
        </p:txBody>
      </p:sp>
      <p:sp>
        <p:nvSpPr>
          <p:cNvPr id="93" name="Google Shape;93;p18"/>
          <p:cNvSpPr/>
          <p:nvPr/>
        </p:nvSpPr>
        <p:spPr>
          <a:xfrm>
            <a:off x="6096000" y="1524000"/>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ExtraLight" panose="020B0604020202020204" charset="0"/>
                <a:ea typeface="Oswald Light"/>
                <a:cs typeface="Oswald Light"/>
                <a:sym typeface="Oswald Light"/>
              </a:rPr>
              <a:t>4</a:t>
            </a:r>
            <a:endParaRPr>
              <a:latin typeface="Oswald ExtraLight" panose="020B0604020202020204" charset="0"/>
            </a:endParaRPr>
          </a:p>
        </p:txBody>
      </p:sp>
      <p:sp>
        <p:nvSpPr>
          <p:cNvPr id="94" name="Google Shape;94;p18"/>
          <p:cNvSpPr/>
          <p:nvPr/>
        </p:nvSpPr>
        <p:spPr>
          <a:xfrm>
            <a:off x="6096000" y="3054344"/>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ExtraLight" panose="020B0604020202020204" charset="0"/>
                <a:ea typeface="Oswald Light"/>
                <a:cs typeface="Oswald Light"/>
                <a:sym typeface="Oswald Light"/>
              </a:rPr>
              <a:t>5</a:t>
            </a:r>
            <a:endParaRPr>
              <a:latin typeface="Oswald ExtraLight" panose="020B0604020202020204" charset="0"/>
            </a:endParaRPr>
          </a:p>
        </p:txBody>
      </p:sp>
      <p:sp>
        <p:nvSpPr>
          <p:cNvPr id="96" name="Google Shape;96;p18"/>
          <p:cNvSpPr txBox="1"/>
          <p:nvPr/>
        </p:nvSpPr>
        <p:spPr>
          <a:xfrm>
            <a:off x="1466850" y="3311426"/>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rgbClr val="1D2E4D"/>
              </a:buClr>
              <a:buSzPts val="1400"/>
              <a:buFont typeface="Arial"/>
              <a:buNone/>
            </a:pPr>
            <a:r>
              <a:rPr lang="en-US" b="1" dirty="0" smtClean="0">
                <a:solidFill>
                  <a:srgbClr val="1D2E4D"/>
                </a:solidFill>
                <a:latin typeface="Oswald ExtraLight" panose="020B0604020202020204" charset="0"/>
                <a:ea typeface="Alegreya Sans SC ExtraBold"/>
                <a:cs typeface="Alegreya Sans SC ExtraBold"/>
                <a:sym typeface="Alegreya Sans SC ExtraBold"/>
              </a:rPr>
              <a:t>FEMALE GENITAL MUTILATION</a:t>
            </a:r>
            <a:endParaRPr b="1" dirty="0">
              <a:solidFill>
                <a:srgbClr val="1D2E4D"/>
              </a:solidFill>
              <a:latin typeface="Oswald ExtraLight" panose="020B0604020202020204" charset="0"/>
              <a:ea typeface="Alegreya Sans SC ExtraBold"/>
              <a:cs typeface="Alegreya Sans SC ExtraBold"/>
              <a:sym typeface="Alegreya Sans SC ExtraBold"/>
            </a:endParaRPr>
          </a:p>
          <a:p>
            <a:pPr marL="285750" lvl="0" indent="-285750" algn="l" rtl="0">
              <a:lnSpc>
                <a:spcPct val="110000"/>
              </a:lnSpc>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ea typeface="Alegreya Sans"/>
                <a:cs typeface="Alegreya Sans"/>
                <a:sym typeface="Alegreya Sans"/>
              </a:rPr>
              <a:t>Art 5 on the </a:t>
            </a:r>
            <a:r>
              <a:rPr lang="en-GB" sz="1600" b="1" dirty="0" smtClean="0">
                <a:solidFill>
                  <a:srgbClr val="1D2E4D"/>
                </a:solidFill>
                <a:latin typeface="Oswald ExtraLight" panose="020B0604020202020204" charset="0"/>
                <a:ea typeface="Alegreya Sans"/>
                <a:cs typeface="Alegreya Sans"/>
                <a:sym typeface="Alegreya Sans"/>
              </a:rPr>
              <a:t>elimination of harmful practices </a:t>
            </a:r>
            <a:r>
              <a:rPr lang="en-GB" sz="1600" dirty="0" smtClean="0">
                <a:solidFill>
                  <a:srgbClr val="1D2E4D"/>
                </a:solidFill>
                <a:latin typeface="Oswald ExtraLight" panose="020B0604020202020204" charset="0"/>
                <a:ea typeface="Alegreya Sans"/>
                <a:cs typeface="Alegreya Sans"/>
                <a:sym typeface="Alegreya Sans"/>
              </a:rPr>
              <a:t>requires state parties to  prohibit and condemn, through legislative and other measures, any and all forms of harmful practices affecting women.</a:t>
            </a:r>
          </a:p>
          <a:p>
            <a:pPr marL="285750" lvl="0" indent="-285750" algn="l" rtl="0">
              <a:lnSpc>
                <a:spcPct val="110000"/>
              </a:lnSpc>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ea typeface="Alegreya Sans SC ExtraBold"/>
                <a:cs typeface="Alegreya Sans SC ExtraBold"/>
                <a:sym typeface="Alegreya Sans"/>
              </a:rPr>
              <a:t>Why the focus on FGM?</a:t>
            </a:r>
            <a:endParaRPr sz="1600" dirty="0">
              <a:solidFill>
                <a:srgbClr val="1D2E4D"/>
              </a:solidFill>
              <a:latin typeface="Oswald ExtraLight" panose="020B0604020202020204" charset="0"/>
              <a:ea typeface="Alegreya Sans SC ExtraBold"/>
              <a:cs typeface="Alegreya Sans SC ExtraBold"/>
              <a:sym typeface="Alegreya Sans SC ExtraBold"/>
            </a:endParaRPr>
          </a:p>
        </p:txBody>
      </p:sp>
      <p:sp>
        <p:nvSpPr>
          <p:cNvPr id="97" name="Google Shape;97;p18"/>
          <p:cNvSpPr txBox="1"/>
          <p:nvPr/>
        </p:nvSpPr>
        <p:spPr>
          <a:xfrm>
            <a:off x="1457325" y="5006798"/>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rgbClr val="1D2E4D"/>
              </a:buClr>
              <a:buSzPts val="1400"/>
              <a:buFont typeface="Arial"/>
              <a:buNone/>
            </a:pPr>
            <a:r>
              <a:rPr lang="en-US" b="1" dirty="0" smtClean="0">
                <a:solidFill>
                  <a:srgbClr val="1D2E4D"/>
                </a:solidFill>
                <a:latin typeface="Oswald ExtraLight" panose="020B0604020202020204" charset="0"/>
                <a:ea typeface="Alegreya Sans SC ExtraBold"/>
                <a:cs typeface="Alegreya Sans SC ExtraBold"/>
                <a:sym typeface="Alegreya Sans SC ExtraBold"/>
              </a:rPr>
              <a:t>CHILD AND FORCED MARRIAGE</a:t>
            </a:r>
            <a:endParaRPr b="1" dirty="0">
              <a:solidFill>
                <a:srgbClr val="1D2E4D"/>
              </a:solidFill>
              <a:latin typeface="Oswald ExtraLight" panose="020B0604020202020204" charset="0"/>
              <a:ea typeface="Alegreya Sans SC ExtraBold"/>
              <a:cs typeface="Alegreya Sans SC ExtraBold"/>
              <a:sym typeface="Alegreya Sans SC ExtraBold"/>
            </a:endParaRPr>
          </a:p>
          <a:p>
            <a:pPr marL="285750" lvl="0" indent="-285750" algn="l" rtl="0">
              <a:lnSpc>
                <a:spcPct val="110000"/>
              </a:lnSpc>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ea typeface="Alegreya Sans"/>
                <a:cs typeface="Alegreya Sans"/>
                <a:sym typeface="Alegreya Sans"/>
              </a:rPr>
              <a:t>The protection of women and girls from child and forced marriage draws from  3 main articles; Art 4, 5 and 6.</a:t>
            </a:r>
            <a:endParaRPr sz="1600" dirty="0">
              <a:solidFill>
                <a:srgbClr val="1D2E4D"/>
              </a:solidFill>
              <a:latin typeface="Oswald ExtraLight" panose="020B0604020202020204" charset="0"/>
              <a:ea typeface="Alegreya Sans SC ExtraBold"/>
              <a:cs typeface="Alegreya Sans SC ExtraBold"/>
              <a:sym typeface="Alegreya Sans SC ExtraBold"/>
            </a:endParaRPr>
          </a:p>
        </p:txBody>
      </p:sp>
      <p:sp>
        <p:nvSpPr>
          <p:cNvPr id="98" name="Google Shape;98;p18"/>
          <p:cNvSpPr txBox="1"/>
          <p:nvPr/>
        </p:nvSpPr>
        <p:spPr>
          <a:xfrm>
            <a:off x="7096125" y="1524000"/>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rgbClr val="1D2E4D"/>
              </a:buClr>
              <a:buSzPts val="1400"/>
              <a:buFont typeface="Arial"/>
              <a:buNone/>
            </a:pPr>
            <a:r>
              <a:rPr lang="en-US" b="1" dirty="0" smtClean="0">
                <a:solidFill>
                  <a:srgbClr val="1D2E4D"/>
                </a:solidFill>
                <a:latin typeface="Oswald ExtraLight" panose="020B0604020202020204" charset="0"/>
                <a:ea typeface="Alegreya Sans SC ExtraBold"/>
                <a:cs typeface="Alegreya Sans SC ExtraBold"/>
                <a:sym typeface="Alegreya Sans SC ExtraBold"/>
              </a:rPr>
              <a:t>REPRODUCTIVE RIGHTS</a:t>
            </a:r>
            <a:endParaRPr b="1" dirty="0">
              <a:solidFill>
                <a:srgbClr val="1D2E4D"/>
              </a:solidFill>
              <a:latin typeface="Oswald ExtraLight" panose="020B0604020202020204" charset="0"/>
              <a:ea typeface="Alegreya Sans SC ExtraBold"/>
              <a:cs typeface="Alegreya Sans SC ExtraBold"/>
              <a:sym typeface="Alegreya Sans SC ExtraBold"/>
            </a:endParaRPr>
          </a:p>
          <a:p>
            <a:pPr marL="285750" lvl="0" indent="-285750" algn="l" rtl="0">
              <a:lnSpc>
                <a:spcPct val="110000"/>
              </a:lnSpc>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ea typeface="Alegreya Sans"/>
                <a:cs typeface="Alegreya Sans"/>
                <a:sym typeface="Alegreya Sans"/>
              </a:rPr>
              <a:t>Art 14 on health and reproductive rights is quite the progressive provision, in the African context, which a several state parties have entered reservations.</a:t>
            </a:r>
            <a:endParaRPr sz="1600" dirty="0">
              <a:solidFill>
                <a:srgbClr val="1D2E4D"/>
              </a:solidFill>
              <a:latin typeface="Oswald ExtraLight" panose="020B0604020202020204" charset="0"/>
              <a:ea typeface="Alegreya Sans SC ExtraBold"/>
              <a:cs typeface="Alegreya Sans SC ExtraBold"/>
              <a:sym typeface="Alegreya Sans SC ExtraBold"/>
            </a:endParaRPr>
          </a:p>
        </p:txBody>
      </p:sp>
      <p:sp>
        <p:nvSpPr>
          <p:cNvPr id="99" name="Google Shape;99;p18"/>
          <p:cNvSpPr txBox="1"/>
          <p:nvPr/>
        </p:nvSpPr>
        <p:spPr>
          <a:xfrm>
            <a:off x="7096125" y="4051871"/>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rgbClr val="1D2E4D"/>
              </a:buClr>
              <a:buSzPts val="1400"/>
              <a:buFont typeface="Arial"/>
              <a:buNone/>
            </a:pPr>
            <a:r>
              <a:rPr lang="en-US" b="1" dirty="0" smtClean="0">
                <a:solidFill>
                  <a:srgbClr val="1D2E4D"/>
                </a:solidFill>
                <a:latin typeface="Oswald ExtraLight" panose="020B0604020202020204" charset="0"/>
                <a:ea typeface="Alegreya Sans SC ExtraBold"/>
                <a:cs typeface="Alegreya Sans SC ExtraBold"/>
                <a:sym typeface="Alegreya Sans SC ExtraBold"/>
              </a:rPr>
              <a:t>DOMESTIC VIOLENCE, RAPE AND SEXUAL VIOLENCE</a:t>
            </a:r>
            <a:endParaRPr b="1" dirty="0">
              <a:solidFill>
                <a:srgbClr val="1D2E4D"/>
              </a:solidFill>
              <a:latin typeface="Oswald ExtraLight" panose="020B0604020202020204" charset="0"/>
              <a:ea typeface="Alegreya Sans SC ExtraBold"/>
              <a:cs typeface="Alegreya Sans SC ExtraBold"/>
              <a:sym typeface="Alegreya Sans SC ExtraBold"/>
            </a:endParaRPr>
          </a:p>
          <a:p>
            <a:pPr marL="285750" lvl="0" indent="-285750" algn="l" rtl="0">
              <a:lnSpc>
                <a:spcPct val="110000"/>
              </a:lnSpc>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ea typeface="Alegreya Sans"/>
                <a:cs typeface="Alegreya Sans"/>
                <a:sym typeface="Alegreya Sans"/>
              </a:rPr>
              <a:t>Art 4 on the </a:t>
            </a:r>
            <a:r>
              <a:rPr lang="en-GB" sz="1600" b="1" dirty="0" smtClean="0">
                <a:solidFill>
                  <a:srgbClr val="1D2E4D"/>
                </a:solidFill>
                <a:latin typeface="Oswald ExtraLight" panose="020B0604020202020204" charset="0"/>
                <a:ea typeface="Alegreya Sans"/>
                <a:cs typeface="Alegreya Sans"/>
                <a:sym typeface="Alegreya Sans"/>
              </a:rPr>
              <a:t>rights to life, integrity and security of the person</a:t>
            </a:r>
            <a:r>
              <a:rPr lang="en-GB" sz="1600" dirty="0" smtClean="0">
                <a:solidFill>
                  <a:srgbClr val="1D2E4D"/>
                </a:solidFill>
                <a:latin typeface="Oswald ExtraLight" panose="020B0604020202020204" charset="0"/>
                <a:ea typeface="Alegreya Sans"/>
                <a:cs typeface="Alegreya Sans"/>
                <a:sym typeface="Alegreya Sans"/>
              </a:rPr>
              <a:t> comprehensively outlines the obligations of state parties in the protection of women against all forms of violence; in private and in public.</a:t>
            </a:r>
          </a:p>
          <a:p>
            <a:pPr marL="285750" lvl="0" indent="-285750" algn="l" rtl="0">
              <a:lnSpc>
                <a:spcPct val="110000"/>
              </a:lnSpc>
              <a:spcBef>
                <a:spcPts val="1000"/>
              </a:spcBef>
              <a:spcAft>
                <a:spcPts val="0"/>
              </a:spcAft>
              <a:buClr>
                <a:srgbClr val="1D2E4D"/>
              </a:buClr>
              <a:buSzPts val="1400"/>
              <a:buFont typeface="Arial" panose="020B0604020202020204" pitchFamily="34" charset="0"/>
              <a:buChar char="•"/>
            </a:pPr>
            <a:r>
              <a:rPr lang="en-GB" sz="1600" dirty="0" smtClean="0">
                <a:solidFill>
                  <a:srgbClr val="1D2E4D"/>
                </a:solidFill>
                <a:latin typeface="Oswald ExtraLight" panose="020B0604020202020204" charset="0"/>
                <a:ea typeface="Alegreya Sans"/>
                <a:cs typeface="Alegreya Sans"/>
                <a:sym typeface="Alegreya Sans"/>
              </a:rPr>
              <a:t>Art 8 on </a:t>
            </a:r>
            <a:r>
              <a:rPr lang="en-GB" sz="1600" b="1" dirty="0" smtClean="0">
                <a:solidFill>
                  <a:srgbClr val="1D2E4D"/>
                </a:solidFill>
                <a:latin typeface="Oswald ExtraLight" panose="020B0604020202020204" charset="0"/>
                <a:ea typeface="Alegreya Sans"/>
                <a:cs typeface="Alegreya Sans"/>
                <a:sym typeface="Alegreya Sans"/>
              </a:rPr>
              <a:t>access to justice and equal protection before the law </a:t>
            </a:r>
            <a:r>
              <a:rPr lang="en-GB" sz="1600" dirty="0" smtClean="0">
                <a:solidFill>
                  <a:srgbClr val="1D2E4D"/>
                </a:solidFill>
                <a:latin typeface="Oswald ExtraLight" panose="020B0604020202020204" charset="0"/>
                <a:ea typeface="Alegreya Sans"/>
                <a:cs typeface="Alegreya Sans"/>
                <a:sym typeface="Alegreya Sans"/>
              </a:rPr>
              <a:t>creates an obligation to state parties to ensure that women have access to justice in the event that the rights outlined under Art 4 are violated.</a:t>
            </a:r>
            <a:endParaRPr lang="en-GB" sz="1600" dirty="0" smtClean="0">
              <a:solidFill>
                <a:srgbClr val="1D2E4D"/>
              </a:solidFill>
              <a:latin typeface="Oswald ExtraLight" panose="020B0604020202020204" charset="0"/>
              <a:ea typeface="Alegreya Sans"/>
              <a:cs typeface="Alegreya Sans"/>
              <a:sym typeface="Alegreya Sans"/>
            </a:endParaRPr>
          </a:p>
        </p:txBody>
      </p:sp>
      <p:sp>
        <p:nvSpPr>
          <p:cNvPr id="101" name="Google Shape;101;p18"/>
          <p:cNvSpPr txBox="1"/>
          <p:nvPr/>
        </p:nvSpPr>
        <p:spPr>
          <a:xfrm>
            <a:off x="2124075" y="258048"/>
            <a:ext cx="7191375"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2800" i="0" u="none" strike="noStrike" cap="none" dirty="0" smtClean="0">
                <a:solidFill>
                  <a:srgbClr val="1D2E4D"/>
                </a:solidFill>
                <a:latin typeface="Oswald ExtraLight" panose="020B0604020202020204" charset="0"/>
                <a:ea typeface="Oswald Light"/>
                <a:cs typeface="Oswald Light"/>
                <a:sym typeface="Oswald Light"/>
              </a:rPr>
              <a:t>KEY ISSUES HIGHLIGHTED IN THE MAPUTO PROTOCOL</a:t>
            </a:r>
            <a:endParaRPr sz="2800" dirty="0">
              <a:solidFill>
                <a:srgbClr val="1D2E4D"/>
              </a:solidFill>
              <a:latin typeface="Oswald ExtraLight" panose="020B0604020202020204" charset="0"/>
              <a:ea typeface="Oswald Light"/>
              <a:cs typeface="Oswald Light"/>
              <a:sym typeface="Oswald Light"/>
            </a:endParaRPr>
          </a:p>
        </p:txBody>
      </p:sp>
      <p:pic>
        <p:nvPicPr>
          <p:cNvPr id="103" name="Google Shape;103;p18"/>
          <p:cNvPicPr preferRelativeResize="0"/>
          <p:nvPr/>
        </p:nvPicPr>
        <p:blipFill>
          <a:blip r:embed="rId4">
            <a:alphaModFix/>
          </a:blip>
          <a:stretch>
            <a:fillRect/>
          </a:stretch>
        </p:blipFill>
        <p:spPr>
          <a:xfrm>
            <a:off x="9160039" y="6142729"/>
            <a:ext cx="2854450" cy="5994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9" name="Google Shape;129;p21"/>
          <p:cNvSpPr txBox="1"/>
          <p:nvPr/>
        </p:nvSpPr>
        <p:spPr>
          <a:xfrm>
            <a:off x="5776775" y="4757325"/>
            <a:ext cx="4695600" cy="10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30" name="Google Shape;130;p21"/>
          <p:cNvPicPr preferRelativeResize="0"/>
          <p:nvPr/>
        </p:nvPicPr>
        <p:blipFill rotWithShape="1">
          <a:blip r:embed="rId4">
            <a:alphaModFix/>
          </a:blip>
          <a:srcRect l="9" r="19"/>
          <a:stretch/>
        </p:blipFill>
        <p:spPr>
          <a:xfrm>
            <a:off x="5844669" y="757492"/>
            <a:ext cx="4921790" cy="4754880"/>
          </a:xfrm>
          <a:prstGeom prst="rect">
            <a:avLst/>
          </a:prstGeom>
          <a:noFill/>
          <a:ln>
            <a:noFill/>
          </a:ln>
        </p:spPr>
      </p:pic>
      <p:pic>
        <p:nvPicPr>
          <p:cNvPr id="131" name="Google Shape;131;p21"/>
          <p:cNvPicPr preferRelativeResize="0"/>
          <p:nvPr/>
        </p:nvPicPr>
        <p:blipFill>
          <a:blip r:embed="rId5">
            <a:alphaModFix/>
          </a:blip>
          <a:stretch>
            <a:fillRect/>
          </a:stretch>
        </p:blipFill>
        <p:spPr>
          <a:xfrm>
            <a:off x="457200" y="5996300"/>
            <a:ext cx="2293475" cy="481621"/>
          </a:xfrm>
          <a:prstGeom prst="rect">
            <a:avLst/>
          </a:prstGeom>
          <a:noFill/>
          <a:ln>
            <a:noFill/>
          </a:ln>
        </p:spPr>
      </p:pic>
      <p:graphicFrame>
        <p:nvGraphicFramePr>
          <p:cNvPr id="2" name="Diagram 1"/>
          <p:cNvGraphicFramePr/>
          <p:nvPr>
            <p:extLst>
              <p:ext uri="{D42A27DB-BD31-4B8C-83A1-F6EECF244321}">
                <p14:modId xmlns:p14="http://schemas.microsoft.com/office/powerpoint/2010/main" val="88917587"/>
              </p:ext>
            </p:extLst>
          </p:nvPr>
        </p:nvGraphicFramePr>
        <p:xfrm>
          <a:off x="-1708727" y="15163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63" y="1524921"/>
            <a:ext cx="10058400" cy="5029200"/>
          </a:xfrm>
          <a:prstGeom prst="rect">
            <a:avLst/>
          </a:prstGeom>
        </p:spPr>
      </p:pic>
      <p:pic>
        <p:nvPicPr>
          <p:cNvPr id="112" name="Google Shape;112;p19"/>
          <p:cNvPicPr preferRelativeResize="0"/>
          <p:nvPr/>
        </p:nvPicPr>
        <p:blipFill>
          <a:blip r:embed="rId5">
            <a:alphaModFix/>
          </a:blip>
          <a:stretch>
            <a:fillRect/>
          </a:stretch>
        </p:blipFill>
        <p:spPr>
          <a:xfrm>
            <a:off x="175988" y="6313310"/>
            <a:ext cx="2293475" cy="481621"/>
          </a:xfrm>
          <a:prstGeom prst="rect">
            <a:avLst/>
          </a:prstGeom>
          <a:noFill/>
          <a:ln>
            <a:noFill/>
          </a:ln>
        </p:spPr>
      </p:pic>
      <p:sp>
        <p:nvSpPr>
          <p:cNvPr id="4" name="TextBox 3"/>
          <p:cNvSpPr txBox="1"/>
          <p:nvPr/>
        </p:nvSpPr>
        <p:spPr>
          <a:xfrm>
            <a:off x="6303819" y="3796144"/>
            <a:ext cx="4114800"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800" dirty="0" smtClean="0">
                <a:latin typeface="Alegreya Sans" panose="020B0604020202020204" charset="0"/>
              </a:rPr>
              <a:t>In April 2022, the Sahrawi Arab Democratic Republic acceded to the Maputo Protocol.</a:t>
            </a:r>
          </a:p>
          <a:p>
            <a:pPr marL="285750" indent="-285750">
              <a:buFont typeface="Arial" panose="020B0604020202020204" pitchFamily="34" charset="0"/>
              <a:buChar char="•"/>
            </a:pPr>
            <a:r>
              <a:rPr lang="en-US" sz="1800" dirty="0" smtClean="0">
                <a:latin typeface="Alegreya Sans" panose="020B0604020202020204" charset="0"/>
              </a:rPr>
              <a:t>Although South Sudan is yet to ratify the Maputo Protocol, it has passed a parliamentary motion to ratify.</a:t>
            </a:r>
          </a:p>
          <a:p>
            <a:pPr marL="285750" indent="-285750">
              <a:buFont typeface="Arial" panose="020B0604020202020204" pitchFamily="34" charset="0"/>
              <a:buChar char="•"/>
            </a:pPr>
            <a:endParaRPr lang="en-US" sz="1800" dirty="0">
              <a:latin typeface="Alegreya Sans" panose="020B0604020202020204" charset="0"/>
            </a:endParaRPr>
          </a:p>
          <a:p>
            <a:pPr marL="285750" indent="-285750">
              <a:buFont typeface="Arial" panose="020B0604020202020204" pitchFamily="34" charset="0"/>
              <a:buChar char="•"/>
            </a:pPr>
            <a:endParaRPr lang="en-US" sz="1800" dirty="0" smtClean="0">
              <a:latin typeface="Alegreya Sans" panose="020B0604020202020204" charset="0"/>
            </a:endParaRPr>
          </a:p>
          <a:p>
            <a:pPr marL="285750" indent="-285750">
              <a:buFont typeface="Arial" panose="020B0604020202020204" pitchFamily="34" charset="0"/>
              <a:buChar char="•"/>
            </a:pPr>
            <a:endParaRPr lang="en-US" sz="1800" dirty="0">
              <a:latin typeface="Alegreya Sans" panose="020B0604020202020204" charset="0"/>
            </a:endParaRPr>
          </a:p>
        </p:txBody>
      </p:sp>
      <p:sp>
        <p:nvSpPr>
          <p:cNvPr id="5" name="Title 4"/>
          <p:cNvSpPr>
            <a:spLocks noGrp="1"/>
          </p:cNvSpPr>
          <p:nvPr>
            <p:ph type="title"/>
          </p:nvPr>
        </p:nvSpPr>
        <p:spPr/>
        <p:txBody>
          <a:bodyPr/>
          <a:lstStyle/>
          <a:p>
            <a:pPr algn="ctr"/>
            <a:r>
              <a:rPr lang="en-US" sz="4400" u="sng" dirty="0" smtClean="0">
                <a:solidFill>
                  <a:srgbClr val="002060"/>
                </a:solidFill>
              </a:rPr>
              <a:t>Ratification Status on the Maputo Protocol</a:t>
            </a:r>
            <a:endParaRPr lang="en-US" sz="4400" u="sng"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1801091" y="404400"/>
            <a:ext cx="7700950" cy="571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10B5D"/>
              </a:buClr>
              <a:buSzPts val="3600"/>
              <a:buFont typeface="Arial"/>
              <a:buNone/>
            </a:pPr>
            <a:r>
              <a:rPr lang="en-GB" sz="3600" i="0" u="none" strike="noStrike" cap="none" dirty="0" smtClean="0">
                <a:solidFill>
                  <a:srgbClr val="FF4612"/>
                </a:solidFill>
                <a:latin typeface="Oswald ExtraLight"/>
                <a:ea typeface="Oswald ExtraLight"/>
                <a:cs typeface="Oswald ExtraLight"/>
                <a:sym typeface="Oswald ExtraLight"/>
              </a:rPr>
              <a:t>Reservation Status to the Maputo Protocol</a:t>
            </a:r>
            <a:endParaRPr dirty="0">
              <a:solidFill>
                <a:srgbClr val="FF4612"/>
              </a:solidFill>
              <a:latin typeface="Oswald ExtraLight"/>
              <a:ea typeface="Oswald ExtraLight"/>
              <a:cs typeface="Oswald ExtraLight"/>
              <a:sym typeface="Oswald ExtraLight"/>
            </a:endParaRPr>
          </a:p>
        </p:txBody>
      </p:sp>
      <p:cxnSp>
        <p:nvCxnSpPr>
          <p:cNvPr id="138" name="Google Shape;138;p22"/>
          <p:cNvCxnSpPr/>
          <p:nvPr/>
        </p:nvCxnSpPr>
        <p:spPr>
          <a:xfrm>
            <a:off x="561975" y="1066298"/>
            <a:ext cx="11096700" cy="0"/>
          </a:xfrm>
          <a:prstGeom prst="straightConnector1">
            <a:avLst/>
          </a:prstGeom>
          <a:noFill/>
          <a:ln w="44450" cap="flat" cmpd="sng">
            <a:solidFill>
              <a:srgbClr val="FF4612"/>
            </a:solidFill>
            <a:prstDash val="solid"/>
            <a:miter lim="800000"/>
            <a:headEnd type="none" w="sm" len="sm"/>
            <a:tailEnd type="none" w="sm" len="sm"/>
          </a:ln>
        </p:spPr>
      </p:cxnSp>
      <p:sp>
        <p:nvSpPr>
          <p:cNvPr id="139" name="Google Shape;139;p22"/>
          <p:cNvSpPr txBox="1"/>
          <p:nvPr/>
        </p:nvSpPr>
        <p:spPr>
          <a:xfrm>
            <a:off x="8158150" y="1222875"/>
            <a:ext cx="3504000" cy="170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1D2E4D"/>
              </a:buClr>
              <a:buSzPts val="1400"/>
              <a:buFont typeface="Alegreya Sans"/>
              <a:buNone/>
            </a:pPr>
            <a:endParaRPr sz="1400" b="0" i="0" u="none" strike="noStrike" cap="none">
              <a:solidFill>
                <a:srgbClr val="E63B11"/>
              </a:solidFill>
              <a:latin typeface="Alegreya Sans"/>
              <a:ea typeface="Alegreya Sans"/>
              <a:cs typeface="Alegreya Sans"/>
              <a:sym typeface="Alegreya Sans"/>
            </a:endParaRPr>
          </a:p>
        </p:txBody>
      </p:sp>
      <p:sp>
        <p:nvSpPr>
          <p:cNvPr id="140" name="Google Shape;140;p22"/>
          <p:cNvSpPr txBox="1"/>
          <p:nvPr/>
        </p:nvSpPr>
        <p:spPr>
          <a:xfrm>
            <a:off x="8158150" y="4445250"/>
            <a:ext cx="3504000" cy="170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1D2E4D"/>
              </a:buClr>
              <a:buSzPts val="1400"/>
              <a:buFont typeface="Alegreya Sans"/>
              <a:buNone/>
            </a:pPr>
            <a:endParaRPr sz="1400" b="0" i="0" u="none" strike="noStrike" cap="none">
              <a:solidFill>
                <a:srgbClr val="E63B11"/>
              </a:solidFill>
              <a:latin typeface="Alegreya Sans"/>
              <a:ea typeface="Alegreya Sans"/>
              <a:cs typeface="Alegreya Sans"/>
              <a:sym typeface="Alegreya Sans"/>
            </a:endParaRPr>
          </a:p>
        </p:txBody>
      </p:sp>
      <p:pic>
        <p:nvPicPr>
          <p:cNvPr id="142" name="Google Shape;142;p22"/>
          <p:cNvPicPr preferRelativeResize="0"/>
          <p:nvPr/>
        </p:nvPicPr>
        <p:blipFill>
          <a:blip r:embed="rId4">
            <a:alphaModFix/>
          </a:blip>
          <a:stretch>
            <a:fillRect/>
          </a:stretch>
        </p:blipFill>
        <p:spPr>
          <a:xfrm>
            <a:off x="152400" y="6376379"/>
            <a:ext cx="2293475" cy="481621"/>
          </a:xfrm>
          <a:prstGeom prst="rect">
            <a:avLst/>
          </a:prstGeom>
          <a:noFill/>
          <a:ln>
            <a:noFill/>
          </a:ln>
        </p:spPr>
      </p:pic>
      <p:sp>
        <p:nvSpPr>
          <p:cNvPr id="3" name="Text Placeholder 2"/>
          <p:cNvSpPr>
            <a:spLocks noGrp="1"/>
          </p:cNvSpPr>
          <p:nvPr>
            <p:ph type="body" idx="1"/>
          </p:nvPr>
        </p:nvSpPr>
        <p:spPr>
          <a:xfrm>
            <a:off x="727363" y="1222875"/>
            <a:ext cx="10515600" cy="4351200"/>
          </a:xfrm>
        </p:spPr>
        <p:txBody>
          <a:bodyPr/>
          <a:lstStyle/>
          <a:p>
            <a:r>
              <a:rPr lang="en-US" sz="2000" dirty="0" smtClean="0">
                <a:latin typeface="Oswald ExtraLight" panose="020B0604020202020204" charset="0"/>
              </a:rPr>
              <a:t>Mauritius has the highest number of reservations to the Maputo Protocol.</a:t>
            </a:r>
          </a:p>
          <a:p>
            <a:pPr lvl="1"/>
            <a:r>
              <a:rPr lang="en-US" sz="2000" dirty="0" smtClean="0">
                <a:latin typeface="Oswald ExtraLight" panose="020B0604020202020204" charset="0"/>
              </a:rPr>
              <a:t>Art 4(2)(k) – Ensure women and men have equal rights to access refugee status and that women refugees are accorded the full protection and benefits guarantee under international refugee law including their own identity and documents.</a:t>
            </a:r>
          </a:p>
          <a:p>
            <a:pPr lvl="1"/>
            <a:r>
              <a:rPr lang="en-US" sz="2000" dirty="0" smtClean="0">
                <a:latin typeface="Oswald ExtraLight" panose="020B0604020202020204" charset="0"/>
              </a:rPr>
              <a:t>Art 6(b), (c) – The minimum age of marriage for women shall be 18 years and monogamy as the preferred form of marriage.</a:t>
            </a:r>
          </a:p>
          <a:p>
            <a:pPr lvl="1"/>
            <a:r>
              <a:rPr lang="en-US" sz="2000" dirty="0" smtClean="0">
                <a:latin typeface="Oswald ExtraLight" panose="020B0604020202020204" charset="0"/>
              </a:rPr>
              <a:t>Art 9 – Right to Participation in the political and decision-making processes.</a:t>
            </a:r>
          </a:p>
          <a:p>
            <a:pPr lvl="1"/>
            <a:r>
              <a:rPr lang="en-US" sz="2000" dirty="0" smtClean="0">
                <a:latin typeface="Oswald ExtraLight" panose="020B0604020202020204" charset="0"/>
              </a:rPr>
              <a:t>Art 11(3) – The protection of asylum seeking women, refugees, returnees and IDPs against all forms of violence, rape and other forms of exploitation. Ensure that such crimes are considered crimes against humanity.</a:t>
            </a:r>
          </a:p>
          <a:p>
            <a:pPr lvl="1"/>
            <a:r>
              <a:rPr lang="en-US" sz="2000" dirty="0" smtClean="0">
                <a:latin typeface="Oswald ExtraLight" panose="020B0604020202020204" charset="0"/>
              </a:rPr>
              <a:t>Art 14(2) – Adequate, affordable and accessible health services, establish and strengthen pre and post-natal services and authorize medical abortion in cases of rape, incest, sexual assault and where continued pregnancy endangers the </a:t>
            </a:r>
            <a:r>
              <a:rPr lang="en-US" sz="2000" b="1" dirty="0" smtClean="0">
                <a:latin typeface="Oswald ExtraLight" panose="020B0604020202020204" charset="0"/>
              </a:rPr>
              <a:t>mental and physical health </a:t>
            </a:r>
            <a:r>
              <a:rPr lang="en-US" sz="2000" dirty="0" smtClean="0">
                <a:latin typeface="Oswald ExtraLight" panose="020B0604020202020204" charset="0"/>
              </a:rPr>
              <a:t>of the mother.</a:t>
            </a:r>
          </a:p>
          <a:p>
            <a:pPr lvl="1"/>
            <a:endParaRPr lang="en-US" sz="2000" dirty="0">
              <a:latin typeface="Oswald ExtraLight" panose="020B06040202020202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1801091" y="404400"/>
            <a:ext cx="7700950" cy="571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10B5D"/>
              </a:buClr>
              <a:buSzPts val="3600"/>
              <a:buFont typeface="Arial"/>
              <a:buNone/>
            </a:pPr>
            <a:r>
              <a:rPr lang="en-GB" sz="3600" i="0" u="none" strike="noStrike" cap="none" dirty="0" smtClean="0">
                <a:solidFill>
                  <a:srgbClr val="FF4612"/>
                </a:solidFill>
                <a:latin typeface="Oswald ExtraLight"/>
                <a:ea typeface="Oswald ExtraLight"/>
                <a:cs typeface="Oswald ExtraLight"/>
                <a:sym typeface="Oswald ExtraLight"/>
              </a:rPr>
              <a:t>Reservation Status to the Maputo Protocol</a:t>
            </a:r>
            <a:endParaRPr dirty="0">
              <a:solidFill>
                <a:srgbClr val="FF4612"/>
              </a:solidFill>
              <a:latin typeface="Oswald ExtraLight"/>
              <a:ea typeface="Oswald ExtraLight"/>
              <a:cs typeface="Oswald ExtraLight"/>
              <a:sym typeface="Oswald ExtraLight"/>
            </a:endParaRPr>
          </a:p>
        </p:txBody>
      </p:sp>
      <p:cxnSp>
        <p:nvCxnSpPr>
          <p:cNvPr id="138" name="Google Shape;138;p22"/>
          <p:cNvCxnSpPr/>
          <p:nvPr/>
        </p:nvCxnSpPr>
        <p:spPr>
          <a:xfrm>
            <a:off x="561975" y="1066298"/>
            <a:ext cx="11096700" cy="0"/>
          </a:xfrm>
          <a:prstGeom prst="straightConnector1">
            <a:avLst/>
          </a:prstGeom>
          <a:noFill/>
          <a:ln w="44450" cap="flat" cmpd="sng">
            <a:solidFill>
              <a:srgbClr val="FF4612"/>
            </a:solidFill>
            <a:prstDash val="solid"/>
            <a:miter lim="800000"/>
            <a:headEnd type="none" w="sm" len="sm"/>
            <a:tailEnd type="none" w="sm" len="sm"/>
          </a:ln>
        </p:spPr>
      </p:cxnSp>
      <p:sp>
        <p:nvSpPr>
          <p:cNvPr id="139" name="Google Shape;139;p22"/>
          <p:cNvSpPr txBox="1"/>
          <p:nvPr/>
        </p:nvSpPr>
        <p:spPr>
          <a:xfrm>
            <a:off x="8158150" y="1222875"/>
            <a:ext cx="3504000" cy="170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1D2E4D"/>
              </a:buClr>
              <a:buSzPts val="1400"/>
              <a:buFont typeface="Alegreya Sans"/>
              <a:buNone/>
            </a:pPr>
            <a:endParaRPr sz="1400" b="0" i="0" u="none" strike="noStrike" cap="none">
              <a:solidFill>
                <a:srgbClr val="E63B11"/>
              </a:solidFill>
              <a:latin typeface="Alegreya Sans"/>
              <a:ea typeface="Alegreya Sans"/>
              <a:cs typeface="Alegreya Sans"/>
              <a:sym typeface="Alegreya Sans"/>
            </a:endParaRPr>
          </a:p>
        </p:txBody>
      </p:sp>
      <p:sp>
        <p:nvSpPr>
          <p:cNvPr id="140" name="Google Shape;140;p22"/>
          <p:cNvSpPr txBox="1"/>
          <p:nvPr/>
        </p:nvSpPr>
        <p:spPr>
          <a:xfrm>
            <a:off x="8158150" y="4445250"/>
            <a:ext cx="3504000" cy="170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1D2E4D"/>
              </a:buClr>
              <a:buSzPts val="1400"/>
              <a:buFont typeface="Alegreya Sans"/>
              <a:buNone/>
            </a:pPr>
            <a:endParaRPr sz="1400" b="0" i="0" u="none" strike="noStrike" cap="none">
              <a:solidFill>
                <a:srgbClr val="E63B11"/>
              </a:solidFill>
              <a:latin typeface="Alegreya Sans"/>
              <a:ea typeface="Alegreya Sans"/>
              <a:cs typeface="Alegreya Sans"/>
              <a:sym typeface="Alegreya Sans"/>
            </a:endParaRPr>
          </a:p>
        </p:txBody>
      </p:sp>
      <p:pic>
        <p:nvPicPr>
          <p:cNvPr id="142" name="Google Shape;142;p22"/>
          <p:cNvPicPr preferRelativeResize="0"/>
          <p:nvPr/>
        </p:nvPicPr>
        <p:blipFill>
          <a:blip r:embed="rId4">
            <a:alphaModFix/>
          </a:blip>
          <a:stretch>
            <a:fillRect/>
          </a:stretch>
        </p:blipFill>
        <p:spPr>
          <a:xfrm>
            <a:off x="152400" y="6376379"/>
            <a:ext cx="2293475" cy="481621"/>
          </a:xfrm>
          <a:prstGeom prst="rect">
            <a:avLst/>
          </a:prstGeom>
          <a:noFill/>
          <a:ln>
            <a:noFill/>
          </a:ln>
        </p:spPr>
      </p:pic>
      <p:sp>
        <p:nvSpPr>
          <p:cNvPr id="3" name="Text Placeholder 2"/>
          <p:cNvSpPr>
            <a:spLocks noGrp="1"/>
          </p:cNvSpPr>
          <p:nvPr>
            <p:ph type="body" idx="1"/>
          </p:nvPr>
        </p:nvSpPr>
        <p:spPr>
          <a:xfrm>
            <a:off x="727363" y="1222875"/>
            <a:ext cx="10515600" cy="4351200"/>
          </a:xfrm>
        </p:spPr>
        <p:txBody>
          <a:bodyPr/>
          <a:lstStyle/>
          <a:p>
            <a:r>
              <a:rPr lang="en-US" sz="2000" dirty="0" smtClean="0">
                <a:latin typeface="Oswald ExtraLight" panose="020B0604020202020204" charset="0"/>
              </a:rPr>
              <a:t>Kenya’s reservations to the Maputo Protocol.</a:t>
            </a:r>
          </a:p>
          <a:p>
            <a:pPr lvl="1"/>
            <a:r>
              <a:rPr lang="en-US" sz="1600" dirty="0" smtClean="0">
                <a:latin typeface="Oswald ExtraLight" panose="020B0604020202020204" charset="0"/>
              </a:rPr>
              <a:t>Art 10(3) – Take necessary measures to reduce military expenditure significantly in favor of spending on social development and promotion of women in particular.</a:t>
            </a:r>
          </a:p>
          <a:p>
            <a:pPr lvl="1"/>
            <a:r>
              <a:rPr lang="en-US" sz="1600" dirty="0">
                <a:latin typeface="Oswald ExtraLight" panose="020B0604020202020204" charset="0"/>
              </a:rPr>
              <a:t>Art 14(2) – Authorize medical abortion in cases of rape, incest, sexual assault and where continued pregnancy endangers the </a:t>
            </a:r>
            <a:r>
              <a:rPr lang="en-US" sz="1600" b="1" dirty="0">
                <a:latin typeface="Oswald ExtraLight" panose="020B0604020202020204" charset="0"/>
              </a:rPr>
              <a:t>mental and physical health </a:t>
            </a:r>
            <a:r>
              <a:rPr lang="en-US" sz="1600" dirty="0">
                <a:latin typeface="Oswald ExtraLight" panose="020B0604020202020204" charset="0"/>
              </a:rPr>
              <a:t>of the </a:t>
            </a:r>
            <a:r>
              <a:rPr lang="en-US" sz="1600" dirty="0" smtClean="0">
                <a:latin typeface="Oswald ExtraLight" panose="020B0604020202020204" charset="0"/>
              </a:rPr>
              <a:t>mother.</a:t>
            </a:r>
          </a:p>
          <a:p>
            <a:pPr marL="533400" lvl="1" indent="0">
              <a:buNone/>
            </a:pPr>
            <a:endParaRPr lang="en-US" sz="1600" dirty="0" smtClean="0">
              <a:latin typeface="Oswald ExtraLight" panose="020B0604020202020204" charset="0"/>
            </a:endParaRPr>
          </a:p>
          <a:p>
            <a:r>
              <a:rPr lang="en-US" sz="2000" dirty="0" smtClean="0">
                <a:latin typeface="Oswald ExtraLight" panose="020B0604020202020204" charset="0"/>
              </a:rPr>
              <a:t>Namibia’s reservations to the Maputo protocol</a:t>
            </a:r>
          </a:p>
          <a:p>
            <a:pPr lvl="1"/>
            <a:r>
              <a:rPr lang="en-US" sz="1600" dirty="0" smtClean="0">
                <a:latin typeface="Oswald ExtraLight" panose="020B0604020202020204" charset="0"/>
              </a:rPr>
              <a:t>Art 6(d) – The recording in writing and registration of every marriage in order to be legally recognized.</a:t>
            </a:r>
          </a:p>
          <a:p>
            <a:pPr marL="50800" indent="0">
              <a:buNone/>
            </a:pPr>
            <a:endParaRPr lang="en-US" sz="2000" dirty="0" smtClean="0">
              <a:latin typeface="Oswald ExtraLight" panose="020B0604020202020204" charset="0"/>
            </a:endParaRPr>
          </a:p>
        </p:txBody>
      </p:sp>
    </p:spTree>
    <p:extLst>
      <p:ext uri="{BB962C8B-B14F-4D97-AF65-F5344CB8AC3E}">
        <p14:creationId xmlns:p14="http://schemas.microsoft.com/office/powerpoint/2010/main" val="418944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1801091" y="404400"/>
            <a:ext cx="7700950" cy="571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10B5D"/>
              </a:buClr>
              <a:buSzPts val="3600"/>
              <a:buFont typeface="Arial"/>
              <a:buNone/>
            </a:pPr>
            <a:r>
              <a:rPr lang="en-GB" sz="3600" i="0" u="none" strike="noStrike" cap="none" dirty="0" smtClean="0">
                <a:solidFill>
                  <a:srgbClr val="FF4612"/>
                </a:solidFill>
                <a:latin typeface="Oswald ExtraLight"/>
                <a:ea typeface="Oswald ExtraLight"/>
                <a:cs typeface="Oswald ExtraLight"/>
                <a:sym typeface="Oswald ExtraLight"/>
              </a:rPr>
              <a:t>Reservation Status to the Maputo Protocol</a:t>
            </a:r>
            <a:endParaRPr dirty="0">
              <a:solidFill>
                <a:srgbClr val="FF4612"/>
              </a:solidFill>
              <a:latin typeface="Oswald ExtraLight"/>
              <a:ea typeface="Oswald ExtraLight"/>
              <a:cs typeface="Oswald ExtraLight"/>
              <a:sym typeface="Oswald ExtraLight"/>
            </a:endParaRPr>
          </a:p>
        </p:txBody>
      </p:sp>
      <p:cxnSp>
        <p:nvCxnSpPr>
          <p:cNvPr id="138" name="Google Shape;138;p22"/>
          <p:cNvCxnSpPr/>
          <p:nvPr/>
        </p:nvCxnSpPr>
        <p:spPr>
          <a:xfrm>
            <a:off x="561975" y="1066298"/>
            <a:ext cx="11096700" cy="0"/>
          </a:xfrm>
          <a:prstGeom prst="straightConnector1">
            <a:avLst/>
          </a:prstGeom>
          <a:noFill/>
          <a:ln w="44450" cap="flat" cmpd="sng">
            <a:solidFill>
              <a:srgbClr val="FF4612"/>
            </a:solidFill>
            <a:prstDash val="solid"/>
            <a:miter lim="800000"/>
            <a:headEnd type="none" w="sm" len="sm"/>
            <a:tailEnd type="none" w="sm" len="sm"/>
          </a:ln>
        </p:spPr>
      </p:cxnSp>
      <p:sp>
        <p:nvSpPr>
          <p:cNvPr id="139" name="Google Shape;139;p22"/>
          <p:cNvSpPr txBox="1"/>
          <p:nvPr/>
        </p:nvSpPr>
        <p:spPr>
          <a:xfrm>
            <a:off x="8158150" y="1222875"/>
            <a:ext cx="3504000" cy="170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1D2E4D"/>
              </a:buClr>
              <a:buSzPts val="1400"/>
              <a:buFont typeface="Alegreya Sans"/>
              <a:buNone/>
            </a:pPr>
            <a:endParaRPr sz="1400" b="0" i="0" u="none" strike="noStrike" cap="none">
              <a:solidFill>
                <a:srgbClr val="E63B11"/>
              </a:solidFill>
              <a:latin typeface="Alegreya Sans"/>
              <a:ea typeface="Alegreya Sans"/>
              <a:cs typeface="Alegreya Sans"/>
              <a:sym typeface="Alegreya Sans"/>
            </a:endParaRPr>
          </a:p>
        </p:txBody>
      </p:sp>
      <p:sp>
        <p:nvSpPr>
          <p:cNvPr id="140" name="Google Shape;140;p22"/>
          <p:cNvSpPr txBox="1"/>
          <p:nvPr/>
        </p:nvSpPr>
        <p:spPr>
          <a:xfrm>
            <a:off x="8158150" y="4445250"/>
            <a:ext cx="3504000" cy="1702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1D2E4D"/>
              </a:buClr>
              <a:buSzPts val="1400"/>
              <a:buFont typeface="Alegreya Sans"/>
              <a:buNone/>
            </a:pPr>
            <a:endParaRPr sz="1400" b="0" i="0" u="none" strike="noStrike" cap="none">
              <a:solidFill>
                <a:srgbClr val="E63B11"/>
              </a:solidFill>
              <a:latin typeface="Alegreya Sans"/>
              <a:ea typeface="Alegreya Sans"/>
              <a:cs typeface="Alegreya Sans"/>
              <a:sym typeface="Alegreya Sans"/>
            </a:endParaRPr>
          </a:p>
        </p:txBody>
      </p:sp>
      <p:pic>
        <p:nvPicPr>
          <p:cNvPr id="142" name="Google Shape;142;p22"/>
          <p:cNvPicPr preferRelativeResize="0"/>
          <p:nvPr/>
        </p:nvPicPr>
        <p:blipFill>
          <a:blip r:embed="rId4">
            <a:alphaModFix/>
          </a:blip>
          <a:stretch>
            <a:fillRect/>
          </a:stretch>
        </p:blipFill>
        <p:spPr>
          <a:xfrm>
            <a:off x="152400" y="6376379"/>
            <a:ext cx="2293475" cy="481621"/>
          </a:xfrm>
          <a:prstGeom prst="rect">
            <a:avLst/>
          </a:prstGeom>
          <a:noFill/>
          <a:ln>
            <a:noFill/>
          </a:ln>
        </p:spPr>
      </p:pic>
      <p:sp>
        <p:nvSpPr>
          <p:cNvPr id="3" name="Text Placeholder 2"/>
          <p:cNvSpPr>
            <a:spLocks noGrp="1"/>
          </p:cNvSpPr>
          <p:nvPr>
            <p:ph type="body" idx="1"/>
          </p:nvPr>
        </p:nvSpPr>
        <p:spPr>
          <a:xfrm>
            <a:off x="727363" y="1222875"/>
            <a:ext cx="10515600" cy="4351200"/>
          </a:xfrm>
        </p:spPr>
        <p:txBody>
          <a:bodyPr/>
          <a:lstStyle/>
          <a:p>
            <a:r>
              <a:rPr lang="en-US" sz="2000" dirty="0" smtClean="0">
                <a:latin typeface="Oswald ExtraLight" panose="020B0604020202020204" charset="0"/>
              </a:rPr>
              <a:t>Uganda’s reservations to the Maputo Protocol.</a:t>
            </a:r>
          </a:p>
          <a:p>
            <a:pPr lvl="1"/>
            <a:r>
              <a:rPr lang="en-US" sz="1600" dirty="0" smtClean="0">
                <a:latin typeface="Oswald ExtraLight" panose="020B0604020202020204" charset="0"/>
              </a:rPr>
              <a:t>Art 14(1a) – Women’s right to control their fertility.</a:t>
            </a:r>
          </a:p>
          <a:p>
            <a:pPr lvl="1"/>
            <a:r>
              <a:rPr lang="en-US" sz="1600" dirty="0">
                <a:latin typeface="Oswald ExtraLight" panose="020B0604020202020204" charset="0"/>
              </a:rPr>
              <a:t>Art </a:t>
            </a:r>
            <a:r>
              <a:rPr lang="en-US" sz="1600" dirty="0" smtClean="0">
                <a:latin typeface="Oswald ExtraLight" panose="020B0604020202020204" charset="0"/>
              </a:rPr>
              <a:t>14(2c) </a:t>
            </a:r>
            <a:r>
              <a:rPr lang="en-US" sz="1600" dirty="0">
                <a:latin typeface="Oswald ExtraLight" panose="020B0604020202020204" charset="0"/>
              </a:rPr>
              <a:t>– Authorize medical abortion in cases of rape, incest, sexual assault and where continued pregnancy endangers the </a:t>
            </a:r>
            <a:r>
              <a:rPr lang="en-US" sz="1600" b="1" dirty="0">
                <a:latin typeface="Oswald ExtraLight" panose="020B0604020202020204" charset="0"/>
              </a:rPr>
              <a:t>mental and physical health </a:t>
            </a:r>
            <a:r>
              <a:rPr lang="en-US" sz="1600" dirty="0">
                <a:latin typeface="Oswald ExtraLight" panose="020B0604020202020204" charset="0"/>
              </a:rPr>
              <a:t>of the </a:t>
            </a:r>
            <a:r>
              <a:rPr lang="en-US" sz="1600" dirty="0" smtClean="0">
                <a:latin typeface="Oswald ExtraLight" panose="020B0604020202020204" charset="0"/>
              </a:rPr>
              <a:t>mother.</a:t>
            </a:r>
          </a:p>
          <a:p>
            <a:pPr marL="533400" lvl="1" indent="0">
              <a:buNone/>
            </a:pPr>
            <a:endParaRPr lang="en-US" sz="1600" dirty="0" smtClean="0">
              <a:latin typeface="Oswald ExtraLight" panose="020B0604020202020204" charset="0"/>
            </a:endParaRPr>
          </a:p>
          <a:p>
            <a:r>
              <a:rPr lang="en-US" sz="2000" dirty="0">
                <a:latin typeface="Oswald ExtraLight" panose="020B0604020202020204" charset="0"/>
              </a:rPr>
              <a:t>South Africa’s reservations to the Maputo Protocol</a:t>
            </a:r>
          </a:p>
          <a:p>
            <a:pPr lvl="1"/>
            <a:r>
              <a:rPr lang="en-US" sz="1600" dirty="0">
                <a:latin typeface="Oswald ExtraLight" panose="020B0604020202020204" charset="0"/>
              </a:rPr>
              <a:t>Art 6(d) – The recording in writing and registration of every marriage in order to be legally recognized.</a:t>
            </a:r>
          </a:p>
          <a:p>
            <a:pPr lvl="1"/>
            <a:r>
              <a:rPr lang="en-US" sz="1600" dirty="0">
                <a:latin typeface="Oswald ExtraLight" panose="020B0604020202020204" charset="0"/>
              </a:rPr>
              <a:t>Art 6(h) – Women shall have equal rights with respect to the nationality of their children except where it is contrary to a provision in national </a:t>
            </a:r>
            <a:r>
              <a:rPr lang="en-US" sz="1600" dirty="0" smtClean="0">
                <a:latin typeface="Oswald ExtraLight" panose="020B0604020202020204" charset="0"/>
              </a:rPr>
              <a:t>legislation </a:t>
            </a:r>
            <a:r>
              <a:rPr lang="en-US" sz="1600" dirty="0">
                <a:latin typeface="Oswald ExtraLight" panose="020B0604020202020204" charset="0"/>
              </a:rPr>
              <a:t>or is contrary to national security interests.</a:t>
            </a:r>
          </a:p>
          <a:p>
            <a:pPr marL="50800" indent="0">
              <a:buNone/>
            </a:pPr>
            <a:endParaRPr lang="en-US" sz="1600" dirty="0" smtClean="0">
              <a:latin typeface="Oswald ExtraLight" panose="020B0604020202020204" charset="0"/>
            </a:endParaRPr>
          </a:p>
        </p:txBody>
      </p:sp>
    </p:spTree>
    <p:extLst>
      <p:ext uri="{BB962C8B-B14F-4D97-AF65-F5344CB8AC3E}">
        <p14:creationId xmlns:p14="http://schemas.microsoft.com/office/powerpoint/2010/main" val="3796922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773</Words>
  <Application>Microsoft Office PowerPoint</Application>
  <PresentationFormat>Widescreen</PresentationFormat>
  <Paragraphs>59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Oswald</vt:lpstr>
      <vt:lpstr>Calibri</vt:lpstr>
      <vt:lpstr>Alegreya Sans SC ExtraBold</vt:lpstr>
      <vt:lpstr>Arial</vt:lpstr>
      <vt:lpstr>Alegreya Sans</vt:lpstr>
      <vt:lpstr>Oswald ExtraLight</vt:lpstr>
      <vt:lpstr>Oswald Light</vt:lpstr>
      <vt:lpstr>Playfair Display Black</vt:lpstr>
      <vt:lpstr>Simple Light</vt:lpstr>
      <vt:lpstr> Mary Kimemia ~ Legal Equality, Africa </vt:lpstr>
      <vt:lpstr>Protocol to the African Charter on Human and People’s Rights on the Rights of Women in Africa  (The Maputo Protocol)</vt:lpstr>
      <vt:lpstr>PowerPoint Presentation</vt:lpstr>
      <vt:lpstr>PowerPoint Presentation</vt:lpstr>
      <vt:lpstr>PowerPoint Presentation</vt:lpstr>
      <vt:lpstr>Ratification Status on the Maputo Protocol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Kimemia ~ Legal Equality</dc:title>
  <dc:creator>Mary Kimemia</dc:creator>
  <cp:lastModifiedBy>Microsoft account</cp:lastModifiedBy>
  <cp:revision>27</cp:revision>
  <dcterms:modified xsi:type="dcterms:W3CDTF">2022-11-28T11:18:59Z</dcterms:modified>
</cp:coreProperties>
</file>